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2" r:id="rId6"/>
    <p:sldId id="263" r:id="rId7"/>
    <p:sldId id="264" r:id="rId8"/>
    <p:sldId id="265" r:id="rId9"/>
    <p:sldId id="269"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A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69"/>
    <p:restoredTop sz="94682"/>
  </p:normalViewPr>
  <p:slideViewPr>
    <p:cSldViewPr snapToGrid="0" snapToObjects="1">
      <p:cViewPr varScale="1">
        <p:scale>
          <a:sx n="67" d="100"/>
          <a:sy n="67" d="100"/>
        </p:scale>
        <p:origin x="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75857-4D5D-E347-B94D-0040557617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86404E-58B7-1D46-9D1E-A0C132C81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79C77F-88E0-ED40-8560-A51D63D4677E}"/>
              </a:ext>
            </a:extLst>
          </p:cNvPr>
          <p:cNvSpPr>
            <a:spLocks noGrp="1"/>
          </p:cNvSpPr>
          <p:nvPr>
            <p:ph type="dt" sz="half" idx="10"/>
          </p:nvPr>
        </p:nvSpPr>
        <p:spPr/>
        <p:txBody>
          <a:bodyPr/>
          <a:lstStyle/>
          <a:p>
            <a:fld id="{AD52A3D5-E2E8-654F-9BD0-A65F8F5A45FF}" type="datetimeFigureOut">
              <a:rPr lang="en-US" smtClean="0"/>
              <a:t>4/30/2026</a:t>
            </a:fld>
            <a:endParaRPr lang="en-US"/>
          </a:p>
        </p:txBody>
      </p:sp>
      <p:sp>
        <p:nvSpPr>
          <p:cNvPr id="5" name="Footer Placeholder 4">
            <a:extLst>
              <a:ext uri="{FF2B5EF4-FFF2-40B4-BE49-F238E27FC236}">
                <a16:creationId xmlns:a16="http://schemas.microsoft.com/office/drawing/2014/main" id="{CEA541D4-7BC4-4245-A1CC-1514B3583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E05397-1ACF-DE4B-8966-D8F71444B1A8}"/>
              </a:ext>
            </a:extLst>
          </p:cNvPr>
          <p:cNvSpPr>
            <a:spLocks noGrp="1"/>
          </p:cNvSpPr>
          <p:nvPr>
            <p:ph type="sldNum" sz="quarter" idx="12"/>
          </p:nvPr>
        </p:nvSpPr>
        <p:spPr/>
        <p:txBody>
          <a:bodyPr/>
          <a:lstStyle/>
          <a:p>
            <a:fld id="{8FAC1691-22E1-044B-B0B2-9B718D84D021}" type="slidenum">
              <a:rPr lang="en-US" smtClean="0"/>
              <a:t>‹#›</a:t>
            </a:fld>
            <a:endParaRPr lang="en-US"/>
          </a:p>
        </p:txBody>
      </p:sp>
    </p:spTree>
    <p:extLst>
      <p:ext uri="{BB962C8B-B14F-4D97-AF65-F5344CB8AC3E}">
        <p14:creationId xmlns:p14="http://schemas.microsoft.com/office/powerpoint/2010/main" val="92387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A14F-7F2E-B541-B474-E657B23BB7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D7FE24-3146-3A49-BF92-FE1A4EA76F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FD900-5330-4F41-9780-DB5A735CB73F}"/>
              </a:ext>
            </a:extLst>
          </p:cNvPr>
          <p:cNvSpPr>
            <a:spLocks noGrp="1"/>
          </p:cNvSpPr>
          <p:nvPr>
            <p:ph type="dt" sz="half" idx="10"/>
          </p:nvPr>
        </p:nvSpPr>
        <p:spPr/>
        <p:txBody>
          <a:bodyPr/>
          <a:lstStyle/>
          <a:p>
            <a:fld id="{AD52A3D5-E2E8-654F-9BD0-A65F8F5A45FF}" type="datetimeFigureOut">
              <a:rPr lang="en-US" smtClean="0"/>
              <a:t>4/30/2026</a:t>
            </a:fld>
            <a:endParaRPr lang="en-US"/>
          </a:p>
        </p:txBody>
      </p:sp>
      <p:sp>
        <p:nvSpPr>
          <p:cNvPr id="5" name="Footer Placeholder 4">
            <a:extLst>
              <a:ext uri="{FF2B5EF4-FFF2-40B4-BE49-F238E27FC236}">
                <a16:creationId xmlns:a16="http://schemas.microsoft.com/office/drawing/2014/main" id="{7AA35001-3321-5243-90FC-0953C59FB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AFD33-2F67-2D44-A36D-EDB73E06A217}"/>
              </a:ext>
            </a:extLst>
          </p:cNvPr>
          <p:cNvSpPr>
            <a:spLocks noGrp="1"/>
          </p:cNvSpPr>
          <p:nvPr>
            <p:ph type="sldNum" sz="quarter" idx="12"/>
          </p:nvPr>
        </p:nvSpPr>
        <p:spPr/>
        <p:txBody>
          <a:bodyPr/>
          <a:lstStyle/>
          <a:p>
            <a:fld id="{8FAC1691-22E1-044B-B0B2-9B718D84D021}" type="slidenum">
              <a:rPr lang="en-US" smtClean="0"/>
              <a:t>‹#›</a:t>
            </a:fld>
            <a:endParaRPr lang="en-US"/>
          </a:p>
        </p:txBody>
      </p:sp>
    </p:spTree>
    <p:extLst>
      <p:ext uri="{BB962C8B-B14F-4D97-AF65-F5344CB8AC3E}">
        <p14:creationId xmlns:p14="http://schemas.microsoft.com/office/powerpoint/2010/main" val="344710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68C10-736B-8246-B44A-753EEBC89D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539A4C-7147-E242-9B84-E5A7F7FA0C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C261F-B003-7C42-8FC8-C571F9F52E5F}"/>
              </a:ext>
            </a:extLst>
          </p:cNvPr>
          <p:cNvSpPr>
            <a:spLocks noGrp="1"/>
          </p:cNvSpPr>
          <p:nvPr>
            <p:ph type="dt" sz="half" idx="10"/>
          </p:nvPr>
        </p:nvSpPr>
        <p:spPr/>
        <p:txBody>
          <a:bodyPr/>
          <a:lstStyle/>
          <a:p>
            <a:fld id="{AD52A3D5-E2E8-654F-9BD0-A65F8F5A45FF}" type="datetimeFigureOut">
              <a:rPr lang="en-US" smtClean="0"/>
              <a:t>4/30/2026</a:t>
            </a:fld>
            <a:endParaRPr lang="en-US"/>
          </a:p>
        </p:txBody>
      </p:sp>
      <p:sp>
        <p:nvSpPr>
          <p:cNvPr id="5" name="Footer Placeholder 4">
            <a:extLst>
              <a:ext uri="{FF2B5EF4-FFF2-40B4-BE49-F238E27FC236}">
                <a16:creationId xmlns:a16="http://schemas.microsoft.com/office/drawing/2014/main" id="{E6A031BD-0FD0-4143-999E-79847727F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BE4B3-F7AE-D240-946A-CFB757501C08}"/>
              </a:ext>
            </a:extLst>
          </p:cNvPr>
          <p:cNvSpPr>
            <a:spLocks noGrp="1"/>
          </p:cNvSpPr>
          <p:nvPr>
            <p:ph type="sldNum" sz="quarter" idx="12"/>
          </p:nvPr>
        </p:nvSpPr>
        <p:spPr/>
        <p:txBody>
          <a:bodyPr/>
          <a:lstStyle/>
          <a:p>
            <a:fld id="{8FAC1691-22E1-044B-B0B2-9B718D84D021}" type="slidenum">
              <a:rPr lang="en-US" smtClean="0"/>
              <a:t>‹#›</a:t>
            </a:fld>
            <a:endParaRPr lang="en-US"/>
          </a:p>
        </p:txBody>
      </p:sp>
    </p:spTree>
    <p:extLst>
      <p:ext uri="{BB962C8B-B14F-4D97-AF65-F5344CB8AC3E}">
        <p14:creationId xmlns:p14="http://schemas.microsoft.com/office/powerpoint/2010/main" val="135746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ECFB-5608-ED45-BD46-8106E3EB8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E5687F-B509-CD4F-A8E9-C6AF3A865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70954-2825-7941-9103-EA9E15E1FCEC}"/>
              </a:ext>
            </a:extLst>
          </p:cNvPr>
          <p:cNvSpPr>
            <a:spLocks noGrp="1"/>
          </p:cNvSpPr>
          <p:nvPr>
            <p:ph type="dt" sz="half" idx="10"/>
          </p:nvPr>
        </p:nvSpPr>
        <p:spPr/>
        <p:txBody>
          <a:bodyPr/>
          <a:lstStyle/>
          <a:p>
            <a:fld id="{AD52A3D5-E2E8-654F-9BD0-A65F8F5A45FF}" type="datetimeFigureOut">
              <a:rPr lang="en-US" smtClean="0"/>
              <a:t>4/30/2026</a:t>
            </a:fld>
            <a:endParaRPr lang="en-US"/>
          </a:p>
        </p:txBody>
      </p:sp>
      <p:sp>
        <p:nvSpPr>
          <p:cNvPr id="5" name="Footer Placeholder 4">
            <a:extLst>
              <a:ext uri="{FF2B5EF4-FFF2-40B4-BE49-F238E27FC236}">
                <a16:creationId xmlns:a16="http://schemas.microsoft.com/office/drawing/2014/main" id="{61C04380-15BA-E248-A3D5-59048AF48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6F0BD-6A5D-EB49-9E22-ABC65FBC0BCB}"/>
              </a:ext>
            </a:extLst>
          </p:cNvPr>
          <p:cNvSpPr>
            <a:spLocks noGrp="1"/>
          </p:cNvSpPr>
          <p:nvPr>
            <p:ph type="sldNum" sz="quarter" idx="12"/>
          </p:nvPr>
        </p:nvSpPr>
        <p:spPr/>
        <p:txBody>
          <a:bodyPr/>
          <a:lstStyle/>
          <a:p>
            <a:fld id="{8FAC1691-22E1-044B-B0B2-9B718D84D021}" type="slidenum">
              <a:rPr lang="en-US" smtClean="0"/>
              <a:t>‹#›</a:t>
            </a:fld>
            <a:endParaRPr lang="en-US"/>
          </a:p>
        </p:txBody>
      </p:sp>
    </p:spTree>
    <p:extLst>
      <p:ext uri="{BB962C8B-B14F-4D97-AF65-F5344CB8AC3E}">
        <p14:creationId xmlns:p14="http://schemas.microsoft.com/office/powerpoint/2010/main" val="348900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E7F0-946E-B144-B786-3616B001A6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93F12B-8BE2-3249-AF79-BCBAD4AC7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1B5A78-0769-A649-A8DC-518E2517E5C0}"/>
              </a:ext>
            </a:extLst>
          </p:cNvPr>
          <p:cNvSpPr>
            <a:spLocks noGrp="1"/>
          </p:cNvSpPr>
          <p:nvPr>
            <p:ph type="dt" sz="half" idx="10"/>
          </p:nvPr>
        </p:nvSpPr>
        <p:spPr/>
        <p:txBody>
          <a:bodyPr/>
          <a:lstStyle/>
          <a:p>
            <a:fld id="{AD52A3D5-E2E8-654F-9BD0-A65F8F5A45FF}" type="datetimeFigureOut">
              <a:rPr lang="en-US" smtClean="0"/>
              <a:t>4/30/2026</a:t>
            </a:fld>
            <a:endParaRPr lang="en-US"/>
          </a:p>
        </p:txBody>
      </p:sp>
      <p:sp>
        <p:nvSpPr>
          <p:cNvPr id="5" name="Footer Placeholder 4">
            <a:extLst>
              <a:ext uri="{FF2B5EF4-FFF2-40B4-BE49-F238E27FC236}">
                <a16:creationId xmlns:a16="http://schemas.microsoft.com/office/drawing/2014/main" id="{061C962F-4A65-4643-BA96-6D86D5787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C0D1F-38B1-7949-B411-AA40220606C6}"/>
              </a:ext>
            </a:extLst>
          </p:cNvPr>
          <p:cNvSpPr>
            <a:spLocks noGrp="1"/>
          </p:cNvSpPr>
          <p:nvPr>
            <p:ph type="sldNum" sz="quarter" idx="12"/>
          </p:nvPr>
        </p:nvSpPr>
        <p:spPr/>
        <p:txBody>
          <a:bodyPr/>
          <a:lstStyle/>
          <a:p>
            <a:fld id="{8FAC1691-22E1-044B-B0B2-9B718D84D021}" type="slidenum">
              <a:rPr lang="en-US" smtClean="0"/>
              <a:t>‹#›</a:t>
            </a:fld>
            <a:endParaRPr lang="en-US"/>
          </a:p>
        </p:txBody>
      </p:sp>
    </p:spTree>
    <p:extLst>
      <p:ext uri="{BB962C8B-B14F-4D97-AF65-F5344CB8AC3E}">
        <p14:creationId xmlns:p14="http://schemas.microsoft.com/office/powerpoint/2010/main" val="203557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FC9F-027B-4A45-98E1-BB8508ECE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FD675-B6B3-4649-A70F-3ACF1BFB78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4CE0B-9384-7642-8DA8-3A23D79FAD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0E8430-C34C-C940-8D1E-34978F8549F4}"/>
              </a:ext>
            </a:extLst>
          </p:cNvPr>
          <p:cNvSpPr>
            <a:spLocks noGrp="1"/>
          </p:cNvSpPr>
          <p:nvPr>
            <p:ph type="dt" sz="half" idx="10"/>
          </p:nvPr>
        </p:nvSpPr>
        <p:spPr/>
        <p:txBody>
          <a:bodyPr/>
          <a:lstStyle/>
          <a:p>
            <a:fld id="{AD52A3D5-E2E8-654F-9BD0-A65F8F5A45FF}" type="datetimeFigureOut">
              <a:rPr lang="en-US" smtClean="0"/>
              <a:t>4/30/2026</a:t>
            </a:fld>
            <a:endParaRPr lang="en-US"/>
          </a:p>
        </p:txBody>
      </p:sp>
      <p:sp>
        <p:nvSpPr>
          <p:cNvPr id="6" name="Footer Placeholder 5">
            <a:extLst>
              <a:ext uri="{FF2B5EF4-FFF2-40B4-BE49-F238E27FC236}">
                <a16:creationId xmlns:a16="http://schemas.microsoft.com/office/drawing/2014/main" id="{FE548505-80DC-3B49-92B8-682144E2B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370F31-C230-5A4E-9AB5-4D0334476AE2}"/>
              </a:ext>
            </a:extLst>
          </p:cNvPr>
          <p:cNvSpPr>
            <a:spLocks noGrp="1"/>
          </p:cNvSpPr>
          <p:nvPr>
            <p:ph type="sldNum" sz="quarter" idx="12"/>
          </p:nvPr>
        </p:nvSpPr>
        <p:spPr/>
        <p:txBody>
          <a:bodyPr/>
          <a:lstStyle/>
          <a:p>
            <a:fld id="{8FAC1691-22E1-044B-B0B2-9B718D84D021}" type="slidenum">
              <a:rPr lang="en-US" smtClean="0"/>
              <a:t>‹#›</a:t>
            </a:fld>
            <a:endParaRPr lang="en-US"/>
          </a:p>
        </p:txBody>
      </p:sp>
    </p:spTree>
    <p:extLst>
      <p:ext uri="{BB962C8B-B14F-4D97-AF65-F5344CB8AC3E}">
        <p14:creationId xmlns:p14="http://schemas.microsoft.com/office/powerpoint/2010/main" val="166856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230F-DEE0-6744-8934-4E4AA6FF24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0AF951-3611-444B-814F-CAEA4DB4E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3CB77B-8790-8F42-8D91-DBAB590DDC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53516-EE68-4444-AEC7-EEEDC0D71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1A5A5F-7F4E-3B46-9721-DE21C02846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08FD84-E8D4-B748-85A9-B743640B7D0A}"/>
              </a:ext>
            </a:extLst>
          </p:cNvPr>
          <p:cNvSpPr>
            <a:spLocks noGrp="1"/>
          </p:cNvSpPr>
          <p:nvPr>
            <p:ph type="dt" sz="half" idx="10"/>
          </p:nvPr>
        </p:nvSpPr>
        <p:spPr/>
        <p:txBody>
          <a:bodyPr/>
          <a:lstStyle/>
          <a:p>
            <a:fld id="{AD52A3D5-E2E8-654F-9BD0-A65F8F5A45FF}" type="datetimeFigureOut">
              <a:rPr lang="en-US" smtClean="0"/>
              <a:t>4/30/2026</a:t>
            </a:fld>
            <a:endParaRPr lang="en-US"/>
          </a:p>
        </p:txBody>
      </p:sp>
      <p:sp>
        <p:nvSpPr>
          <p:cNvPr id="8" name="Footer Placeholder 7">
            <a:extLst>
              <a:ext uri="{FF2B5EF4-FFF2-40B4-BE49-F238E27FC236}">
                <a16:creationId xmlns:a16="http://schemas.microsoft.com/office/drawing/2014/main" id="{BE82261E-6BD6-2E47-8A3D-39D5C47C60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5E8C24-1D43-3749-B8C9-36EC99F8F9E6}"/>
              </a:ext>
            </a:extLst>
          </p:cNvPr>
          <p:cNvSpPr>
            <a:spLocks noGrp="1"/>
          </p:cNvSpPr>
          <p:nvPr>
            <p:ph type="sldNum" sz="quarter" idx="12"/>
          </p:nvPr>
        </p:nvSpPr>
        <p:spPr/>
        <p:txBody>
          <a:bodyPr/>
          <a:lstStyle/>
          <a:p>
            <a:fld id="{8FAC1691-22E1-044B-B0B2-9B718D84D021}" type="slidenum">
              <a:rPr lang="en-US" smtClean="0"/>
              <a:t>‹#›</a:t>
            </a:fld>
            <a:endParaRPr lang="en-US"/>
          </a:p>
        </p:txBody>
      </p:sp>
    </p:spTree>
    <p:extLst>
      <p:ext uri="{BB962C8B-B14F-4D97-AF65-F5344CB8AC3E}">
        <p14:creationId xmlns:p14="http://schemas.microsoft.com/office/powerpoint/2010/main" val="419300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C992-32DA-D141-9FF2-93640884F7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2D8C2A-3AFB-3840-8918-ED7516D2F6ED}"/>
              </a:ext>
            </a:extLst>
          </p:cNvPr>
          <p:cNvSpPr>
            <a:spLocks noGrp="1"/>
          </p:cNvSpPr>
          <p:nvPr>
            <p:ph type="dt" sz="half" idx="10"/>
          </p:nvPr>
        </p:nvSpPr>
        <p:spPr/>
        <p:txBody>
          <a:bodyPr/>
          <a:lstStyle/>
          <a:p>
            <a:fld id="{AD52A3D5-E2E8-654F-9BD0-A65F8F5A45FF}" type="datetimeFigureOut">
              <a:rPr lang="en-US" smtClean="0"/>
              <a:t>4/30/2026</a:t>
            </a:fld>
            <a:endParaRPr lang="en-US"/>
          </a:p>
        </p:txBody>
      </p:sp>
      <p:sp>
        <p:nvSpPr>
          <p:cNvPr id="4" name="Footer Placeholder 3">
            <a:extLst>
              <a:ext uri="{FF2B5EF4-FFF2-40B4-BE49-F238E27FC236}">
                <a16:creationId xmlns:a16="http://schemas.microsoft.com/office/drawing/2014/main" id="{47851FC7-A4B1-E142-AB3F-069E5E806E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F194E-33CD-8647-8F9B-FFF52A7884CE}"/>
              </a:ext>
            </a:extLst>
          </p:cNvPr>
          <p:cNvSpPr>
            <a:spLocks noGrp="1"/>
          </p:cNvSpPr>
          <p:nvPr>
            <p:ph type="sldNum" sz="quarter" idx="12"/>
          </p:nvPr>
        </p:nvSpPr>
        <p:spPr/>
        <p:txBody>
          <a:bodyPr/>
          <a:lstStyle/>
          <a:p>
            <a:fld id="{8FAC1691-22E1-044B-B0B2-9B718D84D021}" type="slidenum">
              <a:rPr lang="en-US" smtClean="0"/>
              <a:t>‹#›</a:t>
            </a:fld>
            <a:endParaRPr lang="en-US"/>
          </a:p>
        </p:txBody>
      </p:sp>
    </p:spTree>
    <p:extLst>
      <p:ext uri="{BB962C8B-B14F-4D97-AF65-F5344CB8AC3E}">
        <p14:creationId xmlns:p14="http://schemas.microsoft.com/office/powerpoint/2010/main" val="429094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B0833-1987-B341-B61B-8653C89AE7D8}"/>
              </a:ext>
            </a:extLst>
          </p:cNvPr>
          <p:cNvSpPr>
            <a:spLocks noGrp="1"/>
          </p:cNvSpPr>
          <p:nvPr>
            <p:ph type="dt" sz="half" idx="10"/>
          </p:nvPr>
        </p:nvSpPr>
        <p:spPr/>
        <p:txBody>
          <a:bodyPr/>
          <a:lstStyle/>
          <a:p>
            <a:fld id="{AD52A3D5-E2E8-654F-9BD0-A65F8F5A45FF}" type="datetimeFigureOut">
              <a:rPr lang="en-US" smtClean="0"/>
              <a:t>4/30/2026</a:t>
            </a:fld>
            <a:endParaRPr lang="en-US"/>
          </a:p>
        </p:txBody>
      </p:sp>
      <p:sp>
        <p:nvSpPr>
          <p:cNvPr id="3" name="Footer Placeholder 2">
            <a:extLst>
              <a:ext uri="{FF2B5EF4-FFF2-40B4-BE49-F238E27FC236}">
                <a16:creationId xmlns:a16="http://schemas.microsoft.com/office/drawing/2014/main" id="{0914A472-EBBD-A04D-A212-F575BC205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27A059-F8FA-4648-9FCA-A120AFFAC4EE}"/>
              </a:ext>
            </a:extLst>
          </p:cNvPr>
          <p:cNvSpPr>
            <a:spLocks noGrp="1"/>
          </p:cNvSpPr>
          <p:nvPr>
            <p:ph type="sldNum" sz="quarter" idx="12"/>
          </p:nvPr>
        </p:nvSpPr>
        <p:spPr/>
        <p:txBody>
          <a:bodyPr/>
          <a:lstStyle/>
          <a:p>
            <a:fld id="{8FAC1691-22E1-044B-B0B2-9B718D84D021}" type="slidenum">
              <a:rPr lang="en-US" smtClean="0"/>
              <a:t>‹#›</a:t>
            </a:fld>
            <a:endParaRPr lang="en-US"/>
          </a:p>
        </p:txBody>
      </p:sp>
    </p:spTree>
    <p:extLst>
      <p:ext uri="{BB962C8B-B14F-4D97-AF65-F5344CB8AC3E}">
        <p14:creationId xmlns:p14="http://schemas.microsoft.com/office/powerpoint/2010/main" val="41400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62905-BDD8-8147-9322-EDE932559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C58C13-940E-FA49-B46F-4DF7BDFB0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E3AD8-DF88-9042-9EAF-3C2625FA6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BB0AD8-08C7-6147-B942-C4A1612B7749}"/>
              </a:ext>
            </a:extLst>
          </p:cNvPr>
          <p:cNvSpPr>
            <a:spLocks noGrp="1"/>
          </p:cNvSpPr>
          <p:nvPr>
            <p:ph type="dt" sz="half" idx="10"/>
          </p:nvPr>
        </p:nvSpPr>
        <p:spPr/>
        <p:txBody>
          <a:bodyPr/>
          <a:lstStyle/>
          <a:p>
            <a:fld id="{AD52A3D5-E2E8-654F-9BD0-A65F8F5A45FF}" type="datetimeFigureOut">
              <a:rPr lang="en-US" smtClean="0"/>
              <a:t>4/30/2026</a:t>
            </a:fld>
            <a:endParaRPr lang="en-US"/>
          </a:p>
        </p:txBody>
      </p:sp>
      <p:sp>
        <p:nvSpPr>
          <p:cNvPr id="6" name="Footer Placeholder 5">
            <a:extLst>
              <a:ext uri="{FF2B5EF4-FFF2-40B4-BE49-F238E27FC236}">
                <a16:creationId xmlns:a16="http://schemas.microsoft.com/office/drawing/2014/main" id="{091A7835-D519-E84A-A497-CCF24A459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76020-786E-D84A-863F-47CC591CE1C5}"/>
              </a:ext>
            </a:extLst>
          </p:cNvPr>
          <p:cNvSpPr>
            <a:spLocks noGrp="1"/>
          </p:cNvSpPr>
          <p:nvPr>
            <p:ph type="sldNum" sz="quarter" idx="12"/>
          </p:nvPr>
        </p:nvSpPr>
        <p:spPr/>
        <p:txBody>
          <a:bodyPr/>
          <a:lstStyle/>
          <a:p>
            <a:fld id="{8FAC1691-22E1-044B-B0B2-9B718D84D021}" type="slidenum">
              <a:rPr lang="en-US" smtClean="0"/>
              <a:t>‹#›</a:t>
            </a:fld>
            <a:endParaRPr lang="en-US"/>
          </a:p>
        </p:txBody>
      </p:sp>
    </p:spTree>
    <p:extLst>
      <p:ext uri="{BB962C8B-B14F-4D97-AF65-F5344CB8AC3E}">
        <p14:creationId xmlns:p14="http://schemas.microsoft.com/office/powerpoint/2010/main" val="117022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F720-A5F0-BB4B-B927-C9CA6EC20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8B146E-A6A5-E745-B053-72FFDDFA0C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9A2413-FD39-704C-84BA-B2449E35B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0AACCB-CAD1-B646-80CE-CE853FF3BF89}"/>
              </a:ext>
            </a:extLst>
          </p:cNvPr>
          <p:cNvSpPr>
            <a:spLocks noGrp="1"/>
          </p:cNvSpPr>
          <p:nvPr>
            <p:ph type="dt" sz="half" idx="10"/>
          </p:nvPr>
        </p:nvSpPr>
        <p:spPr/>
        <p:txBody>
          <a:bodyPr/>
          <a:lstStyle/>
          <a:p>
            <a:fld id="{AD52A3D5-E2E8-654F-9BD0-A65F8F5A45FF}" type="datetimeFigureOut">
              <a:rPr lang="en-US" smtClean="0"/>
              <a:t>4/30/2026</a:t>
            </a:fld>
            <a:endParaRPr lang="en-US"/>
          </a:p>
        </p:txBody>
      </p:sp>
      <p:sp>
        <p:nvSpPr>
          <p:cNvPr id="6" name="Footer Placeholder 5">
            <a:extLst>
              <a:ext uri="{FF2B5EF4-FFF2-40B4-BE49-F238E27FC236}">
                <a16:creationId xmlns:a16="http://schemas.microsoft.com/office/drawing/2014/main" id="{147897A9-D4B0-764B-B8C5-3CD827B24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9DCD2-F075-4C4D-9FA6-7401674832DC}"/>
              </a:ext>
            </a:extLst>
          </p:cNvPr>
          <p:cNvSpPr>
            <a:spLocks noGrp="1"/>
          </p:cNvSpPr>
          <p:nvPr>
            <p:ph type="sldNum" sz="quarter" idx="12"/>
          </p:nvPr>
        </p:nvSpPr>
        <p:spPr/>
        <p:txBody>
          <a:bodyPr/>
          <a:lstStyle/>
          <a:p>
            <a:fld id="{8FAC1691-22E1-044B-B0B2-9B718D84D021}" type="slidenum">
              <a:rPr lang="en-US" smtClean="0"/>
              <a:t>‹#›</a:t>
            </a:fld>
            <a:endParaRPr lang="en-US"/>
          </a:p>
        </p:txBody>
      </p:sp>
    </p:spTree>
    <p:extLst>
      <p:ext uri="{BB962C8B-B14F-4D97-AF65-F5344CB8AC3E}">
        <p14:creationId xmlns:p14="http://schemas.microsoft.com/office/powerpoint/2010/main" val="18386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CD60C9-E23C-0947-9944-E7B143F3B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F7F165-DBFC-4542-9C34-EBE47B83F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A8F23-E2FF-CE4A-B5CF-01636489CE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2A3D5-E2E8-654F-9BD0-A65F8F5A45FF}" type="datetimeFigureOut">
              <a:rPr lang="en-US" smtClean="0"/>
              <a:t>4/30/2026</a:t>
            </a:fld>
            <a:endParaRPr lang="en-US"/>
          </a:p>
        </p:txBody>
      </p:sp>
      <p:sp>
        <p:nvSpPr>
          <p:cNvPr id="5" name="Footer Placeholder 4">
            <a:extLst>
              <a:ext uri="{FF2B5EF4-FFF2-40B4-BE49-F238E27FC236}">
                <a16:creationId xmlns:a16="http://schemas.microsoft.com/office/drawing/2014/main" id="{B7FC148B-BFA1-EA44-8150-FECB9DADA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23220F-BB92-5B46-9D89-6AD40831F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C1691-22E1-044B-B0B2-9B718D84D021}" type="slidenum">
              <a:rPr lang="en-US" smtClean="0"/>
              <a:t>‹#›</a:t>
            </a:fld>
            <a:endParaRPr lang="en-US"/>
          </a:p>
        </p:txBody>
      </p:sp>
    </p:spTree>
    <p:extLst>
      <p:ext uri="{BB962C8B-B14F-4D97-AF65-F5344CB8AC3E}">
        <p14:creationId xmlns:p14="http://schemas.microsoft.com/office/powerpoint/2010/main" val="289259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4AA8EC9-25F3-4442-80CE-8F715643F837}"/>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90FEA532-A3BA-3B44-8298-E6B9CE80732C}"/>
              </a:ext>
            </a:extLst>
          </p:cNvPr>
          <p:cNvSpPr txBox="1"/>
          <p:nvPr/>
        </p:nvSpPr>
        <p:spPr>
          <a:xfrm>
            <a:off x="582640" y="5602501"/>
            <a:ext cx="12192000" cy="400110"/>
          </a:xfrm>
          <a:prstGeom prst="rect">
            <a:avLst/>
          </a:prstGeom>
          <a:noFill/>
        </p:spPr>
        <p:txBody>
          <a:bodyPr wrap="square" rtlCol="0">
            <a:spAutoFit/>
          </a:bodyPr>
          <a:lstStyle/>
          <a:p>
            <a:pPr algn="ctr"/>
            <a:r>
              <a:rPr lang="en-US" sz="2000" b="1">
                <a:solidFill>
                  <a:schemeClr val="bg1"/>
                </a:solidFill>
                <a:cs typeface="Arial" panose="020B0604020202020204" pitchFamily="34" charset="0"/>
              </a:rPr>
              <a:t>Your name</a:t>
            </a:r>
            <a:endParaRPr lang="en-US" sz="2000" b="1" dirty="0">
              <a:solidFill>
                <a:schemeClr val="bg1"/>
              </a:solidFill>
              <a:cs typeface="Arial" panose="020B0604020202020204" pitchFamily="34" charset="0"/>
            </a:endParaRPr>
          </a:p>
        </p:txBody>
      </p:sp>
      <p:sp>
        <p:nvSpPr>
          <p:cNvPr id="5" name="Rectangle 4">
            <a:extLst>
              <a:ext uri="{FF2B5EF4-FFF2-40B4-BE49-F238E27FC236}">
                <a16:creationId xmlns:a16="http://schemas.microsoft.com/office/drawing/2014/main" id="{31DF5BDE-25E3-0F4B-B0A7-28C5A384A0C0}"/>
              </a:ext>
            </a:extLst>
          </p:cNvPr>
          <p:cNvSpPr/>
          <p:nvPr/>
        </p:nvSpPr>
        <p:spPr>
          <a:xfrm>
            <a:off x="1978152" y="1697659"/>
            <a:ext cx="7467600" cy="1938992"/>
          </a:xfrm>
          <a:prstGeom prst="rect">
            <a:avLst/>
          </a:prstGeom>
        </p:spPr>
        <p:txBody>
          <a:bodyPr wrap="square">
            <a:spAutoFit/>
          </a:bodyPr>
          <a:lstStyle/>
          <a:p>
            <a:pPr algn="ctr"/>
            <a:r>
              <a:rPr lang="en-US" sz="6000" b="1" dirty="0">
                <a:solidFill>
                  <a:schemeClr val="accent1"/>
                </a:solidFill>
                <a:latin typeface="Calibri" panose="020F0502020204030204" pitchFamily="34" charset="0"/>
                <a:cs typeface="Calibri" panose="020F0502020204030204" pitchFamily="34" charset="0"/>
              </a:rPr>
              <a:t>Phonics Screening Check 2026</a:t>
            </a:r>
          </a:p>
        </p:txBody>
      </p:sp>
      <p:sp>
        <p:nvSpPr>
          <p:cNvPr id="25" name="Rectangle 24">
            <a:extLst>
              <a:ext uri="{FF2B5EF4-FFF2-40B4-BE49-F238E27FC236}">
                <a16:creationId xmlns:a16="http://schemas.microsoft.com/office/drawing/2014/main" id="{74D5B1AA-0EC3-7349-8FCF-8261C873F4D3}"/>
              </a:ext>
            </a:extLst>
          </p:cNvPr>
          <p:cNvSpPr/>
          <p:nvPr/>
        </p:nvSpPr>
        <p:spPr>
          <a:xfrm>
            <a:off x="2779776" y="4381049"/>
            <a:ext cx="6096000" cy="477054"/>
          </a:xfrm>
          <a:prstGeom prst="rect">
            <a:avLst/>
          </a:prstGeom>
        </p:spPr>
        <p:txBody>
          <a:bodyPr>
            <a:spAutoFit/>
          </a:bodyPr>
          <a:lstStyle/>
          <a:p>
            <a:pPr algn="ctr"/>
            <a:r>
              <a:rPr lang="en-US" sz="2500" b="1" dirty="0">
                <a:solidFill>
                  <a:srgbClr val="FF0000"/>
                </a:solidFill>
                <a:latin typeface="Calibri" panose="020F0502020204030204" pitchFamily="34" charset="0"/>
                <a:cs typeface="Calibri" panose="020F0502020204030204" pitchFamily="34" charset="0"/>
              </a:rPr>
              <a:t>Janine Hutchinson</a:t>
            </a:r>
          </a:p>
        </p:txBody>
      </p:sp>
      <p:sp>
        <p:nvSpPr>
          <p:cNvPr id="10" name="TextBox 20">
            <a:extLst>
              <a:ext uri="{FF2B5EF4-FFF2-40B4-BE49-F238E27FC236}">
                <a16:creationId xmlns:a16="http://schemas.microsoft.com/office/drawing/2014/main" id="{EA9F418D-9A9B-B845-92CB-224981B4C64F}"/>
              </a:ext>
            </a:extLst>
          </p:cNvPr>
          <p:cNvSpPr txBox="1"/>
          <p:nvPr/>
        </p:nvSpPr>
        <p:spPr>
          <a:xfrm>
            <a:off x="3321177" y="1100666"/>
            <a:ext cx="5013198"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a:solidFill>
                  <a:srgbClr val="FF0000"/>
                </a:solidFill>
                <a:latin typeface="Calibri" panose="020F0502020204030204" pitchFamily="34" charset="0"/>
                <a:cs typeface="Calibri" panose="020F0502020204030204" pitchFamily="34" charset="0"/>
              </a:rPr>
              <a:t>Stocksbridge Nursery Infants</a:t>
            </a:r>
            <a:endParaRPr lang="en-US" sz="3000" dirty="0">
              <a:solidFill>
                <a:srgbClr val="FF0000"/>
              </a:solidFill>
            </a:endParaRPr>
          </a:p>
        </p:txBody>
      </p:sp>
    </p:spTree>
    <p:extLst>
      <p:ext uri="{BB962C8B-B14F-4D97-AF65-F5344CB8AC3E}">
        <p14:creationId xmlns:p14="http://schemas.microsoft.com/office/powerpoint/2010/main" val="19291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CF9B990-2587-C244-AABE-707D69968772}"/>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705394" y="692331"/>
            <a:ext cx="8438606" cy="4647426"/>
          </a:xfrm>
          <a:prstGeom prst="rect">
            <a:avLst/>
          </a:prstGeom>
        </p:spPr>
        <p:txBody>
          <a:bodyPr wrap="square">
            <a:spAutoFit/>
          </a:bodyPr>
          <a:lstStyle/>
          <a:p>
            <a:pPr algn="ctr">
              <a:spcBef>
                <a:spcPct val="0"/>
              </a:spcBef>
              <a:defRPr/>
            </a:pPr>
            <a:r>
              <a:rPr lang="en-GB" altLang="en-US" sz="3600" b="1" u="sng" dirty="0">
                <a:solidFill>
                  <a:srgbClr val="FF0000"/>
                </a:solidFill>
                <a:latin typeface="Comic Sans MS" panose="030F0702030302020204" pitchFamily="66" charset="0"/>
                <a:cs typeface="Arial" panose="020B0604020202020204" pitchFamily="34" charset="0"/>
              </a:rPr>
              <a:t>Threshold</a:t>
            </a:r>
          </a:p>
          <a:p>
            <a:pPr algn="ctr">
              <a:spcBef>
                <a:spcPct val="0"/>
              </a:spcBef>
              <a:defRPr/>
            </a:pPr>
            <a:endParaRPr lang="en-GB" altLang="en-US" sz="3600" b="1" u="sng" dirty="0">
              <a:solidFill>
                <a:srgbClr val="FF0000"/>
              </a:solidFill>
              <a:latin typeface="Comic Sans MS" panose="030F0702030302020204" pitchFamily="66" charset="0"/>
              <a:cs typeface="Arial" panose="020B0604020202020204" pitchFamily="34" charset="0"/>
            </a:endParaRPr>
          </a:p>
          <a:p>
            <a:pPr marL="457200" indent="-457200">
              <a:spcBef>
                <a:spcPct val="0"/>
              </a:spcBef>
              <a:buFont typeface="Arial" panose="020B0604020202020204" pitchFamily="34" charset="0"/>
              <a:buChar char="•"/>
            </a:pPr>
            <a:r>
              <a:rPr lang="en-GB" altLang="en-US" sz="2000" dirty="0">
                <a:latin typeface="Comic Sans MS" panose="030F0702030302020204" pitchFamily="66" charset="0"/>
                <a:cs typeface="Arial" panose="020B0604020202020204" pitchFamily="34" charset="0"/>
              </a:rPr>
              <a:t>Schools are not made aware of the threshold until the phonics checks have been administered to avoid maladministration (cheating).</a:t>
            </a:r>
          </a:p>
          <a:p>
            <a:pPr marL="457200" indent="-457200">
              <a:spcBef>
                <a:spcPct val="0"/>
              </a:spcBef>
              <a:buFont typeface="Arial" panose="020B0604020202020204" pitchFamily="34" charset="0"/>
              <a:buChar char="•"/>
            </a:pPr>
            <a:endParaRPr lang="en-GB" altLang="en-US" sz="24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r>
              <a:rPr lang="en-GB" sz="2000" dirty="0">
                <a:latin typeface="Comic Sans MS" panose="030F0702030302020204" pitchFamily="66" charset="0"/>
              </a:rPr>
              <a:t>Historically, the pass rate has been 32 out of 40. This means that your child will need to read 32 out of 40 words correctly in order to pass the phonics screening test. It is important to note that the threshold can change from year to year and we will not know what the pass mark is for 2026 until the test has been administered. </a:t>
            </a:r>
          </a:p>
          <a:p>
            <a:pPr marL="342900" indent="-342900">
              <a:spcBef>
                <a:spcPct val="0"/>
              </a:spcBef>
              <a:buFont typeface="Arial" panose="020B0604020202020204" pitchFamily="34" charset="0"/>
              <a:buChar char="•"/>
            </a:pPr>
            <a:endParaRPr lang="en-GB" altLang="en-US" sz="20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07831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CF9B990-2587-C244-AABE-707D69968772}"/>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1763485" y="1905506"/>
            <a:ext cx="8438606" cy="3046988"/>
          </a:xfrm>
          <a:prstGeom prst="rect">
            <a:avLst/>
          </a:prstGeom>
        </p:spPr>
        <p:txBody>
          <a:bodyPr wrap="square">
            <a:spAutoFit/>
          </a:bodyPr>
          <a:lstStyle/>
          <a:p>
            <a:pPr algn="ctr">
              <a:spcBef>
                <a:spcPct val="0"/>
              </a:spcBef>
            </a:pPr>
            <a:r>
              <a:rPr lang="en-GB" altLang="en-US" sz="9600" dirty="0">
                <a:latin typeface="Comic Sans MS" panose="030F0702030302020204" pitchFamily="66" charset="0"/>
                <a:cs typeface="Arial" panose="020B0604020202020204" pitchFamily="34" charset="0"/>
              </a:rPr>
              <a:t>Any questions?</a:t>
            </a:r>
          </a:p>
        </p:txBody>
      </p:sp>
    </p:spTree>
    <p:extLst>
      <p:ext uri="{BB962C8B-B14F-4D97-AF65-F5344CB8AC3E}">
        <p14:creationId xmlns:p14="http://schemas.microsoft.com/office/powerpoint/2010/main" val="405135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CF9B990-2587-C244-AABE-707D6996877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4435123" y="997522"/>
            <a:ext cx="2093843" cy="369332"/>
          </a:xfrm>
          <a:prstGeom prst="rect">
            <a:avLst/>
          </a:prstGeom>
        </p:spPr>
        <p:txBody>
          <a:bodyPr wrap="none">
            <a:spAutoFit/>
          </a:bodyPr>
          <a:lstStyle/>
          <a:p>
            <a:pPr algn="ctr">
              <a:spcBef>
                <a:spcPct val="0"/>
              </a:spcBef>
              <a:defRPr/>
            </a:pPr>
            <a:r>
              <a:rPr lang="en-GB" altLang="en-US" b="1" u="sng" dirty="0">
                <a:solidFill>
                  <a:srgbClr val="FF0000"/>
                </a:solidFill>
                <a:latin typeface="Comic Sans MS" panose="030F0702030302020204" pitchFamily="66" charset="0"/>
                <a:cs typeface="Arial" panose="020B0604020202020204" pitchFamily="34" charset="0"/>
              </a:rPr>
              <a:t>What is Phonics?</a:t>
            </a:r>
            <a:endParaRPr lang="en-GB" altLang="en-US" u="sng" dirty="0">
              <a:solidFill>
                <a:srgbClr val="FF0000"/>
              </a:solidFill>
              <a:latin typeface="Comic Sans MS" panose="030F0702030302020204" pitchFamily="66" charset="0"/>
              <a:cs typeface="Arial" panose="020B0604020202020204" pitchFamily="34" charset="0"/>
            </a:endParaRPr>
          </a:p>
        </p:txBody>
      </p:sp>
      <p:sp>
        <p:nvSpPr>
          <p:cNvPr id="3" name="Rectangle 2"/>
          <p:cNvSpPr/>
          <p:nvPr/>
        </p:nvSpPr>
        <p:spPr>
          <a:xfrm>
            <a:off x="587829" y="1690062"/>
            <a:ext cx="9483634" cy="3170099"/>
          </a:xfrm>
          <a:prstGeom prst="rect">
            <a:avLst/>
          </a:prstGeom>
        </p:spPr>
        <p:txBody>
          <a:bodyPr wrap="square">
            <a:spAutoFit/>
          </a:bodyPr>
          <a:lstStyle/>
          <a:p>
            <a:pPr marL="342900" indent="-342900">
              <a:spcBef>
                <a:spcPct val="0"/>
              </a:spcBef>
              <a:buFont typeface="Arial" panose="020B0604020202020204" pitchFamily="34" charset="0"/>
              <a:buChar char="•"/>
            </a:pPr>
            <a:r>
              <a:rPr lang="en-GB" altLang="en-US" sz="2000" dirty="0">
                <a:latin typeface="Comic Sans MS" panose="030F0702030302020204" pitchFamily="66" charset="0"/>
                <a:cs typeface="Arial" panose="020B0604020202020204" pitchFamily="34" charset="0"/>
              </a:rPr>
              <a:t>Children begin to learn phonics (sounds) in the Early Years; both Nursery and Reception. They then continue to learn phonics in Year 1 and Year 2</a:t>
            </a:r>
          </a:p>
          <a:p>
            <a:pPr>
              <a:spcBef>
                <a:spcPct val="0"/>
              </a:spcBef>
            </a:pPr>
            <a:endParaRPr lang="en-GB" altLang="en-US" sz="20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Comic Sans MS" panose="030F0702030302020204" pitchFamily="66" charset="0"/>
                <a:cs typeface="Arial" panose="020B0604020202020204" pitchFamily="34" charset="0"/>
              </a:rPr>
              <a:t>We use Monster Phonics as our validated </a:t>
            </a:r>
            <a:r>
              <a:rPr lang="en-GB" altLang="en-US" sz="2000">
                <a:latin typeface="Comic Sans MS" panose="030F0702030302020204" pitchFamily="66" charset="0"/>
                <a:cs typeface="Arial" panose="020B0604020202020204" pitchFamily="34" charset="0"/>
              </a:rPr>
              <a:t>phonics scheme.</a:t>
            </a:r>
            <a:endParaRPr lang="en-GB" altLang="en-US" sz="20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Comic Sans MS" panose="030F0702030302020204" pitchFamily="66" charset="0"/>
                <a:cs typeface="Arial" panose="020B0604020202020204" pitchFamily="34" charset="0"/>
              </a:rPr>
              <a:t>Once children begin to blend sounds together, they use this knowledge to read words.</a:t>
            </a:r>
          </a:p>
          <a:p>
            <a:pPr marL="342900" indent="-342900">
              <a:spcBef>
                <a:spcPct val="0"/>
              </a:spcBef>
              <a:buFont typeface="Arial" panose="020B0604020202020204" pitchFamily="34" charset="0"/>
              <a:buChar char="•"/>
            </a:pPr>
            <a:endParaRPr lang="en-GB" altLang="en-US" sz="20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Comic Sans MS" panose="030F0702030302020204" pitchFamily="66" charset="0"/>
                <a:cs typeface="Arial" panose="020B0604020202020204" pitchFamily="34" charset="0"/>
              </a:rPr>
              <a:t>Once a child’s reading has progressed, they develop segmenting for writing skills; breaking a word up into sounds to spell.</a:t>
            </a:r>
          </a:p>
        </p:txBody>
      </p:sp>
    </p:spTree>
    <p:extLst>
      <p:ext uri="{BB962C8B-B14F-4D97-AF65-F5344CB8AC3E}">
        <p14:creationId xmlns:p14="http://schemas.microsoft.com/office/powerpoint/2010/main" val="312125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CF9B990-2587-C244-AABE-707D6996877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1306286" y="893019"/>
            <a:ext cx="7132320" cy="523220"/>
          </a:xfrm>
          <a:prstGeom prst="rect">
            <a:avLst/>
          </a:prstGeom>
        </p:spPr>
        <p:txBody>
          <a:bodyPr wrap="square">
            <a:spAutoFit/>
          </a:bodyPr>
          <a:lstStyle/>
          <a:p>
            <a:pPr algn="ctr">
              <a:spcBef>
                <a:spcPct val="0"/>
              </a:spcBef>
              <a:defRPr/>
            </a:pPr>
            <a:r>
              <a:rPr lang="en-GB" altLang="en-US" sz="2800" b="1" u="sng" dirty="0">
                <a:solidFill>
                  <a:srgbClr val="FF0000"/>
                </a:solidFill>
                <a:latin typeface="Comic Sans MS" panose="030F0702030302020204" pitchFamily="66" charset="0"/>
                <a:cs typeface="Arial" panose="020B0604020202020204" pitchFamily="34" charset="0"/>
              </a:rPr>
              <a:t>What is the Phonics Screening Check?</a:t>
            </a:r>
            <a:endParaRPr lang="en-GB" altLang="en-US" sz="2800" u="sng" dirty="0">
              <a:solidFill>
                <a:srgbClr val="FF0000"/>
              </a:solidFill>
              <a:latin typeface="Comic Sans MS" panose="030F0702030302020204" pitchFamily="66" charset="0"/>
              <a:cs typeface="Arial" panose="020B0604020202020204" pitchFamily="34" charset="0"/>
            </a:endParaRPr>
          </a:p>
        </p:txBody>
      </p:sp>
      <p:sp>
        <p:nvSpPr>
          <p:cNvPr id="3" name="Rectangle 2"/>
          <p:cNvSpPr/>
          <p:nvPr/>
        </p:nvSpPr>
        <p:spPr>
          <a:xfrm>
            <a:off x="587829" y="1690062"/>
            <a:ext cx="9483634" cy="3785652"/>
          </a:xfrm>
          <a:prstGeom prst="rect">
            <a:avLst/>
          </a:prstGeom>
        </p:spPr>
        <p:txBody>
          <a:bodyPr wrap="square">
            <a:spAutoFit/>
          </a:bodyPr>
          <a:lstStyle/>
          <a:p>
            <a:pPr>
              <a:spcBef>
                <a:spcPct val="0"/>
              </a:spcBef>
              <a:defRPr/>
            </a:pPr>
            <a:r>
              <a:rPr lang="en-GB" altLang="en-US" sz="2000" dirty="0">
                <a:latin typeface="Arial" panose="020B0604020202020204" pitchFamily="34" charset="0"/>
                <a:cs typeface="Arial" panose="020B0604020202020204" pitchFamily="34" charset="0"/>
              </a:rPr>
              <a:t>Eleven or so years ago, the </a:t>
            </a:r>
            <a:r>
              <a:rPr lang="en-GB" altLang="en-US" sz="2000" dirty="0" err="1">
                <a:latin typeface="Arial" panose="020B0604020202020204" pitchFamily="34" charset="0"/>
                <a:cs typeface="Arial" panose="020B0604020202020204" pitchFamily="34" charset="0"/>
              </a:rPr>
              <a:t>DfE</a:t>
            </a:r>
            <a:r>
              <a:rPr lang="en-GB" altLang="en-US" sz="2000" dirty="0">
                <a:latin typeface="Arial" panose="020B0604020202020204" pitchFamily="34" charset="0"/>
                <a:cs typeface="Arial" panose="020B0604020202020204" pitchFamily="34" charset="0"/>
              </a:rPr>
              <a:t>  announced that all children in Year 1, in England, would be taking part in a statutory Phonics Screening Check. This has continued each year. </a:t>
            </a:r>
          </a:p>
          <a:p>
            <a:pPr>
              <a:spcBef>
                <a:spcPct val="0"/>
              </a:spcBef>
              <a:defRPr/>
            </a:pPr>
            <a:endParaRPr lang="en-GB" altLang="en-US" sz="3200" dirty="0">
              <a:latin typeface="Arial" panose="020B0604020202020204" pitchFamily="34" charset="0"/>
              <a:cs typeface="Arial" panose="020B0604020202020204" pitchFamily="34" charset="0"/>
            </a:endParaRPr>
          </a:p>
          <a:p>
            <a:pPr marL="457200" indent="-457200">
              <a:spcBef>
                <a:spcPct val="0"/>
              </a:spcBef>
              <a:buFont typeface="Arial" panose="020B0604020202020204" pitchFamily="34" charset="0"/>
              <a:buChar char="•"/>
              <a:defRPr/>
            </a:pPr>
            <a:r>
              <a:rPr lang="en-US" altLang="en-US" sz="3200" dirty="0">
                <a:latin typeface="Comic Sans MS" panose="030F0702030302020204" pitchFamily="66" charset="0"/>
                <a:cs typeface="Arial" panose="020B0604020202020204" pitchFamily="34" charset="0"/>
              </a:rPr>
              <a:t>The Phonics Screening Check is designed to confirm whether individual children have learnt sufficient phonic decoding and blending skills to an appropriate standard.</a:t>
            </a:r>
            <a:r>
              <a:rPr lang="en-GB" altLang="en-US" sz="3200" dirty="0">
                <a:latin typeface="Comic Sans MS" panose="030F0702030302020204" pitchFamily="66" charset="0"/>
                <a:cs typeface="Arial" panose="020B0604020202020204" pitchFamily="34" charset="0"/>
              </a:rPr>
              <a:t> </a:t>
            </a:r>
            <a:endParaRPr lang="en-US" altLang="en-US" sz="32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35318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CF9B990-2587-C244-AABE-707D6996877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1306286" y="893019"/>
            <a:ext cx="7132320" cy="523220"/>
          </a:xfrm>
          <a:prstGeom prst="rect">
            <a:avLst/>
          </a:prstGeom>
        </p:spPr>
        <p:txBody>
          <a:bodyPr wrap="square">
            <a:spAutoFit/>
          </a:bodyPr>
          <a:lstStyle/>
          <a:p>
            <a:pPr algn="ctr">
              <a:spcBef>
                <a:spcPct val="0"/>
              </a:spcBef>
              <a:defRPr/>
            </a:pPr>
            <a:r>
              <a:rPr lang="en-GB" altLang="en-US" sz="2800" b="1" u="sng" dirty="0">
                <a:solidFill>
                  <a:srgbClr val="FF0000"/>
                </a:solidFill>
                <a:latin typeface="Comic Sans MS" panose="030F0702030302020204" pitchFamily="66" charset="0"/>
                <a:cs typeface="Arial" panose="020B0604020202020204" pitchFamily="34" charset="0"/>
              </a:rPr>
              <a:t>What happens during the check?</a:t>
            </a:r>
          </a:p>
        </p:txBody>
      </p:sp>
      <p:sp>
        <p:nvSpPr>
          <p:cNvPr id="3" name="Rectangle 2"/>
          <p:cNvSpPr/>
          <p:nvPr/>
        </p:nvSpPr>
        <p:spPr>
          <a:xfrm>
            <a:off x="587829" y="1690062"/>
            <a:ext cx="9483634" cy="4462760"/>
          </a:xfrm>
          <a:prstGeom prst="rect">
            <a:avLst/>
          </a:prstGeom>
        </p:spPr>
        <p:txBody>
          <a:bodyPr wrap="square">
            <a:spAutoFit/>
          </a:bodyPr>
          <a:lstStyle/>
          <a:p>
            <a:pPr marL="342900" indent="-342900">
              <a:spcBef>
                <a:spcPct val="0"/>
              </a:spcBef>
              <a:buFont typeface="Arial" panose="020B0604020202020204" pitchFamily="34" charset="0"/>
              <a:buChar char="•"/>
            </a:pPr>
            <a:r>
              <a:rPr lang="en-GB" altLang="en-US" sz="2400" dirty="0">
                <a:latin typeface="Comic Sans MS" panose="030F0702030302020204" pitchFamily="66" charset="0"/>
                <a:cs typeface="Arial" panose="020B0604020202020204" pitchFamily="34" charset="0"/>
              </a:rPr>
              <a:t>The check contains 40 words.</a:t>
            </a:r>
          </a:p>
          <a:p>
            <a:pPr marL="342900" indent="-342900">
              <a:spcBef>
                <a:spcPct val="0"/>
              </a:spcBef>
              <a:buFont typeface="Arial" panose="020B0604020202020204" pitchFamily="34" charset="0"/>
              <a:buChar char="•"/>
            </a:pPr>
            <a:endParaRPr lang="en-GB" altLang="en-US" sz="24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r>
              <a:rPr lang="en-GB" altLang="en-US" sz="2400" dirty="0">
                <a:latin typeface="Comic Sans MS" panose="030F0702030302020204" pitchFamily="66" charset="0"/>
                <a:cs typeface="Arial" panose="020B0604020202020204" pitchFamily="34" charset="0"/>
              </a:rPr>
              <a:t>Each child will sit one to one and </a:t>
            </a:r>
            <a:r>
              <a:rPr lang="en-GB" altLang="en-US" sz="2400">
                <a:latin typeface="Comic Sans MS" panose="030F0702030302020204" pitchFamily="66" charset="0"/>
                <a:cs typeface="Arial" panose="020B0604020202020204" pitchFamily="34" charset="0"/>
              </a:rPr>
              <a:t>read each </a:t>
            </a:r>
            <a:r>
              <a:rPr lang="en-GB" altLang="en-US" sz="2400" dirty="0">
                <a:latin typeface="Comic Sans MS" panose="030F0702030302020204" pitchFamily="66" charset="0"/>
                <a:cs typeface="Arial" panose="020B0604020202020204" pitchFamily="34" charset="0"/>
              </a:rPr>
              <a:t>word aloud to their teacher.</a:t>
            </a:r>
          </a:p>
          <a:p>
            <a:pPr marL="342900" indent="-342900">
              <a:spcBef>
                <a:spcPct val="0"/>
              </a:spcBef>
              <a:buFont typeface="Arial" panose="020B0604020202020204" pitchFamily="34" charset="0"/>
              <a:buChar char="•"/>
            </a:pPr>
            <a:endParaRPr lang="en-GB" altLang="en-US" sz="24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r>
              <a:rPr lang="en-GB" altLang="en-US" sz="2400" dirty="0">
                <a:latin typeface="Comic Sans MS" panose="030F0702030302020204" pitchFamily="66" charset="0"/>
                <a:cs typeface="Arial" panose="020B0604020202020204" pitchFamily="34" charset="0"/>
              </a:rPr>
              <a:t>The check will take approximately 4-10 minutes per child although all children are different and will complete the check at their own pace.</a:t>
            </a:r>
          </a:p>
          <a:p>
            <a:pPr marL="342900" indent="-342900">
              <a:spcBef>
                <a:spcPct val="0"/>
              </a:spcBef>
              <a:buFont typeface="Arial" panose="020B0604020202020204" pitchFamily="34" charset="0"/>
              <a:buChar char="•"/>
            </a:pPr>
            <a:endParaRPr lang="en-GB" altLang="en-US" sz="24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r>
              <a:rPr lang="en-GB" altLang="en-US" sz="2400" dirty="0">
                <a:latin typeface="Comic Sans MS" panose="030F0702030302020204" pitchFamily="66" charset="0"/>
                <a:cs typeface="Arial" panose="020B0604020202020204" pitchFamily="34" charset="0"/>
              </a:rPr>
              <a:t>The list of words the children read is a combination of 20 real words and 20 pseudo words (nonsense words).</a:t>
            </a:r>
          </a:p>
          <a:p>
            <a:pPr marL="342900" indent="-342900">
              <a:spcBef>
                <a:spcPct val="0"/>
              </a:spcBef>
              <a:buFont typeface="Arial" panose="020B0604020202020204" pitchFamily="34" charset="0"/>
              <a:buChar char="•"/>
            </a:pPr>
            <a:endParaRPr lang="en-GB" altLang="en-US" sz="20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52102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CF9B990-2587-C244-AABE-707D6996877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1306286" y="893019"/>
            <a:ext cx="7132320" cy="954107"/>
          </a:xfrm>
          <a:prstGeom prst="rect">
            <a:avLst/>
          </a:prstGeom>
        </p:spPr>
        <p:txBody>
          <a:bodyPr wrap="square">
            <a:spAutoFit/>
          </a:bodyPr>
          <a:lstStyle/>
          <a:p>
            <a:pPr algn="ctr">
              <a:spcBef>
                <a:spcPct val="0"/>
              </a:spcBef>
              <a:defRPr/>
            </a:pPr>
            <a:r>
              <a:rPr lang="en-GB" altLang="en-US" sz="2800" b="1" dirty="0">
                <a:solidFill>
                  <a:srgbClr val="FF0000"/>
                </a:solidFill>
                <a:latin typeface="Comic Sans MS" panose="030F0702030302020204" pitchFamily="66" charset="0"/>
                <a:cs typeface="Arial" panose="020B0604020202020204" pitchFamily="34" charset="0"/>
              </a:rPr>
              <a:t>Example of the Real Words:</a:t>
            </a:r>
          </a:p>
          <a:p>
            <a:pPr algn="ctr">
              <a:spcBef>
                <a:spcPct val="0"/>
              </a:spcBef>
              <a:defRPr/>
            </a:pPr>
            <a:endParaRPr lang="en-GB" altLang="en-US" sz="2800" b="1" u="sng" dirty="0">
              <a:solidFill>
                <a:srgbClr val="FF0000"/>
              </a:solidFill>
              <a:latin typeface="Comic Sans MS" panose="030F0702030302020204" pitchFamily="66" charset="0"/>
              <a:cs typeface="Arial" panose="020B0604020202020204" pitchFamily="34" charset="0"/>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476376"/>
            <a:ext cx="3232149" cy="460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mage result for Phonics check real word examples"/>
          <p:cNvPicPr>
            <a:picLocks noChangeAspect="1" noChangeArrowheads="1"/>
          </p:cNvPicPr>
          <p:nvPr/>
        </p:nvPicPr>
        <p:blipFill>
          <a:blip r:embed="rId4">
            <a:extLst>
              <a:ext uri="{28A0092B-C50C-407E-A947-70E740481C1C}">
                <a14:useLocalDpi xmlns:a14="http://schemas.microsoft.com/office/drawing/2010/main" val="0"/>
              </a:ext>
            </a:extLst>
          </a:blip>
          <a:srcRect l="20233" t="11214" r="20500" b="6001"/>
          <a:stretch>
            <a:fillRect/>
          </a:stretch>
        </p:blipFill>
        <p:spPr bwMode="auto">
          <a:xfrm>
            <a:off x="5064302" y="1370072"/>
            <a:ext cx="3374304" cy="471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61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CF9B990-2587-C244-AABE-707D69968772}"/>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705394" y="692331"/>
            <a:ext cx="8438606" cy="4893647"/>
          </a:xfrm>
          <a:prstGeom prst="rect">
            <a:avLst/>
          </a:prstGeom>
        </p:spPr>
        <p:txBody>
          <a:bodyPr wrap="square">
            <a:spAutoFit/>
          </a:bodyPr>
          <a:lstStyle/>
          <a:p>
            <a:pPr algn="ctr">
              <a:spcBef>
                <a:spcPct val="0"/>
              </a:spcBef>
              <a:defRPr/>
            </a:pPr>
            <a:r>
              <a:rPr lang="en-GB" altLang="en-US" sz="2400" b="1" u="sng" dirty="0">
                <a:solidFill>
                  <a:srgbClr val="FF0000"/>
                </a:solidFill>
                <a:latin typeface="Comic Sans MS" panose="030F0702030302020204" pitchFamily="66" charset="0"/>
                <a:cs typeface="Arial" panose="020B0604020202020204" pitchFamily="34" charset="0"/>
              </a:rPr>
              <a:t>Pseudo Words (Nonsense/Alien Words)</a:t>
            </a:r>
          </a:p>
          <a:p>
            <a:pPr marL="285750" indent="-285750" algn="ctr">
              <a:spcBef>
                <a:spcPct val="0"/>
              </a:spcBef>
              <a:buFont typeface="Arial" panose="020B0604020202020204" pitchFamily="34" charset="0"/>
              <a:buChar char="•"/>
              <a:defRPr/>
            </a:pPr>
            <a:endParaRPr lang="en-GB" altLang="en-US" sz="2400" dirty="0">
              <a:latin typeface="Comic Sans MS" panose="030F0702030302020204" pitchFamily="66" charset="0"/>
              <a:cs typeface="Arial" panose="020B0604020202020204" pitchFamily="34" charset="0"/>
            </a:endParaRPr>
          </a:p>
          <a:p>
            <a:pPr algn="ctr">
              <a:spcBef>
                <a:spcPct val="0"/>
              </a:spcBef>
              <a:defRPr/>
            </a:pPr>
            <a:endParaRPr lang="en-GB" altLang="en-US" sz="2400" dirty="0">
              <a:latin typeface="Comic Sans MS" panose="030F0702030302020204" pitchFamily="66" charset="0"/>
              <a:cs typeface="Arial" panose="020B0604020202020204" pitchFamily="34" charset="0"/>
            </a:endParaRPr>
          </a:p>
          <a:p>
            <a:pPr marL="457200" indent="-457200">
              <a:spcBef>
                <a:spcPct val="0"/>
              </a:spcBef>
              <a:buFont typeface="Arial" panose="020B0604020202020204" pitchFamily="34" charset="0"/>
              <a:buChar char="•"/>
              <a:defRPr/>
            </a:pPr>
            <a:r>
              <a:rPr lang="en-GB" altLang="en-US" sz="2400" dirty="0">
                <a:latin typeface="Comic Sans MS" panose="030F0702030302020204" pitchFamily="66" charset="0"/>
                <a:cs typeface="Arial" panose="020B0604020202020204" pitchFamily="34" charset="0"/>
              </a:rPr>
              <a:t>The pseudo words will be shown to your child with a picture of an alien. This provides the children with a context for the pseudo word which is independent from any existing vocabulary they may have.</a:t>
            </a:r>
          </a:p>
          <a:p>
            <a:pPr marL="457200" indent="-457200">
              <a:spcBef>
                <a:spcPct val="0"/>
              </a:spcBef>
              <a:buFont typeface="Arial" panose="020B0604020202020204" pitchFamily="34" charset="0"/>
              <a:buChar char="•"/>
              <a:defRPr/>
            </a:pPr>
            <a:endParaRPr lang="en-GB" altLang="en-US" sz="2400" dirty="0">
              <a:latin typeface="Comic Sans MS" panose="030F0702030302020204" pitchFamily="66" charset="0"/>
              <a:cs typeface="Arial" panose="020B0604020202020204" pitchFamily="34" charset="0"/>
            </a:endParaRPr>
          </a:p>
          <a:p>
            <a:pPr>
              <a:spcBef>
                <a:spcPct val="0"/>
              </a:spcBef>
              <a:defRPr/>
            </a:pPr>
            <a:endParaRPr lang="en-GB" altLang="en-US" sz="2400" dirty="0">
              <a:latin typeface="Comic Sans MS" panose="030F0702030302020204" pitchFamily="66" charset="0"/>
              <a:cs typeface="Arial" panose="020B0604020202020204" pitchFamily="34" charset="0"/>
            </a:endParaRPr>
          </a:p>
          <a:p>
            <a:pPr marL="457200" indent="-457200">
              <a:spcBef>
                <a:spcPct val="0"/>
              </a:spcBef>
              <a:buFont typeface="Arial" panose="020B0604020202020204" pitchFamily="34" charset="0"/>
              <a:buChar char="•"/>
              <a:defRPr/>
            </a:pPr>
            <a:r>
              <a:rPr lang="en-GB" altLang="en-US" sz="2400" dirty="0">
                <a:latin typeface="Comic Sans MS" panose="030F0702030302020204" pitchFamily="66" charset="0"/>
                <a:cs typeface="Arial" panose="020B0604020202020204" pitchFamily="34" charset="0"/>
              </a:rPr>
              <a:t>Pseudo words are included because they will be new to all pupils. They do not favour children with a good vocabulary knowledge or visual memory of words. It is purely to assess their ability to phonetically decode.</a:t>
            </a:r>
          </a:p>
        </p:txBody>
      </p:sp>
    </p:spTree>
    <p:extLst>
      <p:ext uri="{BB962C8B-B14F-4D97-AF65-F5344CB8AC3E}">
        <p14:creationId xmlns:p14="http://schemas.microsoft.com/office/powerpoint/2010/main" val="339621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CF9B990-2587-C244-AABE-707D6996877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1306286" y="893019"/>
            <a:ext cx="7132320" cy="954107"/>
          </a:xfrm>
          <a:prstGeom prst="rect">
            <a:avLst/>
          </a:prstGeom>
        </p:spPr>
        <p:txBody>
          <a:bodyPr wrap="square">
            <a:spAutoFit/>
          </a:bodyPr>
          <a:lstStyle/>
          <a:p>
            <a:pPr algn="ctr">
              <a:spcBef>
                <a:spcPct val="0"/>
              </a:spcBef>
              <a:defRPr/>
            </a:pPr>
            <a:r>
              <a:rPr lang="en-GB" altLang="en-US" sz="2800" b="1" dirty="0">
                <a:solidFill>
                  <a:srgbClr val="FF0000"/>
                </a:solidFill>
                <a:latin typeface="Comic Sans MS" panose="030F0702030302020204" pitchFamily="66" charset="0"/>
                <a:cs typeface="Arial" panose="020B0604020202020204" pitchFamily="34" charset="0"/>
              </a:rPr>
              <a:t>Example of the Alien (Pseudo) Words:</a:t>
            </a:r>
          </a:p>
          <a:p>
            <a:pPr algn="ctr">
              <a:spcBef>
                <a:spcPct val="0"/>
              </a:spcBef>
              <a:defRPr/>
            </a:pPr>
            <a:endParaRPr lang="en-GB" altLang="en-US" sz="2800" b="1" u="sng" dirty="0">
              <a:solidFill>
                <a:srgbClr val="FF0000"/>
              </a:solidFill>
              <a:latin typeface="Comic Sans MS" panose="030F0702030302020204" pitchFamily="66" charset="0"/>
              <a:cs typeface="Arial" panose="020B0604020202020204" pitchFamily="34"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t="2179"/>
          <a:stretch>
            <a:fillRect/>
          </a:stretch>
        </p:blipFill>
        <p:spPr bwMode="auto">
          <a:xfrm>
            <a:off x="747713" y="1438275"/>
            <a:ext cx="3375025" cy="481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Image result for Phonics check"/>
          <p:cNvPicPr>
            <a:picLocks noChangeAspect="1" noChangeArrowheads="1"/>
          </p:cNvPicPr>
          <p:nvPr/>
        </p:nvPicPr>
        <p:blipFill>
          <a:blip r:embed="rId4">
            <a:extLst>
              <a:ext uri="{28A0092B-C50C-407E-A947-70E740481C1C}">
                <a14:useLocalDpi xmlns:a14="http://schemas.microsoft.com/office/drawing/2010/main" val="0"/>
              </a:ext>
            </a:extLst>
          </a:blip>
          <a:srcRect l="20279" t="12041" r="19965" b="5573"/>
          <a:stretch>
            <a:fillRect/>
          </a:stretch>
        </p:blipFill>
        <p:spPr bwMode="auto">
          <a:xfrm>
            <a:off x="4681311" y="1354930"/>
            <a:ext cx="3554412"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21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CF9B990-2587-C244-AABE-707D69968772}"/>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1306286" y="893019"/>
            <a:ext cx="7132320" cy="954107"/>
          </a:xfrm>
          <a:prstGeom prst="rect">
            <a:avLst/>
          </a:prstGeom>
        </p:spPr>
        <p:txBody>
          <a:bodyPr wrap="square">
            <a:spAutoFit/>
          </a:bodyPr>
          <a:lstStyle/>
          <a:p>
            <a:pPr algn="ctr">
              <a:spcBef>
                <a:spcPct val="0"/>
              </a:spcBef>
            </a:pPr>
            <a:r>
              <a:rPr lang="en-GB" altLang="en-US" sz="2800" b="1" dirty="0">
                <a:solidFill>
                  <a:srgbClr val="FF0000"/>
                </a:solidFill>
                <a:latin typeface="Comic Sans MS" panose="030F0702030302020204" pitchFamily="66" charset="0"/>
                <a:cs typeface="Arial" panose="020B0604020202020204" pitchFamily="34" charset="0"/>
              </a:rPr>
              <a:t>Example of the teachers scoring sheet:</a:t>
            </a:r>
          </a:p>
          <a:p>
            <a:pPr algn="ctr">
              <a:spcBef>
                <a:spcPct val="0"/>
              </a:spcBef>
              <a:defRPr/>
            </a:pPr>
            <a:endParaRPr lang="en-GB" altLang="en-US" sz="2800" b="1" u="sng" dirty="0">
              <a:solidFill>
                <a:srgbClr val="FF0000"/>
              </a:solidFill>
              <a:latin typeface="Comic Sans MS" panose="030F0702030302020204" pitchFamily="66"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39" y="1482997"/>
            <a:ext cx="4963387" cy="454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752011" y="2270438"/>
            <a:ext cx="1925637" cy="3754874"/>
          </a:xfrm>
          <a:prstGeom prst="rect">
            <a:avLst/>
          </a:prstGeom>
          <a:noFill/>
          <a:ln>
            <a:solidFill>
              <a:schemeClr val="tx1">
                <a:lumMod val="65000"/>
                <a:lumOff val="35000"/>
              </a:schemeClr>
            </a:solidFill>
          </a:ln>
        </p:spPr>
        <p:txBody>
          <a:bodyPr>
            <a:spAutoFit/>
          </a:bodyPr>
          <a:lstStyle/>
          <a:p>
            <a:pPr>
              <a:defRPr/>
            </a:pPr>
            <a:r>
              <a:rPr lang="en-GB" sz="1400" dirty="0">
                <a:latin typeface="Comic Sans MS" panose="030F0702030302020204" pitchFamily="66" charset="0"/>
              </a:rPr>
              <a:t>We put a tick in the correct column if the child reads the word accurately.</a:t>
            </a:r>
          </a:p>
          <a:p>
            <a:pPr>
              <a:defRPr/>
            </a:pPr>
            <a:endParaRPr lang="en-GB" sz="1400" dirty="0">
              <a:latin typeface="Comic Sans MS" panose="030F0702030302020204" pitchFamily="66" charset="0"/>
            </a:endParaRPr>
          </a:p>
          <a:p>
            <a:pPr>
              <a:defRPr/>
            </a:pPr>
            <a:r>
              <a:rPr lang="en-GB" sz="1400" dirty="0">
                <a:latin typeface="Comic Sans MS" panose="030F0702030302020204" pitchFamily="66" charset="0"/>
              </a:rPr>
              <a:t>We also tick the incorrect column if the child does not get the word correct because we do not want them to feel anxious if they see a cross or a dot which could then impact negatively on the rest of the phonics check.</a:t>
            </a:r>
          </a:p>
        </p:txBody>
      </p:sp>
      <p:cxnSp>
        <p:nvCxnSpPr>
          <p:cNvPr id="10" name="Straight Arrow Connector 9"/>
          <p:cNvCxnSpPr/>
          <p:nvPr/>
        </p:nvCxnSpPr>
        <p:spPr>
          <a:xfrm flipH="1">
            <a:off x="4634621" y="3164568"/>
            <a:ext cx="2140533" cy="93446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flipV="1">
            <a:off x="5041741" y="4315299"/>
            <a:ext cx="1710270" cy="82428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6178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CF9B990-2587-C244-AABE-707D69968772}"/>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705394" y="692331"/>
            <a:ext cx="8438606" cy="4955203"/>
          </a:xfrm>
          <a:prstGeom prst="rect">
            <a:avLst/>
          </a:prstGeom>
        </p:spPr>
        <p:txBody>
          <a:bodyPr wrap="square">
            <a:spAutoFit/>
          </a:bodyPr>
          <a:lstStyle/>
          <a:p>
            <a:pPr algn="ctr">
              <a:spcBef>
                <a:spcPct val="0"/>
              </a:spcBef>
              <a:defRPr/>
            </a:pPr>
            <a:r>
              <a:rPr lang="en-GB" altLang="en-US" sz="3600" b="1" u="sng" dirty="0">
                <a:solidFill>
                  <a:srgbClr val="FF0000"/>
                </a:solidFill>
                <a:latin typeface="Comic Sans MS" panose="030F0702030302020204" pitchFamily="66" charset="0"/>
                <a:cs typeface="Arial" panose="020B0604020202020204" pitchFamily="34" charset="0"/>
              </a:rPr>
              <a:t>Reporting the results</a:t>
            </a:r>
          </a:p>
          <a:p>
            <a:pPr algn="ctr">
              <a:spcBef>
                <a:spcPct val="0"/>
              </a:spcBef>
              <a:defRPr/>
            </a:pPr>
            <a:endParaRPr lang="en-GB" altLang="en-US" sz="3600" b="1" u="sng" dirty="0">
              <a:solidFill>
                <a:srgbClr val="FF0000"/>
              </a:solidFill>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Comic Sans MS" panose="030F0702030302020204" pitchFamily="66" charset="0"/>
                <a:cs typeface="Arial" panose="020B0604020202020204" pitchFamily="34" charset="0"/>
              </a:rPr>
              <a:t>By the end of the Summer term, all schools must report the results to the Local Authority. </a:t>
            </a:r>
          </a:p>
          <a:p>
            <a:pPr marL="342900" indent="-342900">
              <a:spcBef>
                <a:spcPct val="0"/>
              </a:spcBef>
              <a:buFont typeface="Arial" panose="020B0604020202020204" pitchFamily="34" charset="0"/>
              <a:buChar char="•"/>
            </a:pPr>
            <a:endParaRPr lang="en-GB" altLang="en-US" sz="20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Comic Sans MS" panose="030F0702030302020204" pitchFamily="66" charset="0"/>
                <a:cs typeface="Arial" panose="020B0604020202020204" pitchFamily="34" charset="0"/>
              </a:rPr>
              <a:t>Data from the Summer check will be used by </a:t>
            </a:r>
            <a:r>
              <a:rPr lang="en-GB" altLang="en-US" sz="2000" dirty="0" err="1">
                <a:latin typeface="Comic Sans MS" panose="030F0702030302020204" pitchFamily="66" charset="0"/>
                <a:cs typeface="Arial" panose="020B0604020202020204" pitchFamily="34" charset="0"/>
              </a:rPr>
              <a:t>DfE</a:t>
            </a:r>
            <a:r>
              <a:rPr lang="en-GB" altLang="en-US" sz="2000" dirty="0">
                <a:latin typeface="Comic Sans MS" panose="030F0702030302020204" pitchFamily="66" charset="0"/>
                <a:cs typeface="Arial" panose="020B0604020202020204" pitchFamily="34" charset="0"/>
              </a:rPr>
              <a:t> to determine which pupils have not met the expected standard in phonics. </a:t>
            </a:r>
          </a:p>
          <a:p>
            <a:pPr marL="342900" indent="-342900">
              <a:spcBef>
                <a:spcPct val="0"/>
              </a:spcBef>
              <a:buFont typeface="Arial" panose="020B0604020202020204" pitchFamily="34" charset="0"/>
              <a:buChar char="•"/>
            </a:pPr>
            <a:endParaRPr lang="en-GB" altLang="en-US" sz="20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Comic Sans MS" panose="030F0702030302020204" pitchFamily="66" charset="0"/>
                <a:cs typeface="Arial" panose="020B0604020202020204" pitchFamily="34" charset="0"/>
              </a:rPr>
              <a:t>Y1 Children not meeting the standard in June will be able to re take the check the following year (when they are in Year 2). </a:t>
            </a:r>
          </a:p>
          <a:p>
            <a:pPr marL="342900" indent="-342900">
              <a:spcBef>
                <a:spcPct val="0"/>
              </a:spcBef>
              <a:buFont typeface="Arial" panose="020B0604020202020204" pitchFamily="34" charset="0"/>
              <a:buChar char="•"/>
            </a:pPr>
            <a:endParaRPr lang="en-GB" altLang="en-US" sz="2000" dirty="0">
              <a:latin typeface="Comic Sans MS" panose="030F0702030302020204" pitchFamily="66"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Comic Sans MS" panose="030F0702030302020204" pitchFamily="66" charset="0"/>
                <a:cs typeface="Arial" panose="020B0604020202020204" pitchFamily="34" charset="0"/>
              </a:rPr>
              <a:t>You will be notified of the results after they have been submitted and collated by </a:t>
            </a:r>
            <a:r>
              <a:rPr lang="en-GB" altLang="en-US" sz="2000" dirty="0" err="1">
                <a:latin typeface="Comic Sans MS" panose="030F0702030302020204" pitchFamily="66" charset="0"/>
                <a:cs typeface="Arial" panose="020B0604020202020204" pitchFamily="34" charset="0"/>
              </a:rPr>
              <a:t>DfE</a:t>
            </a:r>
            <a:r>
              <a:rPr lang="en-GB" altLang="en-US" sz="2000" dirty="0">
                <a:latin typeface="Comic Sans MS" panose="030F0702030302020204" pitchFamily="66" charset="0"/>
                <a:cs typeface="Arial" panose="020B0604020202020204" pitchFamily="34" charset="0"/>
              </a:rPr>
              <a:t>. Schools must report pupils’ results to parents in their annual reports</a:t>
            </a:r>
            <a:r>
              <a:rPr lang="en-GB" altLang="en-US" sz="2400" dirty="0">
                <a:latin typeface="Comic Sans MS" panose="030F0702030302020204" pitchFamily="66" charset="0"/>
                <a:cs typeface="Arial" panose="020B0604020202020204" pitchFamily="34" charset="0"/>
              </a:rPr>
              <a:t>.</a:t>
            </a:r>
          </a:p>
        </p:txBody>
      </p:sp>
    </p:spTree>
    <p:extLst>
      <p:ext uri="{BB962C8B-B14F-4D97-AF65-F5344CB8AC3E}">
        <p14:creationId xmlns:p14="http://schemas.microsoft.com/office/powerpoint/2010/main" val="155194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600</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 Townsend</cp:lastModifiedBy>
  <cp:revision>33</cp:revision>
  <dcterms:created xsi:type="dcterms:W3CDTF">2018-12-19T15:51:24Z</dcterms:created>
  <dcterms:modified xsi:type="dcterms:W3CDTF">2026-04-30T07:19:32Z</dcterms:modified>
</cp:coreProperties>
</file>