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8" r:id="rId2"/>
    <p:sldId id="257" r:id="rId3"/>
    <p:sldId id="259" r:id="rId4"/>
    <p:sldId id="260" r:id="rId5"/>
    <p:sldId id="261" r:id="rId6"/>
    <p:sldId id="262" r:id="rId7"/>
    <p:sldId id="263"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634" autoAdjust="0"/>
  </p:normalViewPr>
  <p:slideViewPr>
    <p:cSldViewPr snapToGrid="0">
      <p:cViewPr varScale="1">
        <p:scale>
          <a:sx n="40" d="100"/>
          <a:sy n="40" d="100"/>
        </p:scale>
        <p:origin x="3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1.51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7.878"/>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image" Target="../media/image4.jpeg"/><Relationship Id="rId3" Type="http://schemas.openxmlformats.org/officeDocument/2006/relationships/customXml" Target="../ink/ink1.xml"/><Relationship Id="rId21" Type="http://schemas.openxmlformats.org/officeDocument/2006/relationships/image" Target="../media/image7.png"/><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15" Type="http://schemas.openxmlformats.org/officeDocument/2006/relationships/image" Target="../media/image1.png"/><Relationship Id="rId19" Type="http://schemas.openxmlformats.org/officeDocument/2006/relationships/image" Target="../media/image5.png"/><Relationship Id="rId14" Type="http://schemas.openxmlformats.org/officeDocument/2006/relationships/customXml" Target="../ink/ink2.xml"/><Relationship Id="rId22" Type="http://schemas.openxmlformats.org/officeDocument/2006/relationships/image" Target="../media/image8.png"/></Relationships>
</file>

<file path=ppt/slides/_rels/slide2.xml.rels><?xml version="1.0" encoding="UTF-8" standalone="yes"?>
<Relationships xmlns="http://schemas.openxmlformats.org/package/2006/relationships"><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customXml" Target="../ink/ink3.xml"/><Relationship Id="rId21" Type="http://schemas.openxmlformats.org/officeDocument/2006/relationships/image" Target="../media/image18.png"/><Relationship Id="rId12" Type="http://schemas.openxmlformats.org/officeDocument/2006/relationships/customXml" Target="../ink/ink4.xml"/><Relationship Id="rId17" Type="http://schemas.openxmlformats.org/officeDocument/2006/relationships/image" Target="../media/image14.png"/><Relationship Id="rId2" Type="http://schemas.openxmlformats.org/officeDocument/2006/relationships/image" Target="../media/image9.tif"/><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2.xml"/><Relationship Id="rId11" Type="http://schemas.openxmlformats.org/officeDocument/2006/relationships/image" Target="../media/image60.emf"/><Relationship Id="rId15" Type="http://schemas.openxmlformats.org/officeDocument/2006/relationships/image" Target="../media/image12.png"/><Relationship Id="rId19" Type="http://schemas.openxmlformats.org/officeDocument/2006/relationships/image" Target="../media/image16.png"/><Relationship Id="rId14" Type="http://schemas.openxmlformats.org/officeDocument/2006/relationships/image" Target="../media/image11.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309430" y="272275"/>
            <a:ext cx="211796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pPr algn="l"/>
            <a:r>
              <a:rPr lang="en-GB" dirty="0"/>
              <a:t>Autumn 1 Reception/Y1 </a:t>
            </a:r>
            <a:r>
              <a:rPr dirty="0"/>
              <a:t>: </a:t>
            </a:r>
            <a:r>
              <a:rPr lang="en-GB" dirty="0"/>
              <a:t>Me and my school in </a:t>
            </a:r>
            <a:r>
              <a:rPr lang="en-GB" dirty="0" err="1"/>
              <a:t>Stocksbridge</a:t>
            </a:r>
            <a:endParaRPr dirty="0"/>
          </a:p>
        </p:txBody>
      </p:sp>
      <p:sp>
        <p:nvSpPr>
          <p:cNvPr id="121" name="Key books this term"/>
          <p:cNvSpPr txBox="1"/>
          <p:nvPr/>
        </p:nvSpPr>
        <p:spPr>
          <a:xfrm>
            <a:off x="333952" y="1116124"/>
            <a:ext cx="339177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rPr dirty="0"/>
              <a:t>Key books this term</a:t>
            </a:r>
            <a:r>
              <a:rPr lang="en-GB" dirty="0"/>
              <a:t>:</a:t>
            </a:r>
            <a:endParaRPr dirty="0"/>
          </a:p>
        </p:txBody>
      </p:sp>
      <p:sp>
        <p:nvSpPr>
          <p:cNvPr id="135" name="Autumn- week 7"/>
          <p:cNvSpPr/>
          <p:nvPr/>
        </p:nvSpPr>
        <p:spPr>
          <a:xfrm>
            <a:off x="13987762" y="4729178"/>
            <a:ext cx="4066813" cy="1277778"/>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Friendship Bench</a:t>
            </a:r>
            <a:endParaRPr dirty="0"/>
          </a:p>
        </p:txBody>
      </p:sp>
      <p:sp>
        <p:nvSpPr>
          <p:cNvPr id="148" name="Key Vocabulary:…"/>
          <p:cNvSpPr/>
          <p:nvPr/>
        </p:nvSpPr>
        <p:spPr>
          <a:xfrm>
            <a:off x="13987762" y="5785754"/>
            <a:ext cx="4231614" cy="7636019"/>
          </a:xfrm>
          <a:custGeom>
            <a:avLst/>
            <a:gdLst/>
            <a:ahLst/>
            <a:cxnLst>
              <a:cxn ang="0">
                <a:pos x="wd2" y="hd2"/>
              </a:cxn>
              <a:cxn ang="5400000">
                <a:pos x="wd2" y="hd2"/>
              </a:cxn>
              <a:cxn ang="10800000">
                <a:pos x="wd2" y="hd2"/>
              </a:cxn>
              <a:cxn ang="16200000">
                <a:pos x="wd2" y="hd2"/>
              </a:cxn>
            </a:cxnLst>
            <a:rect l="0" t="0" r="r" b="b"/>
            <a:pathLst>
              <a:path w="21600" h="21600" extrusionOk="0">
                <a:moveTo>
                  <a:pt x="2705" y="0"/>
                </a:moveTo>
                <a:lnTo>
                  <a:pt x="1818" y="2248"/>
                </a:lnTo>
                <a:cubicBezTo>
                  <a:pt x="809" y="2266"/>
                  <a:pt x="0" y="2745"/>
                  <a:pt x="0" y="3336"/>
                </a:cubicBezTo>
                <a:lnTo>
                  <a:pt x="0" y="20508"/>
                </a:lnTo>
                <a:cubicBezTo>
                  <a:pt x="0" y="21111"/>
                  <a:pt x="840" y="21600"/>
                  <a:pt x="1876" y="21600"/>
                </a:cubicBezTo>
                <a:lnTo>
                  <a:pt x="19724" y="21600"/>
                </a:lnTo>
                <a:cubicBezTo>
                  <a:pt x="20760" y="21600"/>
                  <a:pt x="21600" y="21111"/>
                  <a:pt x="21600" y="20508"/>
                </a:cubicBezTo>
                <a:lnTo>
                  <a:pt x="21600" y="3336"/>
                </a:lnTo>
                <a:cubicBezTo>
                  <a:pt x="21600" y="2733"/>
                  <a:pt x="20760" y="2244"/>
                  <a:pt x="19724" y="2244"/>
                </a:cubicBezTo>
                <a:lnTo>
                  <a:pt x="3590" y="2244"/>
                </a:lnTo>
                <a:lnTo>
                  <a:pt x="2705"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defRPr sz="3200" b="0">
                <a:latin typeface="Noteworthy Light"/>
                <a:ea typeface="Noteworthy Light"/>
                <a:cs typeface="Noteworthy Light"/>
                <a:sym typeface="Noteworthy Light"/>
              </a:defRPr>
            </a:pPr>
            <a:endParaRPr lang="en-GB"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Friendship</a:t>
            </a:r>
            <a:r>
              <a:rPr lang="en-GB" sz="1600" dirty="0"/>
              <a:t> – The state of being friends.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Seagull </a:t>
            </a:r>
            <a:r>
              <a:rPr lang="en-GB" sz="1600" dirty="0"/>
              <a:t>– A type of bird that lives near the sea.</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Beamed </a:t>
            </a:r>
            <a:r>
              <a:rPr lang="en-GB" sz="1600" dirty="0">
                <a:solidFill>
                  <a:schemeClr val="tx1"/>
                </a:solidFill>
              </a:rPr>
              <a:t>– Smile radiantly.</a:t>
            </a:r>
          </a:p>
          <a:p>
            <a:pPr algn="l">
              <a:defRPr sz="3200" b="0">
                <a:latin typeface="Noteworthy Light"/>
                <a:ea typeface="Noteworthy Light"/>
                <a:cs typeface="Noteworthy Light"/>
                <a:sym typeface="Noteworthy Light"/>
              </a:defRPr>
            </a:pPr>
            <a:endParaRPr lang="en-GB" dirty="0">
              <a:solidFill>
                <a:srgbClr val="FF0000"/>
              </a:solidFill>
            </a:endParaRPr>
          </a:p>
          <a:p>
            <a:pPr>
              <a:defRPr sz="3200" b="0">
                <a:latin typeface="Noteworthy Light"/>
                <a:ea typeface="Noteworthy Light"/>
                <a:cs typeface="Noteworthy Light"/>
                <a:sym typeface="Noteworthy Light"/>
              </a:defRPr>
            </a:pPr>
            <a:r>
              <a:rPr sz="2800" dirty="0"/>
              <a:t>Key Questions</a:t>
            </a:r>
            <a:r>
              <a:rPr lang="en-GB" sz="2800" dirty="0"/>
              <a:t>?</a:t>
            </a:r>
          </a:p>
          <a:p>
            <a:pPr algn="l">
              <a:defRPr sz="3200" b="0">
                <a:latin typeface="Noteworthy Light"/>
                <a:ea typeface="Noteworthy Light"/>
                <a:cs typeface="Noteworthy Light"/>
                <a:sym typeface="Noteworthy Light"/>
              </a:defRPr>
            </a:pPr>
            <a:r>
              <a:rPr lang="en-GB" sz="2800" dirty="0"/>
              <a:t>-</a:t>
            </a:r>
            <a:r>
              <a:rPr lang="en-GB" sz="1600" dirty="0"/>
              <a:t>What does it mean ‘by the splash and curl of the sea?’ </a:t>
            </a:r>
          </a:p>
          <a:p>
            <a:pPr algn="l">
              <a:defRPr sz="3200" b="0">
                <a:latin typeface="Noteworthy Light"/>
                <a:ea typeface="Noteworthy Light"/>
                <a:cs typeface="Noteworthy Light"/>
                <a:sym typeface="Noteworthy Light"/>
              </a:defRPr>
            </a:pPr>
            <a:r>
              <a:rPr lang="en-GB" sz="1600" dirty="0"/>
              <a:t>-Why wasn’t Shadow allowed to come into school?</a:t>
            </a:r>
          </a:p>
          <a:p>
            <a:pPr algn="l">
              <a:defRPr sz="3200" b="0">
                <a:latin typeface="Noteworthy Light"/>
                <a:ea typeface="Noteworthy Light"/>
                <a:cs typeface="Noteworthy Light"/>
                <a:sym typeface="Noteworthy Light"/>
              </a:defRPr>
            </a:pPr>
            <a:r>
              <a:rPr lang="en-GB" sz="1600" dirty="0"/>
              <a:t>-What might a friendship bench be?</a:t>
            </a:r>
          </a:p>
          <a:p>
            <a:pPr algn="l">
              <a:defRPr sz="3200" b="0">
                <a:latin typeface="Noteworthy Light"/>
                <a:ea typeface="Noteworthy Light"/>
                <a:cs typeface="Noteworthy Light"/>
                <a:sym typeface="Noteworthy Light"/>
              </a:defRPr>
            </a:pPr>
            <a:r>
              <a:rPr lang="en-GB" sz="1600" dirty="0"/>
              <a:t>-What does friendship mean to you?</a:t>
            </a:r>
          </a:p>
          <a:p>
            <a:pPr algn="l">
              <a:defRPr sz="3200" b="0">
                <a:latin typeface="Noteworthy Light"/>
                <a:ea typeface="Noteworthy Light"/>
                <a:cs typeface="Noteworthy Light"/>
                <a:sym typeface="Noteworthy Light"/>
              </a:defRPr>
            </a:pPr>
            <a:r>
              <a:rPr lang="en-GB" sz="1600" dirty="0"/>
              <a:t>-How did they fix the friendship bench?</a:t>
            </a:r>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marL="285750" indent="-285750" algn="l">
              <a:buFontTx/>
              <a:buChar char="-"/>
              <a:defRPr sz="3200" b="0">
                <a:latin typeface="Noteworthy Light"/>
                <a:ea typeface="Noteworthy Light"/>
                <a:cs typeface="Noteworthy Light"/>
                <a:sym typeface="Noteworthy Light"/>
              </a:defRPr>
            </a:pPr>
            <a:endParaRPr lang="en-GB" sz="1400" dirty="0">
              <a:latin typeface="Arial" panose="020B0604020202020204" pitchFamily="34" charset="0"/>
              <a:cs typeface="Arial" panose="020B0604020202020204" pitchFamily="34" charset="0"/>
            </a:endParaRPr>
          </a:p>
          <a:p>
            <a:pPr marL="285750" indent="-285750">
              <a:buFontTx/>
              <a:buChar char="-"/>
              <a:defRPr sz="3200" b="0">
                <a:latin typeface="Noteworthy Light"/>
                <a:ea typeface="Noteworthy Light"/>
                <a:cs typeface="Noteworthy Light"/>
                <a:sym typeface="Noteworthy Light"/>
              </a:defRPr>
            </a:pPr>
            <a:endParaRPr sz="1400"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rgbClr val="000000"/>
              </a:solidFill>
            </a:endParaRPr>
          </a:p>
        </p:txBody>
      </p:sp>
      <p:sp>
        <p:nvSpPr>
          <p:cNvPr id="17" name="Key Vocabulary:…"/>
          <p:cNvSpPr/>
          <p:nvPr/>
        </p:nvSpPr>
        <p:spPr>
          <a:xfrm>
            <a:off x="333952" y="5736019"/>
            <a:ext cx="4101024" cy="7685755"/>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defRPr sz="3200" b="0">
                <a:latin typeface="Noteworthy Light"/>
                <a:ea typeface="Noteworthy Light"/>
                <a:cs typeface="Noteworthy Light"/>
                <a:sym typeface="Noteworthy Light"/>
              </a:defRPr>
            </a:pPr>
            <a:endParaRPr lang="en-GB"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Imagined</a:t>
            </a:r>
            <a:r>
              <a:rPr lang="en-GB" sz="1600" dirty="0"/>
              <a:t> – </a:t>
            </a:r>
            <a:r>
              <a:rPr lang="en-GB" sz="1600" b="0" dirty="0">
                <a:sym typeface="Noteworthy Light"/>
              </a:rPr>
              <a:t>Form a mental image or concept of something.</a:t>
            </a:r>
            <a:endParaRPr lang="en-GB" sz="1600"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Extraordinary </a:t>
            </a:r>
            <a:r>
              <a:rPr lang="en-GB" sz="1600" dirty="0"/>
              <a:t>– To be </a:t>
            </a:r>
            <a:r>
              <a:rPr lang="en-GB" sz="1600" b="0" dirty="0">
                <a:sym typeface="Noteworthy Light"/>
              </a:rPr>
              <a:t>very unusual or remarkable.</a:t>
            </a:r>
            <a:endParaRPr lang="en-GB" sz="1600"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Problematic </a:t>
            </a:r>
            <a:r>
              <a:rPr lang="en-GB" sz="1600" dirty="0"/>
              <a:t>– A</a:t>
            </a:r>
            <a:r>
              <a:rPr lang="en-GB" sz="1600" b="0" dirty="0">
                <a:sym typeface="Noteworthy Light"/>
              </a:rPr>
              <a:t> thing that constitutes a problem.</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Unbearable </a:t>
            </a:r>
            <a:r>
              <a:rPr lang="en-GB" sz="1600" dirty="0"/>
              <a:t>– N</a:t>
            </a:r>
            <a:r>
              <a:rPr lang="en-GB" sz="1600" b="0" dirty="0">
                <a:sym typeface="Noteworthy Light"/>
              </a:rPr>
              <a:t>ot able to be endured or tolerated.</a:t>
            </a:r>
          </a:p>
          <a:p>
            <a:pPr algn="l">
              <a:defRPr sz="3200" b="0">
                <a:latin typeface="Noteworthy Light"/>
                <a:ea typeface="Noteworthy Light"/>
                <a:cs typeface="Noteworthy Light"/>
                <a:sym typeface="Noteworthy Light"/>
              </a:defRPr>
            </a:pPr>
            <a:endParaRPr lang="en-US" sz="1600" b="0" dirty="0">
              <a:solidFill>
                <a:srgbClr val="333333"/>
              </a:solidFill>
              <a:latin typeface="Open Sans"/>
            </a:endParaRPr>
          </a:p>
          <a:p>
            <a:pPr>
              <a:buSzPct val="125000"/>
              <a:defRPr sz="2800" b="0">
                <a:latin typeface="Noteworthy Light"/>
                <a:ea typeface="Noteworthy Light"/>
                <a:cs typeface="Noteworthy Light"/>
                <a:sym typeface="Noteworthy Light"/>
              </a:defRPr>
            </a:pPr>
            <a:endParaRPr lang="en-GB" sz="2800" dirty="0"/>
          </a:p>
          <a:p>
            <a:pPr>
              <a:buSzPct val="125000"/>
              <a:defRPr sz="2800" b="0">
                <a:latin typeface="Noteworthy Light"/>
                <a:ea typeface="Noteworthy Light"/>
                <a:cs typeface="Noteworthy Light"/>
                <a:sym typeface="Noteworthy Light"/>
              </a:defRPr>
            </a:pPr>
            <a:r>
              <a:rPr sz="2800" dirty="0"/>
              <a:t>Key Questions?</a:t>
            </a:r>
            <a:endParaRPr sz="1600" dirty="0"/>
          </a:p>
          <a:p>
            <a:pPr marL="185208" indent="-185208" algn="l">
              <a:buSzPct val="125000"/>
              <a:buChar char="-"/>
              <a:defRPr sz="2800" b="0">
                <a:latin typeface="Noteworthy Light"/>
                <a:ea typeface="Noteworthy Light"/>
                <a:cs typeface="Noteworthy Light"/>
                <a:sym typeface="Noteworthy Light"/>
              </a:defRPr>
            </a:pPr>
            <a:r>
              <a:rPr lang="en-GB" sz="1600" dirty="0"/>
              <a:t>How do you think Norman feels when he grows his wings?</a:t>
            </a:r>
          </a:p>
          <a:p>
            <a:pPr marL="185208" indent="-185208" algn="l">
              <a:buSzPct val="125000"/>
              <a:buChar char="-"/>
              <a:defRPr sz="2800" b="0">
                <a:latin typeface="Noteworthy Light"/>
                <a:ea typeface="Noteworthy Light"/>
                <a:cs typeface="Noteworthy Light"/>
                <a:sym typeface="Noteworthy Light"/>
              </a:defRPr>
            </a:pPr>
            <a:r>
              <a:rPr lang="en-GB" sz="1600" dirty="0"/>
              <a:t>Why does Norman want to hide his wings?</a:t>
            </a:r>
          </a:p>
          <a:p>
            <a:pPr marL="185208" indent="-185208" algn="l">
              <a:buSzPct val="125000"/>
              <a:buChar char="-"/>
              <a:defRPr sz="2800" b="0">
                <a:latin typeface="Noteworthy Light"/>
                <a:ea typeface="Noteworthy Light"/>
                <a:cs typeface="Noteworthy Light"/>
                <a:sym typeface="Noteworthy Light"/>
              </a:defRPr>
            </a:pPr>
            <a:r>
              <a:rPr lang="en-GB" sz="1600" dirty="0"/>
              <a:t>Why did the picture become black and white?</a:t>
            </a:r>
          </a:p>
          <a:p>
            <a:pPr marL="185208" indent="-185208" algn="l">
              <a:buSzPct val="125000"/>
              <a:buChar char="-"/>
              <a:defRPr sz="2800" b="0">
                <a:latin typeface="Noteworthy Light"/>
                <a:ea typeface="Noteworthy Light"/>
                <a:cs typeface="Noteworthy Light"/>
                <a:sym typeface="Noteworthy Light"/>
              </a:defRPr>
            </a:pPr>
            <a:r>
              <a:rPr lang="en-GB" sz="1600" dirty="0"/>
              <a:t>Why did the colour return?</a:t>
            </a:r>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p:txBody>
      </p:sp>
      <p:sp>
        <p:nvSpPr>
          <p:cNvPr id="19" name="Key Vocabulary:…">
            <a:extLst>
              <a:ext uri="{FF2B5EF4-FFF2-40B4-BE49-F238E27FC236}">
                <a16:creationId xmlns:a16="http://schemas.microsoft.com/office/drawing/2014/main" id="{239868CF-9B96-4812-9A4B-6B5C6F1F666E}"/>
              </a:ext>
            </a:extLst>
          </p:cNvPr>
          <p:cNvSpPr/>
          <p:nvPr/>
        </p:nvSpPr>
        <p:spPr>
          <a:xfrm>
            <a:off x="4841692" y="5738804"/>
            <a:ext cx="4101024" cy="7722287"/>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r>
              <a:rPr sz="3200" dirty="0"/>
              <a:t>Key Vocabulary:</a:t>
            </a:r>
            <a:endParaRPr lang="en-GB" sz="3200" dirty="0"/>
          </a:p>
          <a:p>
            <a:pPr>
              <a:defRPr sz="2800" b="0">
                <a:latin typeface="Noteworthy Light"/>
                <a:ea typeface="Noteworthy Light"/>
                <a:cs typeface="Noteworthy Light"/>
                <a:sym typeface="Noteworthy Light"/>
              </a:defRPr>
            </a:pPr>
            <a:endParaRPr lang="en-GB" sz="3200" dirty="0"/>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Curtsy </a:t>
            </a:r>
            <a:r>
              <a:rPr lang="en-GB" sz="1600" dirty="0"/>
              <a:t>– A </a:t>
            </a:r>
            <a:r>
              <a:rPr lang="en-GB" sz="1600" b="0" dirty="0">
                <a:sym typeface="Noteworthy Light"/>
              </a:rPr>
              <a:t>formal greeting made by bending the knees with one foot in front of the other.</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Whispered </a:t>
            </a:r>
            <a:r>
              <a:rPr lang="en-GB" sz="1600" dirty="0"/>
              <a:t>– S</a:t>
            </a:r>
            <a:r>
              <a:rPr lang="en-GB" sz="1600" b="0" dirty="0">
                <a:sym typeface="Noteworthy Light"/>
              </a:rPr>
              <a:t>peak very softly using one's breath rather than one's throat, especially for the sake of secrecy.</a:t>
            </a:r>
            <a:endParaRPr lang="en-GB" sz="1600" dirty="0"/>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Hijab </a:t>
            </a:r>
            <a:r>
              <a:rPr lang="en-GB" sz="1600" dirty="0"/>
              <a:t>– A</a:t>
            </a:r>
            <a:r>
              <a:rPr lang="en-GB" sz="1600" b="0" dirty="0">
                <a:sym typeface="Noteworthy Light"/>
              </a:rPr>
              <a:t> head covering worn in public by some Muslim women.</a:t>
            </a:r>
            <a:endParaRPr lang="en-GB" sz="1600" dirty="0"/>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Pounding </a:t>
            </a:r>
            <a:r>
              <a:rPr lang="en-GB" sz="1600" dirty="0"/>
              <a:t>–  W</a:t>
            </a:r>
            <a:r>
              <a:rPr lang="en-GB" sz="1600" b="0" dirty="0">
                <a:sym typeface="Noteworthy Light"/>
              </a:rPr>
              <a:t>alk or run with heavy steps.</a:t>
            </a:r>
            <a:endParaRPr lang="en-US" sz="1600" dirty="0">
              <a:solidFill>
                <a:schemeClr val="tx1"/>
              </a:solidFill>
              <a:latin typeface="Arial" panose="020B0604020202020204" pitchFamily="34" charset="0"/>
              <a:cs typeface="Arial" panose="020B0604020202020204" pitchFamily="34" charset="0"/>
            </a:endParaRPr>
          </a:p>
          <a:p>
            <a:pPr>
              <a:buSzPct val="125000"/>
              <a:defRPr sz="2800" b="0">
                <a:latin typeface="Noteworthy Light"/>
                <a:ea typeface="Noteworthy Light"/>
                <a:cs typeface="Noteworthy Light"/>
                <a:sym typeface="Noteworthy Light"/>
              </a:defRPr>
            </a:pPr>
            <a:endParaRPr lang="en-US" sz="2800" dirty="0"/>
          </a:p>
          <a:p>
            <a:pPr>
              <a:buSzPct val="125000"/>
              <a:defRPr sz="2800" b="0">
                <a:latin typeface="Noteworthy Light"/>
                <a:ea typeface="Noteworthy Light"/>
                <a:cs typeface="Noteworthy Light"/>
                <a:sym typeface="Noteworthy Light"/>
              </a:defRPr>
            </a:pPr>
            <a:r>
              <a:rPr lang="en-US" sz="2800" dirty="0"/>
              <a:t>Key Questions?</a:t>
            </a:r>
          </a:p>
          <a:p>
            <a:pPr algn="l">
              <a:buSzPct val="125000"/>
              <a:defRPr sz="2800" b="0">
                <a:latin typeface="Noteworthy Light"/>
                <a:ea typeface="Noteworthy Light"/>
                <a:cs typeface="Noteworthy Light"/>
                <a:sym typeface="Noteworthy Light"/>
              </a:defRPr>
            </a:pPr>
            <a:r>
              <a:rPr lang="en-US" sz="1600" dirty="0"/>
              <a:t>-How do you think </a:t>
            </a:r>
            <a:r>
              <a:rPr lang="en-US" sz="1600" dirty="0" err="1"/>
              <a:t>Asiya</a:t>
            </a:r>
            <a:r>
              <a:rPr lang="en-US" sz="1600" dirty="0"/>
              <a:t> feels throughout the story?</a:t>
            </a:r>
          </a:p>
          <a:p>
            <a:pPr algn="l">
              <a:buSzPct val="125000"/>
              <a:defRPr sz="2800" b="0">
                <a:latin typeface="Noteworthy Light"/>
                <a:ea typeface="Noteworthy Light"/>
                <a:cs typeface="Noteworthy Light"/>
                <a:sym typeface="Noteworthy Light"/>
              </a:defRPr>
            </a:pPr>
            <a:r>
              <a:rPr lang="en-US" sz="1600" dirty="0"/>
              <a:t>-Why do you think some children were mean to </a:t>
            </a:r>
            <a:r>
              <a:rPr lang="en-US" sz="1600" dirty="0" err="1"/>
              <a:t>Asiya</a:t>
            </a:r>
            <a:r>
              <a:rPr lang="en-US" sz="1600" dirty="0"/>
              <a:t>?</a:t>
            </a:r>
          </a:p>
          <a:p>
            <a:pPr algn="l">
              <a:buSzPct val="125000"/>
              <a:defRPr sz="2800" b="0">
                <a:latin typeface="Noteworthy Light"/>
                <a:ea typeface="Noteworthy Light"/>
                <a:cs typeface="Noteworthy Light"/>
                <a:sym typeface="Noteworthy Light"/>
              </a:defRPr>
            </a:pPr>
            <a:r>
              <a:rPr lang="en-US" sz="1600" dirty="0"/>
              <a:t>-How does </a:t>
            </a:r>
            <a:r>
              <a:rPr lang="en-US" sz="1600" dirty="0" err="1"/>
              <a:t>Faizah</a:t>
            </a:r>
            <a:r>
              <a:rPr lang="en-US" sz="1600" dirty="0"/>
              <a:t> feel when she see’s her sister?</a:t>
            </a:r>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p:txBody>
      </p:sp>
      <p:sp>
        <p:nvSpPr>
          <p:cNvPr id="20" name="All about me: Growing and Families- week 3-4"/>
          <p:cNvSpPr/>
          <p:nvPr/>
        </p:nvSpPr>
        <p:spPr>
          <a:xfrm>
            <a:off x="415416" y="4629655"/>
            <a:ext cx="4019560"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Perfectly Norman</a:t>
            </a:r>
            <a:endParaRPr dirty="0"/>
          </a:p>
        </p:txBody>
      </p:sp>
      <p:sp>
        <p:nvSpPr>
          <p:cNvPr id="21" name="All about me: Growing and Families- week 3-4">
            <a:extLst>
              <a:ext uri="{FF2B5EF4-FFF2-40B4-BE49-F238E27FC236}">
                <a16:creationId xmlns:a16="http://schemas.microsoft.com/office/drawing/2014/main" id="{2B312804-6DB7-45EE-AE57-B24ABE719414}"/>
              </a:ext>
            </a:extLst>
          </p:cNvPr>
          <p:cNvSpPr/>
          <p:nvPr/>
        </p:nvSpPr>
        <p:spPr>
          <a:xfrm>
            <a:off x="4841692" y="4640125"/>
            <a:ext cx="4101024"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Proudest Blue</a:t>
            </a:r>
            <a:endParaRPr dirty="0"/>
          </a:p>
        </p:txBody>
      </p:sp>
      <p:sp>
        <p:nvSpPr>
          <p:cNvPr id="26" name="Key Vocabulary:…"/>
          <p:cNvSpPr/>
          <p:nvPr/>
        </p:nvSpPr>
        <p:spPr>
          <a:xfrm>
            <a:off x="9349432" y="5660170"/>
            <a:ext cx="4231614" cy="7800921"/>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r>
              <a:rPr sz="3200" dirty="0"/>
              <a:t>Key Vocabulary:</a:t>
            </a:r>
            <a:endParaRPr lang="en-GB" sz="3200" dirty="0"/>
          </a:p>
          <a:p>
            <a:pPr>
              <a:defRPr sz="2800" b="0">
                <a:latin typeface="Noteworthy Light"/>
                <a:ea typeface="Noteworthy Light"/>
                <a:cs typeface="Noteworthy Light"/>
                <a:sym typeface="Noteworthy Light"/>
              </a:defRPr>
            </a:pPr>
            <a:endParaRPr lang="en-GB" sz="3200" dirty="0"/>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Home </a:t>
            </a:r>
            <a:r>
              <a:rPr lang="en-GB" sz="1600" dirty="0"/>
              <a:t>–  T</a:t>
            </a:r>
            <a:r>
              <a:rPr lang="en-GB" sz="1600" b="0" dirty="0">
                <a:sym typeface="Noteworthy Light"/>
              </a:rPr>
              <a:t>he place where one lives permanently, especially as a member of a family or household.</a:t>
            </a:r>
            <a:endParaRPr lang="en-GB" sz="1600" dirty="0"/>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Favourite </a:t>
            </a:r>
            <a:r>
              <a:rPr lang="en-GB" sz="1600" dirty="0"/>
              <a:t>– Something or someone that is </a:t>
            </a:r>
            <a:r>
              <a:rPr lang="en-GB" sz="1600" b="0" dirty="0">
                <a:sym typeface="Noteworthy Light"/>
              </a:rPr>
              <a:t>preferred to all others of the same kind.</a:t>
            </a:r>
            <a:endParaRPr lang="en-GB" sz="1600" dirty="0"/>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Telephone </a:t>
            </a:r>
            <a:r>
              <a:rPr lang="en-GB" sz="1600" dirty="0"/>
              <a:t>– </a:t>
            </a:r>
            <a:r>
              <a:rPr lang="en-GB" sz="1600" b="0" dirty="0">
                <a:sym typeface="Noteworthy Light"/>
              </a:rPr>
              <a:t> A very common device for communicating over a distance.</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solidFill>
                  <a:srgbClr val="FF0000"/>
                </a:solidFill>
              </a:rPr>
              <a:t>Ring </a:t>
            </a:r>
            <a:r>
              <a:rPr lang="en-GB" sz="1600" dirty="0"/>
              <a:t>– </a:t>
            </a:r>
            <a:r>
              <a:rPr lang="en-GB" sz="1600" b="0" dirty="0">
                <a:sym typeface="Noteworthy Light"/>
              </a:rPr>
              <a:t> Contact someone using the telephone.</a:t>
            </a:r>
          </a:p>
          <a:p>
            <a:pPr algn="l">
              <a:defRPr sz="2800" b="0">
                <a:latin typeface="Noteworthy Light"/>
                <a:ea typeface="Noteworthy Light"/>
                <a:cs typeface="Noteworthy Light"/>
                <a:sym typeface="Noteworthy Light"/>
              </a:defRPr>
            </a:pPr>
            <a:endParaRPr lang="en-US" sz="1600" dirty="0">
              <a:solidFill>
                <a:schemeClr val="tx1"/>
              </a:solidFill>
            </a:endParaRPr>
          </a:p>
          <a:p>
            <a:pPr>
              <a:defRPr sz="2800" b="0">
                <a:latin typeface="Noteworthy Light"/>
                <a:ea typeface="Noteworthy Light"/>
                <a:cs typeface="Noteworthy Light"/>
                <a:sym typeface="Noteworthy Light"/>
              </a:defRPr>
            </a:pPr>
            <a:r>
              <a:rPr lang="en-GB" sz="1400" b="0" dirty="0">
                <a:solidFill>
                  <a:schemeClr val="tx1"/>
                </a:solidFill>
                <a:latin typeface="Arial" panose="020B0604020202020204" pitchFamily="34" charset="0"/>
                <a:cs typeface="Arial" panose="020B0604020202020204" pitchFamily="34" charset="0"/>
                <a:sym typeface="Noteworthy Light"/>
              </a:rPr>
              <a:t> </a:t>
            </a:r>
            <a:r>
              <a:rPr lang="en-GB" dirty="0"/>
              <a:t>K</a:t>
            </a:r>
            <a:r>
              <a:rPr dirty="0"/>
              <a:t>ey Questions?</a:t>
            </a:r>
            <a:endParaRPr lang="en-GB" dirty="0"/>
          </a:p>
          <a:p>
            <a:pPr algn="l">
              <a:defRPr sz="2800" b="0">
                <a:latin typeface="Noteworthy Light"/>
                <a:ea typeface="Noteworthy Light"/>
                <a:cs typeface="Noteworthy Light"/>
                <a:sym typeface="Noteworthy Light"/>
              </a:defRPr>
            </a:pPr>
            <a:r>
              <a:rPr lang="en-GB" sz="1600" dirty="0"/>
              <a:t>-Why has Alex got two homes?</a:t>
            </a:r>
          </a:p>
          <a:p>
            <a:pPr algn="l">
              <a:defRPr sz="2800" b="0">
                <a:latin typeface="Noteworthy Light"/>
                <a:ea typeface="Noteworthy Light"/>
                <a:cs typeface="Noteworthy Light"/>
                <a:sym typeface="Noteworthy Light"/>
              </a:defRPr>
            </a:pPr>
            <a:r>
              <a:rPr lang="en-GB" sz="1600" dirty="0"/>
              <a:t>-Does he enjoy spending time at both?</a:t>
            </a:r>
          </a:p>
          <a:p>
            <a:pPr algn="l">
              <a:defRPr sz="2800" b="0">
                <a:latin typeface="Noteworthy Light"/>
                <a:ea typeface="Noteworthy Light"/>
                <a:cs typeface="Noteworthy Light"/>
                <a:sym typeface="Noteworthy Light"/>
              </a:defRPr>
            </a:pPr>
            <a:r>
              <a:rPr lang="en-GB" sz="1600" dirty="0"/>
              <a:t>Is Alex happy throughout the story?</a:t>
            </a:r>
          </a:p>
          <a:p>
            <a:pPr algn="l">
              <a:defRPr sz="2800" b="0">
                <a:latin typeface="Noteworthy Light"/>
                <a:ea typeface="Noteworthy Light"/>
                <a:cs typeface="Noteworthy Light"/>
                <a:sym typeface="Noteworthy Light"/>
              </a:defRPr>
            </a:pPr>
            <a:r>
              <a:rPr lang="en-GB" sz="1600" dirty="0"/>
              <a:t>How did Alex spend his time at his Mum’s house and his Dad’s house?</a:t>
            </a:r>
          </a:p>
          <a:p>
            <a:pPr algn="l">
              <a:defRPr sz="2800" b="0">
                <a:latin typeface="Noteworthy Light"/>
                <a:ea typeface="Noteworthy Light"/>
                <a:cs typeface="Noteworthy Light"/>
                <a:sym typeface="Noteworthy Light"/>
              </a:defRPr>
            </a:pPr>
            <a:endParaRPr lang="en-GB" sz="1600" dirty="0"/>
          </a:p>
          <a:p>
            <a:pPr algn="l">
              <a:defRPr sz="2800" b="0">
                <a:latin typeface="Noteworthy Light"/>
                <a:ea typeface="Noteworthy Light"/>
                <a:cs typeface="Noteworthy Light"/>
                <a:sym typeface="Noteworthy Light"/>
              </a:defRPr>
            </a:pPr>
            <a:endParaRPr lang="en-GB" sz="1600" dirty="0"/>
          </a:p>
          <a:p>
            <a:pPr algn="l">
              <a:defRPr sz="2800" b="0">
                <a:latin typeface="Noteworthy Light"/>
                <a:ea typeface="Noteworthy Light"/>
                <a:cs typeface="Noteworthy Light"/>
                <a:sym typeface="Noteworthy Light"/>
              </a:defRPr>
            </a:pPr>
            <a:endParaRPr lang="en-GB" sz="1600" dirty="0"/>
          </a:p>
          <a:p>
            <a:pPr algn="l">
              <a:defRPr sz="2800" b="0">
                <a:latin typeface="Noteworthy Light"/>
                <a:ea typeface="Noteworthy Light"/>
                <a:cs typeface="Noteworthy Light"/>
                <a:sym typeface="Noteworthy Light"/>
              </a:defRPr>
            </a:pPr>
            <a:endParaRPr sz="1600" dirty="0"/>
          </a:p>
        </p:txBody>
      </p:sp>
      <p:sp>
        <p:nvSpPr>
          <p:cNvPr id="27" name="All about me: Growing and Families- week 3-4">
            <a:extLst>
              <a:ext uri="{FF2B5EF4-FFF2-40B4-BE49-F238E27FC236}">
                <a16:creationId xmlns:a16="http://schemas.microsoft.com/office/drawing/2014/main" id="{B03E3005-D5F7-48D6-94E0-F2EC8B211F2E}"/>
              </a:ext>
            </a:extLst>
          </p:cNvPr>
          <p:cNvSpPr/>
          <p:nvPr/>
        </p:nvSpPr>
        <p:spPr>
          <a:xfrm>
            <a:off x="9231152" y="4640125"/>
            <a:ext cx="4066813"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Two Homes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5" name="AutoShape 2" descr="In Our Hands | Centre for Literacy in Primary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On Sudden Hill: Amazon.co.uk: Sarah, Linda, Davies, Benji: 9781471119293: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6EE7D1B4-C10C-4836-BEAD-25AC436224B4}"/>
              </a:ext>
            </a:extLst>
          </p:cNvPr>
          <p:cNvPicPr>
            <a:picLocks noChangeAspect="1"/>
          </p:cNvPicPr>
          <p:nvPr/>
        </p:nvPicPr>
        <p:blipFill>
          <a:blip r:embed="rId15"/>
          <a:stretch>
            <a:fillRect/>
          </a:stretch>
        </p:blipFill>
        <p:spPr>
          <a:xfrm>
            <a:off x="415416" y="2233666"/>
            <a:ext cx="1887939" cy="2575296"/>
          </a:xfrm>
          <a:prstGeom prst="rect">
            <a:avLst/>
          </a:prstGeom>
        </p:spPr>
      </p:pic>
      <p:pic>
        <p:nvPicPr>
          <p:cNvPr id="10" name="Picture 9">
            <a:extLst>
              <a:ext uri="{FF2B5EF4-FFF2-40B4-BE49-F238E27FC236}">
                <a16:creationId xmlns:a16="http://schemas.microsoft.com/office/drawing/2014/main" id="{DB0D56A3-5137-468E-B7F3-9CF855B55BA6}"/>
              </a:ext>
            </a:extLst>
          </p:cNvPr>
          <p:cNvPicPr>
            <a:picLocks noChangeAspect="1"/>
          </p:cNvPicPr>
          <p:nvPr/>
        </p:nvPicPr>
        <p:blipFill>
          <a:blip r:embed="rId16"/>
          <a:stretch>
            <a:fillRect/>
          </a:stretch>
        </p:blipFill>
        <p:spPr>
          <a:xfrm>
            <a:off x="4822660" y="2344224"/>
            <a:ext cx="2412017" cy="2464738"/>
          </a:xfrm>
          <a:prstGeom prst="rect">
            <a:avLst/>
          </a:prstGeom>
        </p:spPr>
      </p:pic>
      <p:pic>
        <p:nvPicPr>
          <p:cNvPr id="11" name="Picture 10">
            <a:extLst>
              <a:ext uri="{FF2B5EF4-FFF2-40B4-BE49-F238E27FC236}">
                <a16:creationId xmlns:a16="http://schemas.microsoft.com/office/drawing/2014/main" id="{E418917B-5A36-4AC0-811E-9A717FF76BB1}"/>
              </a:ext>
            </a:extLst>
          </p:cNvPr>
          <p:cNvPicPr>
            <a:picLocks noChangeAspect="1"/>
          </p:cNvPicPr>
          <p:nvPr/>
        </p:nvPicPr>
        <p:blipFill>
          <a:blip r:embed="rId17"/>
          <a:stretch>
            <a:fillRect/>
          </a:stretch>
        </p:blipFill>
        <p:spPr>
          <a:xfrm>
            <a:off x="9266391" y="2277467"/>
            <a:ext cx="2917822" cy="2598251"/>
          </a:xfrm>
          <a:prstGeom prst="rect">
            <a:avLst/>
          </a:prstGeom>
        </p:spPr>
      </p:pic>
      <p:pic>
        <p:nvPicPr>
          <p:cNvPr id="2050" name="Picture 2" descr="The Friendship Bench : Meddour, Wendy, Egneus, Daniel: Amazon.co.uk: Books">
            <a:extLst>
              <a:ext uri="{FF2B5EF4-FFF2-40B4-BE49-F238E27FC236}">
                <a16:creationId xmlns:a16="http://schemas.microsoft.com/office/drawing/2014/main" id="{0822D8D7-B9E6-4094-BD32-49A12EBFB29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987762" y="2405917"/>
            <a:ext cx="2104270" cy="24698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D3E6145-DC88-4116-87D3-CBB92B183AA3}"/>
              </a:ext>
            </a:extLst>
          </p:cNvPr>
          <p:cNvSpPr txBox="1"/>
          <p:nvPr/>
        </p:nvSpPr>
        <p:spPr>
          <a:xfrm>
            <a:off x="3725730" y="1219379"/>
            <a:ext cx="1609975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rPr>
              <a:t>You can access our key books either at the library or listen to the story being read via </a:t>
            </a:r>
            <a:r>
              <a:rPr kumimoji="0" lang="en-GB" sz="2400" b="0" i="0" u="none" strike="noStrike" cap="none" spc="0" normalizeH="0" baseline="0" dirty="0" err="1">
                <a:ln>
                  <a:noFill/>
                </a:ln>
                <a:solidFill>
                  <a:srgbClr val="000000"/>
                </a:solidFill>
                <a:effectLst/>
                <a:uFillTx/>
                <a:latin typeface="Helvetica Neue"/>
                <a:ea typeface="Helvetica Neue"/>
                <a:cs typeface="Helvetica Neue"/>
                <a:sym typeface="Helvetica Neue"/>
              </a:rPr>
              <a:t>Youtube</a:t>
            </a:r>
            <a:r>
              <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rPr>
              <a:t> using the QR code. </a:t>
            </a:r>
          </a:p>
        </p:txBody>
      </p:sp>
      <p:sp>
        <p:nvSpPr>
          <p:cNvPr id="23" name="Key Vocabulary:…">
            <a:extLst>
              <a:ext uri="{FF2B5EF4-FFF2-40B4-BE49-F238E27FC236}">
                <a16:creationId xmlns:a16="http://schemas.microsoft.com/office/drawing/2014/main" id="{92D05959-6B3B-474E-B537-AA5C2017E2C9}"/>
              </a:ext>
            </a:extLst>
          </p:cNvPr>
          <p:cNvSpPr/>
          <p:nvPr/>
        </p:nvSpPr>
        <p:spPr>
          <a:xfrm>
            <a:off x="18744371" y="5736019"/>
            <a:ext cx="4321475" cy="7636019"/>
          </a:xfrm>
          <a:custGeom>
            <a:avLst/>
            <a:gdLst/>
            <a:ahLst/>
            <a:cxnLst>
              <a:cxn ang="0">
                <a:pos x="wd2" y="hd2"/>
              </a:cxn>
              <a:cxn ang="5400000">
                <a:pos x="wd2" y="hd2"/>
              </a:cxn>
              <a:cxn ang="10800000">
                <a:pos x="wd2" y="hd2"/>
              </a:cxn>
              <a:cxn ang="16200000">
                <a:pos x="wd2" y="hd2"/>
              </a:cxn>
            </a:cxnLst>
            <a:rect l="0" t="0" r="r" b="b"/>
            <a:pathLst>
              <a:path w="21600" h="21600" extrusionOk="0">
                <a:moveTo>
                  <a:pt x="2705" y="0"/>
                </a:moveTo>
                <a:lnTo>
                  <a:pt x="1818" y="2248"/>
                </a:lnTo>
                <a:cubicBezTo>
                  <a:pt x="809" y="2266"/>
                  <a:pt x="0" y="2745"/>
                  <a:pt x="0" y="3336"/>
                </a:cubicBezTo>
                <a:lnTo>
                  <a:pt x="0" y="20508"/>
                </a:lnTo>
                <a:cubicBezTo>
                  <a:pt x="0" y="21111"/>
                  <a:pt x="840" y="21600"/>
                  <a:pt x="1876" y="21600"/>
                </a:cubicBezTo>
                <a:lnTo>
                  <a:pt x="19724" y="21600"/>
                </a:lnTo>
                <a:cubicBezTo>
                  <a:pt x="20760" y="21600"/>
                  <a:pt x="21600" y="21111"/>
                  <a:pt x="21600" y="20508"/>
                </a:cubicBezTo>
                <a:lnTo>
                  <a:pt x="21600" y="3336"/>
                </a:lnTo>
                <a:cubicBezTo>
                  <a:pt x="21600" y="2733"/>
                  <a:pt x="20760" y="2244"/>
                  <a:pt x="19724" y="2244"/>
                </a:cubicBezTo>
                <a:lnTo>
                  <a:pt x="3590" y="2244"/>
                </a:lnTo>
                <a:lnTo>
                  <a:pt x="2705"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defRPr sz="3200" b="0">
                <a:latin typeface="Noteworthy Light"/>
                <a:ea typeface="Noteworthy Light"/>
                <a:cs typeface="Noteworthy Light"/>
                <a:sym typeface="Noteworthy Light"/>
              </a:defRPr>
            </a:pPr>
            <a:endParaRPr lang="en-GB"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Heron </a:t>
            </a:r>
            <a:r>
              <a:rPr lang="en-GB" sz="1600" dirty="0">
                <a:solidFill>
                  <a:schemeClr val="tx1"/>
                </a:solidFill>
              </a:rPr>
              <a:t>–  </a:t>
            </a:r>
            <a:r>
              <a:rPr lang="en-GB" sz="1600" dirty="0">
                <a:solidFill>
                  <a:schemeClr val="tx1"/>
                </a:solidFill>
                <a:sym typeface="Noteworthy Light"/>
              </a:rPr>
              <a:t>A </a:t>
            </a:r>
            <a:r>
              <a:rPr lang="en-GB" sz="1600" dirty="0">
                <a:sym typeface="Noteworthy Light"/>
              </a:rPr>
              <a:t>large fish-eating wading bird with long  legs, a long S-shaped neck, and a long pointed bill.</a:t>
            </a:r>
            <a:endParaRPr lang="en-GB" sz="1600" b="0" dirty="0">
              <a:sym typeface="Noteworthy Light"/>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Otter </a:t>
            </a:r>
            <a:r>
              <a:rPr lang="en-GB" sz="1600" dirty="0">
                <a:solidFill>
                  <a:schemeClr val="tx1"/>
                </a:solidFill>
              </a:rPr>
              <a:t>– </a:t>
            </a:r>
            <a:r>
              <a:rPr lang="en-GB" sz="1600" dirty="0">
                <a:solidFill>
                  <a:schemeClr val="tx1"/>
                </a:solidFill>
                <a:sym typeface="Noteworthy Light"/>
              </a:rPr>
              <a:t>A semiaquatic fish-eating mammal of the weasel family, with an elongated body, dense fur, and webbed feet.</a:t>
            </a:r>
            <a:endParaRPr lang="en-GB" sz="1600" b="0" dirty="0">
              <a:solidFill>
                <a:schemeClr val="tx1"/>
              </a:solidFill>
              <a:sym typeface="Noteworthy Light"/>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River</a:t>
            </a:r>
            <a:r>
              <a:rPr lang="en-GB" sz="1600" dirty="0">
                <a:solidFill>
                  <a:schemeClr val="tx1"/>
                </a:solidFill>
              </a:rPr>
              <a:t> – </a:t>
            </a:r>
            <a:r>
              <a:rPr lang="en-GB" sz="1600" b="0" dirty="0">
                <a:sym typeface="Noteworthy Light"/>
              </a:rPr>
              <a:t>A </a:t>
            </a:r>
            <a:r>
              <a:rPr lang="en-GB" sz="1600" dirty="0">
                <a:sym typeface="Noteworthy Light"/>
              </a:rPr>
              <a:t>river</a:t>
            </a:r>
            <a:r>
              <a:rPr lang="en-GB" sz="1600" b="0" dirty="0">
                <a:sym typeface="Noteworthy Light"/>
              </a:rPr>
              <a:t> is a </a:t>
            </a:r>
            <a:r>
              <a:rPr lang="en-GB" sz="1600" dirty="0">
                <a:sym typeface="Noteworthy Light"/>
              </a:rPr>
              <a:t>large natural stream of water that flows over land</a:t>
            </a:r>
            <a:r>
              <a:rPr lang="en-GB" sz="1600" b="0" dirty="0">
                <a:sym typeface="Noteworthy Light"/>
              </a:rPr>
              <a:t>.</a:t>
            </a:r>
            <a:endParaRPr lang="en-GB" sz="1600" dirty="0">
              <a:solidFill>
                <a:schemeClr val="tx1"/>
              </a:solidFill>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rPr>
              <a:t>Awful</a:t>
            </a:r>
            <a:r>
              <a:rPr lang="en-GB" sz="1600" dirty="0">
                <a:solidFill>
                  <a:schemeClr val="tx1"/>
                </a:solidFill>
              </a:rPr>
              <a:t> – </a:t>
            </a:r>
            <a:r>
              <a:rPr lang="en-GB" sz="1600" b="0" dirty="0">
                <a:sym typeface="Noteworthy Light"/>
              </a:rPr>
              <a:t>very bad or unpleasant. </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r>
              <a:rPr sz="2800" dirty="0"/>
              <a:t>Key Questions</a:t>
            </a:r>
            <a:r>
              <a:rPr lang="en-GB" sz="2800" dirty="0"/>
              <a:t>?</a:t>
            </a:r>
          </a:p>
          <a:p>
            <a:pPr marL="457200" indent="-457200" algn="l">
              <a:buFontTx/>
              <a:buChar char="-"/>
              <a:defRPr sz="3200" b="0">
                <a:latin typeface="Noteworthy Light"/>
                <a:ea typeface="Noteworthy Light"/>
                <a:cs typeface="Noteworthy Light"/>
                <a:sym typeface="Noteworthy Light"/>
              </a:defRPr>
            </a:pPr>
            <a:r>
              <a:rPr lang="en-GB" sz="1600" dirty="0"/>
              <a:t>Can an otter and a heron be friends?</a:t>
            </a:r>
          </a:p>
          <a:p>
            <a:pPr marL="457200" indent="-457200" algn="l">
              <a:buFontTx/>
              <a:buChar char="-"/>
              <a:defRPr sz="3200" b="0">
                <a:latin typeface="Noteworthy Light"/>
                <a:ea typeface="Noteworthy Light"/>
                <a:cs typeface="Noteworthy Light"/>
                <a:sym typeface="Noteworthy Light"/>
              </a:defRPr>
            </a:pPr>
            <a:r>
              <a:rPr lang="en-GB" sz="1600" dirty="0"/>
              <a:t>What makes a kind friend?</a:t>
            </a:r>
          </a:p>
          <a:p>
            <a:pPr marL="457200" indent="-457200" algn="l">
              <a:buFontTx/>
              <a:buChar char="-"/>
              <a:defRPr sz="3200" b="0">
                <a:latin typeface="Noteworthy Light"/>
                <a:ea typeface="Noteworthy Light"/>
                <a:cs typeface="Noteworthy Light"/>
                <a:sym typeface="Noteworthy Light"/>
              </a:defRPr>
            </a:pPr>
            <a:r>
              <a:rPr lang="en-GB" sz="1600" dirty="0"/>
              <a:t>How does it make you feel when someone is kind to you?</a:t>
            </a:r>
          </a:p>
          <a:p>
            <a:pPr algn="l">
              <a:defRPr sz="3200" b="0">
                <a:latin typeface="Noteworthy Light"/>
                <a:ea typeface="Noteworthy Light"/>
                <a:cs typeface="Noteworthy Light"/>
                <a:sym typeface="Noteworthy Light"/>
              </a:defRPr>
            </a:pPr>
            <a:endParaRPr lang="en-GB" sz="1600" dirty="0"/>
          </a:p>
          <a:p>
            <a:pPr marL="285750" indent="-285750" algn="l">
              <a:buFontTx/>
              <a:buChar char="-"/>
              <a:defRPr sz="3200" b="0">
                <a:latin typeface="Noteworthy Light"/>
                <a:ea typeface="Noteworthy Light"/>
                <a:cs typeface="Noteworthy Light"/>
                <a:sym typeface="Noteworthy Light"/>
              </a:defRPr>
            </a:pPr>
            <a:endParaRPr lang="en-GB" sz="1400" dirty="0">
              <a:latin typeface="Arial" panose="020B0604020202020204" pitchFamily="34" charset="0"/>
              <a:cs typeface="Arial" panose="020B0604020202020204" pitchFamily="34" charset="0"/>
            </a:endParaRPr>
          </a:p>
          <a:p>
            <a:pPr marL="285750" indent="-285750">
              <a:buFontTx/>
              <a:buChar char="-"/>
              <a:defRPr sz="3200" b="0">
                <a:latin typeface="Noteworthy Light"/>
                <a:ea typeface="Noteworthy Light"/>
                <a:cs typeface="Noteworthy Light"/>
                <a:sym typeface="Noteworthy Light"/>
              </a:defRPr>
            </a:pPr>
            <a:endParaRPr sz="1400"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rgbClr val="000000"/>
              </a:solidFill>
            </a:endParaRPr>
          </a:p>
        </p:txBody>
      </p:sp>
      <p:sp>
        <p:nvSpPr>
          <p:cNvPr id="24" name="Autumn- week 7">
            <a:extLst>
              <a:ext uri="{FF2B5EF4-FFF2-40B4-BE49-F238E27FC236}">
                <a16:creationId xmlns:a16="http://schemas.microsoft.com/office/drawing/2014/main" id="{BA8CB7F2-ADCD-4B94-8D39-4C7F183D86C2}"/>
              </a:ext>
            </a:extLst>
          </p:cNvPr>
          <p:cNvSpPr/>
          <p:nvPr/>
        </p:nvSpPr>
        <p:spPr>
          <a:xfrm>
            <a:off x="18504632" y="4718708"/>
            <a:ext cx="4396415" cy="1277778"/>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Harry </a:t>
            </a:r>
            <a:r>
              <a:rPr lang="en-GB"/>
              <a:t>and the Heron</a:t>
            </a:r>
            <a:endParaRPr dirty="0"/>
          </a:p>
        </p:txBody>
      </p:sp>
      <p:sp>
        <p:nvSpPr>
          <p:cNvPr id="6" name="AutoShape 2" descr="Measuring Me">
            <a:extLst>
              <a:ext uri="{FF2B5EF4-FFF2-40B4-BE49-F238E27FC236}">
                <a16:creationId xmlns:a16="http://schemas.microsoft.com/office/drawing/2014/main" id="{E29FBB32-8E8C-4D2A-8032-0D0E8633AD5E}"/>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1085A675-7EB2-4004-ACA4-5E81AFE062D3}"/>
              </a:ext>
            </a:extLst>
          </p:cNvPr>
          <p:cNvPicPr>
            <a:picLocks noChangeAspect="1"/>
          </p:cNvPicPr>
          <p:nvPr/>
        </p:nvPicPr>
        <p:blipFill>
          <a:blip r:embed="rId19"/>
          <a:stretch>
            <a:fillRect/>
          </a:stretch>
        </p:blipFill>
        <p:spPr>
          <a:xfrm>
            <a:off x="2475937" y="2101596"/>
            <a:ext cx="1455884" cy="1455884"/>
          </a:xfrm>
          <a:prstGeom prst="rect">
            <a:avLst/>
          </a:prstGeom>
        </p:spPr>
      </p:pic>
      <p:pic>
        <p:nvPicPr>
          <p:cNvPr id="12" name="Picture 11">
            <a:extLst>
              <a:ext uri="{FF2B5EF4-FFF2-40B4-BE49-F238E27FC236}">
                <a16:creationId xmlns:a16="http://schemas.microsoft.com/office/drawing/2014/main" id="{85274A84-9216-424C-9567-867B8367BEA1}"/>
              </a:ext>
            </a:extLst>
          </p:cNvPr>
          <p:cNvPicPr>
            <a:picLocks noChangeAspect="1"/>
          </p:cNvPicPr>
          <p:nvPr/>
        </p:nvPicPr>
        <p:blipFill>
          <a:blip r:embed="rId20"/>
          <a:stretch>
            <a:fillRect/>
          </a:stretch>
        </p:blipFill>
        <p:spPr>
          <a:xfrm>
            <a:off x="7334278" y="2071323"/>
            <a:ext cx="1526288" cy="1526288"/>
          </a:xfrm>
          <a:prstGeom prst="rect">
            <a:avLst/>
          </a:prstGeom>
        </p:spPr>
      </p:pic>
      <p:pic>
        <p:nvPicPr>
          <p:cNvPr id="13" name="Picture 12">
            <a:extLst>
              <a:ext uri="{FF2B5EF4-FFF2-40B4-BE49-F238E27FC236}">
                <a16:creationId xmlns:a16="http://schemas.microsoft.com/office/drawing/2014/main" id="{F34146DC-EBCB-4EB8-8E79-8AB83EA56C2D}"/>
              </a:ext>
            </a:extLst>
          </p:cNvPr>
          <p:cNvPicPr>
            <a:picLocks noChangeAspect="1"/>
          </p:cNvPicPr>
          <p:nvPr/>
        </p:nvPicPr>
        <p:blipFill>
          <a:blip r:embed="rId20"/>
          <a:stretch>
            <a:fillRect/>
          </a:stretch>
        </p:blipFill>
        <p:spPr>
          <a:xfrm>
            <a:off x="12272469" y="2141727"/>
            <a:ext cx="1455884" cy="1455884"/>
          </a:xfrm>
          <a:prstGeom prst="rect">
            <a:avLst/>
          </a:prstGeom>
        </p:spPr>
      </p:pic>
      <p:pic>
        <p:nvPicPr>
          <p:cNvPr id="14" name="Picture 13">
            <a:extLst>
              <a:ext uri="{FF2B5EF4-FFF2-40B4-BE49-F238E27FC236}">
                <a16:creationId xmlns:a16="http://schemas.microsoft.com/office/drawing/2014/main" id="{39FE2DBB-BD7F-41D7-B0D7-13C0FF7BA647}"/>
              </a:ext>
            </a:extLst>
          </p:cNvPr>
          <p:cNvPicPr>
            <a:picLocks noChangeAspect="1"/>
          </p:cNvPicPr>
          <p:nvPr/>
        </p:nvPicPr>
        <p:blipFill>
          <a:blip r:embed="rId21"/>
          <a:stretch>
            <a:fillRect/>
          </a:stretch>
        </p:blipFill>
        <p:spPr>
          <a:xfrm>
            <a:off x="16217765" y="2069365"/>
            <a:ext cx="1526289" cy="1526289"/>
          </a:xfrm>
          <a:prstGeom prst="rect">
            <a:avLst/>
          </a:prstGeom>
        </p:spPr>
      </p:pic>
      <p:sp>
        <p:nvSpPr>
          <p:cNvPr id="15" name="AutoShape 2" descr="Harry and the Heron by Wendy Meddour ill. Merle Goll – ACHUKA">
            <a:extLst>
              <a:ext uri="{FF2B5EF4-FFF2-40B4-BE49-F238E27FC236}">
                <a16:creationId xmlns:a16="http://schemas.microsoft.com/office/drawing/2014/main" id="{417D457E-9BBC-4ADB-ACCF-57E10C607DB9}"/>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a:extLst>
              <a:ext uri="{FF2B5EF4-FFF2-40B4-BE49-F238E27FC236}">
                <a16:creationId xmlns:a16="http://schemas.microsoft.com/office/drawing/2014/main" id="{945FE48C-C2BB-48E9-B2F0-46C4C5566223}"/>
              </a:ext>
            </a:extLst>
          </p:cNvPr>
          <p:cNvPicPr>
            <a:picLocks noChangeAspect="1"/>
          </p:cNvPicPr>
          <p:nvPr/>
        </p:nvPicPr>
        <p:blipFill>
          <a:blip r:embed="rId22"/>
          <a:stretch>
            <a:fillRect/>
          </a:stretch>
        </p:blipFill>
        <p:spPr>
          <a:xfrm>
            <a:off x="18581444" y="2233666"/>
            <a:ext cx="2104270" cy="2590684"/>
          </a:xfrm>
          <a:prstGeom prst="rect">
            <a:avLst/>
          </a:prstGeom>
        </p:spPr>
      </p:pic>
      <p:sp>
        <p:nvSpPr>
          <p:cNvPr id="25" name="TextBox 24">
            <a:extLst>
              <a:ext uri="{FF2B5EF4-FFF2-40B4-BE49-F238E27FC236}">
                <a16:creationId xmlns:a16="http://schemas.microsoft.com/office/drawing/2014/main" id="{99C1CA1F-ED96-469F-8ABF-32BBEEAD08EA}"/>
              </a:ext>
            </a:extLst>
          </p:cNvPr>
          <p:cNvSpPr txBox="1"/>
          <p:nvPr/>
        </p:nvSpPr>
        <p:spPr>
          <a:xfrm>
            <a:off x="20905108" y="2238937"/>
            <a:ext cx="1537797"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rgbClr val="000000"/>
                </a:solidFill>
                <a:effectLst/>
                <a:uFillTx/>
                <a:latin typeface="Helvetica Neue"/>
                <a:ea typeface="Helvetica Neue"/>
                <a:cs typeface="Helvetica Neue"/>
                <a:sym typeface="Helvetica Neue"/>
              </a:rPr>
              <a:t>This is a new book, so we have no QR code. However, we have ordered it and we will put it into a PowerPoint for you to enjoy.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hysical development"/>
          <p:cNvSpPr/>
          <p:nvPr/>
        </p:nvSpPr>
        <p:spPr>
          <a:xfrm>
            <a:off x="149373" y="159773"/>
            <a:ext cx="9217836" cy="6705921"/>
          </a:xfrm>
          <a:prstGeom prst="roundRect">
            <a:avLst>
              <a:gd name="adj" fmla="val 14594"/>
            </a:avLst>
          </a:prstGeom>
          <a:ln w="25400">
            <a:solidFill>
              <a:schemeClr val="accent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154" name="PSED"/>
          <p:cNvSpPr/>
          <p:nvPr/>
        </p:nvSpPr>
        <p:spPr>
          <a:xfrm>
            <a:off x="11177086" y="6207304"/>
            <a:ext cx="3480047" cy="7296134"/>
          </a:xfrm>
          <a:prstGeom prst="roundRect">
            <a:avLst>
              <a:gd name="adj" fmla="val 24104"/>
            </a:avLst>
          </a:prstGeom>
          <a:ln w="254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57" name="Expressive arts and          design"/>
          <p:cNvSpPr/>
          <p:nvPr/>
        </p:nvSpPr>
        <p:spPr>
          <a:xfrm>
            <a:off x="14765029" y="6291391"/>
            <a:ext cx="4347891" cy="7206341"/>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lang="en-GB"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72" name="Comparing quantities…"/>
          <p:cNvSpPr txBox="1"/>
          <p:nvPr/>
        </p:nvSpPr>
        <p:spPr>
          <a:xfrm>
            <a:off x="9734809" y="1088893"/>
            <a:ext cx="5844743"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2000" b="0">
                <a:latin typeface="Noteworthy Bold"/>
                <a:ea typeface="Noteworthy Bold"/>
                <a:cs typeface="Noteworthy Bold"/>
                <a:sym typeface="Noteworthy Bold"/>
              </a:defRPr>
            </a:pPr>
            <a:r>
              <a:rPr lang="en-GB" dirty="0"/>
              <a:t>The children will be working on their counting skills with numbers up to 10. They will count out sets, sequence the digits, find out which sets of objects have more or less. The children will use their </a:t>
            </a:r>
            <a:r>
              <a:rPr lang="en-GB" dirty="0" err="1"/>
              <a:t>subitising</a:t>
            </a:r>
            <a:r>
              <a:rPr lang="en-GB" dirty="0"/>
              <a:t> skills to find out how many objects are within a group without counting and will then develop this skill into knowing number bonds by heart up to  and including 10.</a:t>
            </a:r>
            <a:endParaRPr dirty="0"/>
          </a:p>
        </p:txBody>
      </p:sp>
      <p:pic>
        <p:nvPicPr>
          <p:cNvPr id="193" name="Image" descr="Image"/>
          <p:cNvPicPr>
            <a:picLocks noChangeAspect="1"/>
          </p:cNvPicPr>
          <p:nvPr/>
        </p:nvPicPr>
        <p:blipFill>
          <a:blip r:embed="rId2"/>
          <a:srcRect l="272" t="223" r="193" b="65"/>
          <a:stretch>
            <a:fillRect/>
          </a:stretch>
        </p:blipFill>
        <p:spPr>
          <a:xfrm>
            <a:off x="13893091" y="8922163"/>
            <a:ext cx="899499" cy="902499"/>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206" name="Text"/>
          <p:cNvSpPr txBox="1"/>
          <p:nvPr/>
        </p:nvSpPr>
        <p:spPr>
          <a:xfrm>
            <a:off x="14790904" y="11169722"/>
            <a:ext cx="161196" cy="37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000" b="0" u="sng">
                <a:latin typeface="Noteworthy Bold"/>
                <a:ea typeface="Noteworthy Bold"/>
                <a:cs typeface="Noteworthy Bold"/>
                <a:sym typeface="Noteworthy Bold"/>
              </a:defRPr>
            </a:pPr>
            <a:endParaRPr sz="1400" dirty="0">
              <a:latin typeface="Noteworthy Light"/>
              <a:ea typeface="Noteworthy Light"/>
              <a:cs typeface="Noteworthy Light"/>
              <a:sym typeface="Noteworthy Light"/>
            </a:endParaRPr>
          </a:p>
        </p:txBody>
      </p:sp>
      <p:sp>
        <p:nvSpPr>
          <p:cNvPr id="12" name="Rectangle 11"/>
          <p:cNvSpPr/>
          <p:nvPr/>
        </p:nvSpPr>
        <p:spPr>
          <a:xfrm>
            <a:off x="19272543" y="394240"/>
            <a:ext cx="4514657" cy="1692771"/>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t>Understanding the World</a:t>
            </a:r>
          </a:p>
          <a:p>
            <a:pPr>
              <a:defRPr sz="2600" b="0" u="sng">
                <a:latin typeface="Noteworthy Bold"/>
                <a:ea typeface="Noteworthy Bold"/>
                <a:cs typeface="Noteworthy Bold"/>
                <a:sym typeface="Noteworthy Bold"/>
              </a:defRPr>
            </a:pPr>
            <a:endParaRPr lang="en-US" dirty="0"/>
          </a:p>
          <a:p>
            <a:pPr>
              <a:defRPr sz="2600" b="0" u="sng">
                <a:latin typeface="Noteworthy Bold"/>
                <a:ea typeface="Noteworthy Bold"/>
                <a:cs typeface="Noteworthy Bold"/>
                <a:sym typeface="Noteworthy Bold"/>
              </a:defRPr>
            </a:pPr>
            <a:r>
              <a:rPr lang="en-US" dirty="0"/>
              <a:t>History</a:t>
            </a:r>
          </a:p>
          <a:p>
            <a:pPr>
              <a:defRPr sz="2600" b="0" u="sng">
                <a:latin typeface="Noteworthy Bold"/>
                <a:ea typeface="Noteworthy Bold"/>
                <a:cs typeface="Noteworthy Bold"/>
                <a:sym typeface="Noteworthy Bold"/>
              </a:defRPr>
            </a:pPr>
            <a:endParaRPr lang="en-GB" dirty="0"/>
          </a:p>
        </p:txBody>
      </p:sp>
      <p:sp>
        <p:nvSpPr>
          <p:cNvPr id="15" name="Rectangle 14"/>
          <p:cNvSpPr/>
          <p:nvPr/>
        </p:nvSpPr>
        <p:spPr>
          <a:xfrm>
            <a:off x="11488976" y="6301445"/>
            <a:ext cx="2954655" cy="646331"/>
          </a:xfrm>
          <a:prstGeom prst="rect">
            <a:avLst/>
          </a:prstGeom>
        </p:spPr>
        <p:txBody>
          <a:bodyPr wrap="none">
            <a:spAutoFit/>
          </a:bodyPr>
          <a:lstStyle/>
          <a:p>
            <a:pPr>
              <a:defRPr sz="2600" b="0" u="sng">
                <a:solidFill>
                  <a:srgbClr val="0C0404"/>
                </a:solidFill>
                <a:latin typeface="Noteworthy Bold"/>
                <a:ea typeface="Noteworthy Bold"/>
                <a:cs typeface="Noteworthy Bold"/>
                <a:sym typeface="Noteworthy Bold"/>
              </a:defRPr>
            </a:pPr>
            <a:r>
              <a:rPr lang="en-GB" sz="1800" dirty="0"/>
              <a:t>Personal, Social, </a:t>
            </a:r>
            <a:r>
              <a:rPr lang="en-GB" sz="1800" dirty="0" err="1"/>
              <a:t>Emotiona</a:t>
            </a:r>
            <a:endParaRPr lang="en-GB" sz="1800" dirty="0"/>
          </a:p>
          <a:p>
            <a:pPr>
              <a:defRPr sz="2600" b="0" u="sng">
                <a:solidFill>
                  <a:srgbClr val="0C0404"/>
                </a:solidFill>
                <a:latin typeface="Noteworthy Bold"/>
                <a:ea typeface="Noteworthy Bold"/>
                <a:cs typeface="Noteworthy Bold"/>
                <a:sym typeface="Noteworthy Bold"/>
              </a:defRPr>
            </a:pPr>
            <a:r>
              <a:rPr lang="en-GB" sz="1800" dirty="0"/>
              <a:t>l Development</a:t>
            </a:r>
          </a:p>
        </p:txBody>
      </p:sp>
      <p:sp>
        <p:nvSpPr>
          <p:cNvPr id="18" name="TextBox 17"/>
          <p:cNvSpPr txBox="1"/>
          <p:nvPr/>
        </p:nvSpPr>
        <p:spPr>
          <a:xfrm>
            <a:off x="11013240" y="9420245"/>
            <a:ext cx="3657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RE- </a:t>
            </a:r>
          </a:p>
        </p:txBody>
      </p:sp>
      <p:sp>
        <p:nvSpPr>
          <p:cNvPr id="4" name="TextBox 3">
            <a:extLst>
              <a:ext uri="{FF2B5EF4-FFF2-40B4-BE49-F238E27FC236}">
                <a16:creationId xmlns:a16="http://schemas.microsoft.com/office/drawing/2014/main" id="{F01011BC-E0E1-4606-AD7F-B9082245D733}"/>
              </a:ext>
            </a:extLst>
          </p:cNvPr>
          <p:cNvSpPr txBox="1"/>
          <p:nvPr/>
        </p:nvSpPr>
        <p:spPr>
          <a:xfrm>
            <a:off x="10828127" y="10471037"/>
            <a:ext cx="361550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lang="en-GB" sz="2000" b="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en-GB" sz="2000" b="0" dirty="0">
                <a:latin typeface="Arial" panose="020B0604020202020204" pitchFamily="34" charset="0"/>
                <a:cs typeface="Arial" panose="020B0604020202020204" pitchFamily="34" charset="0"/>
              </a:rPr>
              <a:t>.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32291DCD-C790-4FC5-A1A9-E89A36E97D02}"/>
                  </a:ext>
                </a:extLst>
              </p14:cNvPr>
              <p14:cNvContentPartPr/>
              <p14:nvPr/>
            </p14:nvContentPartPr>
            <p14:xfrm>
              <a:off x="13344435" y="3714840"/>
              <a:ext cx="360" cy="360"/>
            </p14:xfrm>
          </p:contentPart>
        </mc:Choice>
        <mc:Fallback xmlns="">
          <p:pic>
            <p:nvPicPr>
              <p:cNvPr id="13" name="Ink 12">
                <a:extLst>
                  <a:ext uri="{FF2B5EF4-FFF2-40B4-BE49-F238E27FC236}">
                    <a16:creationId xmlns:a16="http://schemas.microsoft.com/office/drawing/2014/main" id="{32291DCD-C790-4FC5-A1A9-E89A36E97D02}"/>
                  </a:ext>
                </a:extLst>
              </p:cNvPr>
              <p:cNvPicPr/>
              <p:nvPr/>
            </p:nvPicPr>
            <p:blipFill>
              <a:blip r:embed="rId11"/>
              <a:stretch>
                <a:fillRect/>
              </a:stretch>
            </p:blipFill>
            <p:spPr>
              <a:xfrm>
                <a:off x="13335435" y="3705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46D7A43A-1CEC-4847-821D-3BF65852136E}"/>
                  </a:ext>
                </a:extLst>
              </p14:cNvPr>
              <p14:cNvContentPartPr/>
              <p14:nvPr/>
            </p14:nvContentPartPr>
            <p14:xfrm>
              <a:off x="7743915" y="5200560"/>
              <a:ext cx="360" cy="360"/>
            </p14:xfrm>
          </p:contentPart>
        </mc:Choice>
        <mc:Fallback xmlns="">
          <p:pic>
            <p:nvPicPr>
              <p:cNvPr id="16" name="Ink 15">
                <a:extLst>
                  <a:ext uri="{FF2B5EF4-FFF2-40B4-BE49-F238E27FC236}">
                    <a16:creationId xmlns:a16="http://schemas.microsoft.com/office/drawing/2014/main" id="{46D7A43A-1CEC-4847-821D-3BF65852136E}"/>
                  </a:ext>
                </a:extLst>
              </p:cNvPr>
              <p:cNvPicPr/>
              <p:nvPr/>
            </p:nvPicPr>
            <p:blipFill>
              <a:blip r:embed="rId11"/>
              <a:stretch>
                <a:fillRect/>
              </a:stretch>
            </p:blipFill>
            <p:spPr>
              <a:xfrm>
                <a:off x="7734915" y="5191560"/>
                <a:ext cx="18000" cy="18000"/>
              </a:xfrm>
              <a:prstGeom prst="rect">
                <a:avLst/>
              </a:prstGeom>
            </p:spPr>
          </p:pic>
        </mc:Fallback>
      </mc:AlternateContent>
      <p:sp>
        <p:nvSpPr>
          <p:cNvPr id="51" name="TextBox 50">
            <a:extLst>
              <a:ext uri="{FF2B5EF4-FFF2-40B4-BE49-F238E27FC236}">
                <a16:creationId xmlns:a16="http://schemas.microsoft.com/office/drawing/2014/main" id="{B619FABD-BCD6-429E-8906-4AFAA5A9CB99}"/>
              </a:ext>
            </a:extLst>
          </p:cNvPr>
          <p:cNvSpPr txBox="1"/>
          <p:nvPr/>
        </p:nvSpPr>
        <p:spPr>
          <a:xfrm>
            <a:off x="4082573" y="3459782"/>
            <a:ext cx="366134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n-GB" sz="2400" b="0" i="0" u="sng"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Music</a:t>
            </a:r>
          </a:p>
        </p:txBody>
      </p:sp>
      <p:sp>
        <p:nvSpPr>
          <p:cNvPr id="40" name="Mathematics…">
            <a:extLst>
              <a:ext uri="{FF2B5EF4-FFF2-40B4-BE49-F238E27FC236}">
                <a16:creationId xmlns:a16="http://schemas.microsoft.com/office/drawing/2014/main" id="{2B5A8A5B-C9FF-4C47-8B90-0566F5EAB23F}"/>
              </a:ext>
            </a:extLst>
          </p:cNvPr>
          <p:cNvSpPr/>
          <p:nvPr/>
        </p:nvSpPr>
        <p:spPr>
          <a:xfrm>
            <a:off x="9453789" y="424294"/>
            <a:ext cx="9546858" cy="5588133"/>
          </a:xfrm>
          <a:prstGeom prst="roundRect">
            <a:avLst>
              <a:gd name="adj" fmla="val 17514"/>
            </a:avLst>
          </a:prstGeom>
          <a:ln w="254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1400" b="0">
                <a:latin typeface="Noteworthy Bold"/>
                <a:ea typeface="Noteworthy Bold"/>
                <a:cs typeface="Noteworthy Bold"/>
                <a:sym typeface="Noteworthy Bold"/>
              </a:defRPr>
            </a:pPr>
            <a:r>
              <a:rPr dirty="0"/>
              <a:t>. </a:t>
            </a:r>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p:txBody>
      </p:sp>
      <p:sp>
        <p:nvSpPr>
          <p:cNvPr id="42" name="Rectangle 41">
            <a:extLst>
              <a:ext uri="{FF2B5EF4-FFF2-40B4-BE49-F238E27FC236}">
                <a16:creationId xmlns:a16="http://schemas.microsoft.com/office/drawing/2014/main" id="{C4B7CEF9-6AC6-4C13-9AD5-029425E3EF10}"/>
              </a:ext>
            </a:extLst>
          </p:cNvPr>
          <p:cNvSpPr/>
          <p:nvPr/>
        </p:nvSpPr>
        <p:spPr>
          <a:xfrm>
            <a:off x="13344435" y="462504"/>
            <a:ext cx="2044149" cy="892552"/>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Mathematics </a:t>
            </a:r>
          </a:p>
          <a:p>
            <a:pPr>
              <a:defRPr sz="2600" b="0" u="sng">
                <a:latin typeface="Noteworthy Bold"/>
                <a:ea typeface="Noteworthy Bold"/>
                <a:cs typeface="Noteworthy Bold"/>
                <a:sym typeface="Noteworthy Bold"/>
              </a:defRPr>
            </a:pPr>
            <a:endParaRPr lang="en-GB" dirty="0"/>
          </a:p>
        </p:txBody>
      </p:sp>
      <p:sp>
        <p:nvSpPr>
          <p:cNvPr id="58" name="TextBox 57">
            <a:extLst>
              <a:ext uri="{FF2B5EF4-FFF2-40B4-BE49-F238E27FC236}">
                <a16:creationId xmlns:a16="http://schemas.microsoft.com/office/drawing/2014/main" id="{E7680EE0-00E2-49FF-894F-7D14C4A23212}"/>
              </a:ext>
            </a:extLst>
          </p:cNvPr>
          <p:cNvSpPr txBox="1"/>
          <p:nvPr/>
        </p:nvSpPr>
        <p:spPr>
          <a:xfrm>
            <a:off x="19272543" y="4661600"/>
            <a:ext cx="4777749"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800" b="0" dirty="0">
                <a:latin typeface="Arial" panose="020B0604020202020204" pitchFamily="34" charset="0"/>
                <a:cs typeface="Arial" panose="020B0604020202020204" pitchFamily="34" charset="0"/>
              </a:rPr>
              <a:t>The children will learn the differences between human and physical  features of Stocksbridge including: </a:t>
            </a:r>
          </a:p>
          <a:p>
            <a:r>
              <a:rPr lang="en-GB" sz="1800" b="0" dirty="0"/>
              <a:t>key physical features::  hill, mountain, sea, ocean, river, soil, valley, vegetation, season and weather </a:t>
            </a:r>
          </a:p>
          <a:p>
            <a:r>
              <a:rPr lang="en-GB" sz="1800" b="0" dirty="0"/>
              <a:t>key human features: city, town, village, factory, farm, house, office and shop</a:t>
            </a:r>
          </a:p>
          <a:p>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r>
              <a:rPr lang="en-GB" sz="1800" b="0" dirty="0">
                <a:latin typeface="Arial" panose="020B0604020202020204" pitchFamily="34" charset="0"/>
                <a:cs typeface="Arial" panose="020B0604020202020204" pitchFamily="34" charset="0"/>
              </a:rPr>
              <a:t>We will also be studying our school grounds using aerial photographs and plans.</a:t>
            </a:r>
            <a:endParaRPr kumimoji="0" lang="en-GB"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61" name="Rectangle 60">
            <a:extLst>
              <a:ext uri="{FF2B5EF4-FFF2-40B4-BE49-F238E27FC236}">
                <a16:creationId xmlns:a16="http://schemas.microsoft.com/office/drawing/2014/main" id="{67961C23-2433-4E15-895F-88B5C32474F7}"/>
              </a:ext>
            </a:extLst>
          </p:cNvPr>
          <p:cNvSpPr/>
          <p:nvPr/>
        </p:nvSpPr>
        <p:spPr>
          <a:xfrm>
            <a:off x="20611190" y="3288683"/>
            <a:ext cx="1837362" cy="892552"/>
          </a:xfrm>
          <a:prstGeom prst="rect">
            <a:avLst/>
          </a:prstGeom>
        </p:spPr>
        <p:txBody>
          <a:bodyPr wrap="none">
            <a:spAutoFit/>
          </a:bodyPr>
          <a:lstStyle/>
          <a:p>
            <a:pPr>
              <a:defRPr sz="2600" b="0" u="sng">
                <a:latin typeface="Noteworthy Bold"/>
                <a:ea typeface="Noteworthy Bold"/>
                <a:cs typeface="Noteworthy Bold"/>
                <a:sym typeface="Noteworthy Bold"/>
              </a:defRPr>
            </a:pPr>
            <a:endParaRPr lang="en-GB" dirty="0"/>
          </a:p>
          <a:p>
            <a:pPr>
              <a:defRPr sz="2600" b="0" u="sng">
                <a:latin typeface="Noteworthy Bold"/>
                <a:ea typeface="Noteworthy Bold"/>
                <a:cs typeface="Noteworthy Bold"/>
                <a:sym typeface="Noteworthy Bold"/>
              </a:defRPr>
            </a:pPr>
            <a:r>
              <a:rPr lang="en-GB" dirty="0"/>
              <a:t>Geography</a:t>
            </a:r>
          </a:p>
        </p:txBody>
      </p:sp>
      <p:sp>
        <p:nvSpPr>
          <p:cNvPr id="62" name="Rectangle 61">
            <a:extLst>
              <a:ext uri="{FF2B5EF4-FFF2-40B4-BE49-F238E27FC236}">
                <a16:creationId xmlns:a16="http://schemas.microsoft.com/office/drawing/2014/main" id="{2622784F-985C-46F8-ABEF-834F360F9AC5}"/>
              </a:ext>
            </a:extLst>
          </p:cNvPr>
          <p:cNvSpPr/>
          <p:nvPr/>
        </p:nvSpPr>
        <p:spPr>
          <a:xfrm>
            <a:off x="21707438" y="8581617"/>
            <a:ext cx="2104004"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GB" dirty="0"/>
              <a:t>Science</a:t>
            </a:r>
          </a:p>
        </p:txBody>
      </p:sp>
      <p:sp>
        <p:nvSpPr>
          <p:cNvPr id="63" name="TextBox 62">
            <a:extLst>
              <a:ext uri="{FF2B5EF4-FFF2-40B4-BE49-F238E27FC236}">
                <a16:creationId xmlns:a16="http://schemas.microsoft.com/office/drawing/2014/main" id="{3B7EA2F5-D3BE-4167-9254-0704C05BDDED}"/>
              </a:ext>
            </a:extLst>
          </p:cNvPr>
          <p:cNvSpPr txBox="1"/>
          <p:nvPr/>
        </p:nvSpPr>
        <p:spPr>
          <a:xfrm>
            <a:off x="-65336" y="1084445"/>
            <a:ext cx="3657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Art</a:t>
            </a:r>
          </a:p>
        </p:txBody>
      </p:sp>
      <p:sp>
        <p:nvSpPr>
          <p:cNvPr id="5" name="Rectangle 4">
            <a:extLst>
              <a:ext uri="{FF2B5EF4-FFF2-40B4-BE49-F238E27FC236}">
                <a16:creationId xmlns:a16="http://schemas.microsoft.com/office/drawing/2014/main" id="{141EABB5-695C-48E7-9847-9A4B67C7CFD1}"/>
              </a:ext>
            </a:extLst>
          </p:cNvPr>
          <p:cNvSpPr/>
          <p:nvPr/>
        </p:nvSpPr>
        <p:spPr>
          <a:xfrm>
            <a:off x="253750" y="1667798"/>
            <a:ext cx="5420358" cy="830997"/>
          </a:xfrm>
          <a:prstGeom prst="rect">
            <a:avLst/>
          </a:prstGeom>
        </p:spPr>
        <p:txBody>
          <a:bodyPr wrap="square">
            <a:spAutoFit/>
          </a:bodyPr>
          <a:lstStyle/>
          <a:p>
            <a:pPr algn="just"/>
            <a:r>
              <a:rPr lang="en-GB" sz="1600" b="0" dirty="0">
                <a:latin typeface="Arial" panose="020B0604020202020204" pitchFamily="34" charset="0"/>
                <a:cs typeface="Arial" panose="020B0604020202020204" pitchFamily="34" charset="0"/>
              </a:rPr>
              <a:t>The children will learn how to use line and tone in drawings. They will be working on drawing themselves and others by using observational skills.</a:t>
            </a:r>
          </a:p>
        </p:txBody>
      </p:sp>
      <p:sp>
        <p:nvSpPr>
          <p:cNvPr id="9" name="TextBox 8">
            <a:extLst>
              <a:ext uri="{FF2B5EF4-FFF2-40B4-BE49-F238E27FC236}">
                <a16:creationId xmlns:a16="http://schemas.microsoft.com/office/drawing/2014/main" id="{74DC8B86-C515-23EF-03F4-D889EA6ABC15}"/>
              </a:ext>
            </a:extLst>
          </p:cNvPr>
          <p:cNvSpPr txBox="1"/>
          <p:nvPr/>
        </p:nvSpPr>
        <p:spPr>
          <a:xfrm>
            <a:off x="11287116" y="7169256"/>
            <a:ext cx="3275989"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600" dirty="0">
                <a:latin typeface="Arial" panose="020B0604020202020204" pitchFamily="34" charset="0"/>
                <a:cs typeface="Arial" panose="020B0604020202020204" pitchFamily="34" charset="0"/>
              </a:rPr>
              <a:t>Jigsaw – Being Me in My World</a:t>
            </a:r>
          </a:p>
          <a:p>
            <a:r>
              <a:rPr lang="en-GB" sz="1600" b="0" dirty="0">
                <a:latin typeface="Arial" panose="020B0604020202020204" pitchFamily="34" charset="0"/>
                <a:cs typeface="Arial" panose="020B0604020202020204" pitchFamily="34" charset="0"/>
              </a:rPr>
              <a:t>In this topic, the children are learning to understand what is fair and unfair, kind and unkind, right and wrong. Children will learn to feel happy and secure in their new class whilst celebrating the achievements of others</a:t>
            </a:r>
            <a:r>
              <a:rPr lang="en-GB" sz="2000" b="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CFEC68A-C511-4FE5-A206-9E1F79D8012A}"/>
              </a:ext>
            </a:extLst>
          </p:cNvPr>
          <p:cNvSpPr txBox="1"/>
          <p:nvPr/>
        </p:nvSpPr>
        <p:spPr>
          <a:xfrm>
            <a:off x="11341755" y="9569039"/>
            <a:ext cx="3275990" cy="3826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GB" sz="1800" u="sng" dirty="0">
              <a:solidFill>
                <a:schemeClr val="tx1"/>
              </a:solidFill>
              <a:latin typeface="Noteworthy Light"/>
            </a:endParaRPr>
          </a:p>
          <a:p>
            <a:r>
              <a:rPr lang="en-GB" sz="1600" b="0" dirty="0">
                <a:latin typeface="Arial" panose="020B0604020202020204" pitchFamily="34" charset="0"/>
                <a:cs typeface="Arial" panose="020B0604020202020204" pitchFamily="34" charset="0"/>
              </a:rPr>
              <a:t>The children will express creatively their own ideas about the questions:</a:t>
            </a:r>
          </a:p>
          <a:p>
            <a:r>
              <a:rPr lang="en-GB" sz="1600" b="0" dirty="0">
                <a:latin typeface="Arial" panose="020B0604020202020204" pitchFamily="34" charset="0"/>
                <a:cs typeface="Arial" panose="020B0604020202020204" pitchFamily="34" charset="0"/>
              </a:rPr>
              <a:t>Who am I? Where do I belong? How we all are connected?</a:t>
            </a:r>
          </a:p>
          <a:p>
            <a:r>
              <a:rPr lang="en-GB" sz="1600" b="0" dirty="0">
                <a:latin typeface="Arial" panose="020B0604020202020204" pitchFamily="34" charset="0"/>
                <a:cs typeface="Arial" panose="020B0604020202020204" pitchFamily="34" charset="0"/>
              </a:rPr>
              <a:t>Talk about the fact that people come from different religions. How can we tell? How can we live together when we are all so different? Find out what different religions do to celebrate the fruitfulness of the earth – focus on Christian Harvest Festival and Muslim Zakat (charitable giving).</a:t>
            </a:r>
            <a:endParaRPr lang="en-GB" sz="160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573DB368-A258-4061-9AA8-54FB8C439EB5}"/>
              </a:ext>
            </a:extLst>
          </p:cNvPr>
          <p:cNvSpPr/>
          <p:nvPr/>
        </p:nvSpPr>
        <p:spPr>
          <a:xfrm>
            <a:off x="16482202" y="6299887"/>
            <a:ext cx="519694"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dirty="0"/>
              <a:t>PE</a:t>
            </a:r>
          </a:p>
        </p:txBody>
      </p:sp>
      <p:sp>
        <p:nvSpPr>
          <p:cNvPr id="55" name="TextBox 54">
            <a:extLst>
              <a:ext uri="{FF2B5EF4-FFF2-40B4-BE49-F238E27FC236}">
                <a16:creationId xmlns:a16="http://schemas.microsoft.com/office/drawing/2014/main" id="{08BC6A05-2662-44A2-8E48-CC6185992463}"/>
              </a:ext>
            </a:extLst>
          </p:cNvPr>
          <p:cNvSpPr txBox="1"/>
          <p:nvPr/>
        </p:nvSpPr>
        <p:spPr>
          <a:xfrm>
            <a:off x="14969023" y="6801240"/>
            <a:ext cx="4203181" cy="5827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algn="l"/>
            <a:endParaRPr kumimoji="0" lang="en-GB" sz="20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algn="l"/>
            <a:r>
              <a:rPr lang="en-GB" sz="2000" dirty="0">
                <a:latin typeface="Arial" panose="020B0604020202020204" pitchFamily="34" charset="0"/>
                <a:cs typeface="Arial" panose="020B0604020202020204" pitchFamily="34" charset="0"/>
              </a:rPr>
              <a:t>I</a:t>
            </a:r>
            <a:r>
              <a:rPr kumimoji="0" lang="en-GB" sz="20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ndoor </a:t>
            </a:r>
            <a:r>
              <a:rPr lang="en-GB" sz="2000" b="0" dirty="0">
                <a:latin typeface="Arial" panose="020B0604020202020204" pitchFamily="34" charset="0"/>
                <a:cs typeface="Arial" panose="020B0604020202020204" pitchFamily="34" charset="0"/>
              </a:rPr>
              <a:t>(Team Building</a:t>
            </a:r>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 – </a:t>
            </a:r>
            <a:r>
              <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This half term children</a:t>
            </a:r>
            <a:r>
              <a:rPr kumimoji="0" lang="en-GB"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Neue"/>
              </a:rPr>
              <a:t> will develop their teamwork skills. They will work individually, in pairs and small groups, learning to take turns and work collaboratively. They will develop key skills of communication and problem solving.</a:t>
            </a:r>
            <a:endPar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algn="l"/>
            <a:endParaRPr lang="en-GB" sz="2000" b="0" dirty="0">
              <a:latin typeface="Arial" panose="020B0604020202020204" pitchFamily="34" charset="0"/>
              <a:cs typeface="Arial" panose="020B0604020202020204" pitchFamily="34" charset="0"/>
            </a:endParaRPr>
          </a:p>
          <a:p>
            <a:pPr algn="l"/>
            <a:r>
              <a:rPr kumimoji="0" lang="en-GB" sz="20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Outdoor </a:t>
            </a:r>
            <a:r>
              <a:rPr kumimoji="0" lang="en-GB"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(Ba</a:t>
            </a:r>
            <a:r>
              <a:rPr lang="en-GB" sz="2000" b="0" dirty="0">
                <a:solidFill>
                  <a:schemeClr val="tx1"/>
                </a:solidFill>
                <a:latin typeface="Arial" panose="020B0604020202020204" pitchFamily="34" charset="0"/>
                <a:cs typeface="Arial" panose="020B0604020202020204" pitchFamily="34" charset="0"/>
              </a:rPr>
              <a:t>ll Skills</a:t>
            </a:r>
            <a:r>
              <a:rPr kumimoji="0" lang="en-GB"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 – </a:t>
            </a:r>
            <a:r>
              <a:rPr kumimoji="0" lang="en-GB" sz="16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Children</a:t>
            </a:r>
            <a:r>
              <a:rPr kumimoji="0" lang="en-GB" sz="1600" b="0" i="0" u="none" strike="noStrike" cap="none" spc="0" normalizeH="0" dirty="0">
                <a:ln>
                  <a:noFill/>
                </a:ln>
                <a:solidFill>
                  <a:schemeClr val="tx1"/>
                </a:solidFill>
                <a:effectLst/>
                <a:uFillTx/>
                <a:latin typeface="Arial" panose="020B0604020202020204" pitchFamily="34" charset="0"/>
                <a:cs typeface="Arial" panose="020B0604020202020204" pitchFamily="34" charset="0"/>
                <a:sym typeface="Helvetica Neue"/>
              </a:rPr>
              <a:t> will explore and develop their fundamental ball skills such as throwing and catching, rolling and dribbling with both hands and feet. They will work on developing control and accuracy.</a:t>
            </a:r>
          </a:p>
          <a:p>
            <a:pPr algn="l"/>
            <a:endParaRPr lang="en-GB" sz="1600" b="0" baseline="0" dirty="0">
              <a:solidFill>
                <a:schemeClr val="tx1"/>
              </a:solidFill>
              <a:latin typeface="Arial" panose="020B0604020202020204" pitchFamily="34" charset="0"/>
              <a:cs typeface="Arial" panose="020B0604020202020204" pitchFamily="34" charset="0"/>
            </a:endParaRPr>
          </a:p>
          <a:p>
            <a:pPr algn="l"/>
            <a:r>
              <a:rPr kumimoji="0" lang="en-GB" sz="2800" b="0" i="0" u="none" strike="noStrike" cap="none" spc="0" normalizeH="0" dirty="0">
                <a:ln>
                  <a:noFill/>
                </a:ln>
                <a:solidFill>
                  <a:schemeClr val="tx1"/>
                </a:solidFill>
                <a:effectLst/>
                <a:uFillTx/>
                <a:latin typeface="Arial" panose="020B0604020202020204" pitchFamily="34" charset="0"/>
                <a:cs typeface="Arial" panose="020B0604020202020204" pitchFamily="34" charset="0"/>
                <a:sym typeface="Helvetica Neue"/>
              </a:rPr>
              <a:t>Please can you check that all clothing </a:t>
            </a:r>
            <a:r>
              <a:rPr lang="en-GB" sz="2800" b="0" dirty="0">
                <a:solidFill>
                  <a:schemeClr val="tx1"/>
                </a:solidFill>
                <a:latin typeface="Arial" panose="020B0604020202020204" pitchFamily="34" charset="0"/>
                <a:cs typeface="Arial" panose="020B0604020202020204" pitchFamily="34" charset="0"/>
              </a:rPr>
              <a:t>has your child’s name on it. </a:t>
            </a:r>
          </a:p>
          <a:p>
            <a:pPr algn="l"/>
            <a:r>
              <a:rPr lang="en-GB" sz="2800" b="0" dirty="0">
                <a:solidFill>
                  <a:schemeClr val="tx1"/>
                </a:solidFill>
                <a:latin typeface="Arial" panose="020B0604020202020204" pitchFamily="34" charset="0"/>
                <a:cs typeface="Arial" panose="020B0604020202020204" pitchFamily="34" charset="0"/>
              </a:rPr>
              <a:t>Thank you.</a:t>
            </a:r>
            <a:endParaRPr kumimoji="0" lang="en-GB" sz="28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Neue"/>
            </a:endParaRPr>
          </a:p>
        </p:txBody>
      </p:sp>
      <p:pic>
        <p:nvPicPr>
          <p:cNvPr id="1038" name="Picture 14" descr="Maths Game – 1 to 100 grid | fractionfanatic">
            <a:extLst>
              <a:ext uri="{FF2B5EF4-FFF2-40B4-BE49-F238E27FC236}">
                <a16:creationId xmlns:a16="http://schemas.microsoft.com/office/drawing/2014/main" id="{F8C53601-768E-4D33-BF93-1C23C08D815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161868" y="3365991"/>
            <a:ext cx="2417684" cy="2454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51699" y="11076258"/>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4" name="A number a week 0-4…">
            <a:extLst>
              <a:ext uri="{FF2B5EF4-FFF2-40B4-BE49-F238E27FC236}">
                <a16:creationId xmlns:a16="http://schemas.microsoft.com/office/drawing/2014/main" id="{7F510219-60BE-45E6-859A-B84A97488343}"/>
              </a:ext>
            </a:extLst>
          </p:cNvPr>
          <p:cNvSpPr txBox="1"/>
          <p:nvPr/>
        </p:nvSpPr>
        <p:spPr>
          <a:xfrm>
            <a:off x="516974" y="1513258"/>
            <a:ext cx="833232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45" name="A number a week 0-4…">
            <a:extLst>
              <a:ext uri="{FF2B5EF4-FFF2-40B4-BE49-F238E27FC236}">
                <a16:creationId xmlns:a16="http://schemas.microsoft.com/office/drawing/2014/main" id="{F20739B4-8B48-47F8-8254-E5DDA26F69B2}"/>
              </a:ext>
            </a:extLst>
          </p:cNvPr>
          <p:cNvSpPr txBox="1"/>
          <p:nvPr/>
        </p:nvSpPr>
        <p:spPr>
          <a:xfrm>
            <a:off x="19518523" y="9034746"/>
            <a:ext cx="4202787"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2000" b="0">
                <a:latin typeface="Noteworthy Bold"/>
                <a:ea typeface="Noteworthy Bold"/>
                <a:cs typeface="Noteworthy Bold"/>
                <a:sym typeface="Noteworthy Bold"/>
              </a:defRPr>
            </a:pPr>
            <a:r>
              <a:rPr lang="en-GB" dirty="0"/>
              <a:t>This half term the children will learn to identify, name, draw and label the basic parts of the human body and say which part of the body is associated with each</a:t>
            </a:r>
          </a:p>
          <a:p>
            <a:pPr algn="just">
              <a:defRPr sz="2000" b="0">
                <a:latin typeface="Noteworthy Bold"/>
                <a:ea typeface="Noteworthy Bold"/>
                <a:cs typeface="Noteworthy Bold"/>
                <a:sym typeface="Noteworthy Bold"/>
              </a:defRPr>
            </a:pPr>
            <a:r>
              <a:rPr lang="en-GB" dirty="0"/>
              <a:t>sense. </a:t>
            </a:r>
          </a:p>
        </p:txBody>
      </p:sp>
      <p:sp>
        <p:nvSpPr>
          <p:cNvPr id="46" name="Rectangle 45">
            <a:extLst>
              <a:ext uri="{FF2B5EF4-FFF2-40B4-BE49-F238E27FC236}">
                <a16:creationId xmlns:a16="http://schemas.microsoft.com/office/drawing/2014/main" id="{7A45AEB2-198F-451C-A503-616B71B89CD2}"/>
              </a:ext>
            </a:extLst>
          </p:cNvPr>
          <p:cNvSpPr/>
          <p:nvPr/>
        </p:nvSpPr>
        <p:spPr>
          <a:xfrm>
            <a:off x="19452567" y="1770267"/>
            <a:ext cx="4274391" cy="1508105"/>
          </a:xfrm>
          <a:prstGeom prst="rect">
            <a:avLst/>
          </a:prstGeom>
        </p:spPr>
        <p:txBody>
          <a:bodyPr wrap="square">
            <a:spAutoFit/>
          </a:bodyPr>
          <a:lstStyle/>
          <a:p>
            <a:pPr algn="just"/>
            <a:r>
              <a:rPr lang="en-GB" sz="1800" b="0" dirty="0"/>
              <a:t>Children will learn new information about their local area and how it came to be the way it is today. The children will learn about Samuel Fox and his significance to Stockbridge</a:t>
            </a:r>
            <a:r>
              <a:rPr lang="en-GB" sz="2000" b="0" dirty="0"/>
              <a:t>. </a:t>
            </a:r>
            <a:endParaRPr lang="en-GB" sz="2000" b="0" dirty="0">
              <a:latin typeface="Arial" panose="020B0604020202020204" pitchFamily="34" charset="0"/>
              <a:cs typeface="Arial" panose="020B0604020202020204" pitchFamily="34" charset="0"/>
            </a:endParaRPr>
          </a:p>
        </p:txBody>
      </p:sp>
      <p:sp>
        <p:nvSpPr>
          <p:cNvPr id="48" name="Literacy- Reading and writing"/>
          <p:cNvSpPr/>
          <p:nvPr/>
        </p:nvSpPr>
        <p:spPr>
          <a:xfrm>
            <a:off x="146066" y="7079791"/>
            <a:ext cx="10867173" cy="6417942"/>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lvl="1" indent="0" algn="l">
              <a:defRPr sz="1400" b="0">
                <a:latin typeface="Noteworthy Light"/>
                <a:ea typeface="Noteworthy Light"/>
                <a:cs typeface="Noteworthy Light"/>
                <a:sym typeface="Noteworthy Light"/>
              </a:defRPr>
            </a:pPr>
            <a:endParaRPr dirty="0"/>
          </a:p>
          <a:p>
            <a:pPr lvl="1" indent="0" algn="l">
              <a:defRPr sz="1400" b="0">
                <a:solidFill>
                  <a:schemeClr val="accent5">
                    <a:hueOff val="-82419"/>
                    <a:satOff val="-9513"/>
                    <a:lumOff val="-16343"/>
                  </a:schemeClr>
                </a:solidFill>
                <a:latin typeface="Noteworthy Bold"/>
                <a:ea typeface="Noteworthy Bold"/>
                <a:cs typeface="Noteworthy Bold"/>
                <a:sym typeface="Noteworthy Bold"/>
              </a:defRPr>
            </a:pPr>
            <a:endParaRPr dirty="0"/>
          </a:p>
        </p:txBody>
      </p:sp>
      <p:sp>
        <p:nvSpPr>
          <p:cNvPr id="57" name="Rectangle 56"/>
          <p:cNvSpPr/>
          <p:nvPr/>
        </p:nvSpPr>
        <p:spPr>
          <a:xfrm>
            <a:off x="326452" y="8390702"/>
            <a:ext cx="5202294" cy="4770537"/>
          </a:xfrm>
          <a:prstGeom prst="rect">
            <a:avLst/>
          </a:prstGeom>
        </p:spPr>
        <p:txBody>
          <a:bodyPr wrap="square">
            <a:spAutoFit/>
          </a:bodyPr>
          <a:lstStyle/>
          <a:p>
            <a:r>
              <a:rPr lang="en-GB" sz="2000" u="sng" dirty="0"/>
              <a:t>Writing</a:t>
            </a:r>
          </a:p>
          <a:p>
            <a:r>
              <a:rPr lang="en-GB" sz="1400" b="0" dirty="0"/>
              <a:t>Some children will be just starting out on their writing journey and others will be a little further along. Wherever your child is at, please do not worry as we will be helping and supporting them every step of the way.</a:t>
            </a:r>
          </a:p>
          <a:p>
            <a:endParaRPr lang="en-GB" sz="1400" b="0" dirty="0"/>
          </a:p>
          <a:p>
            <a:r>
              <a:rPr lang="en-GB" sz="1400" b="0" dirty="0"/>
              <a:t>For our reception children we will be developing pencil skills to form these pre-writing shapes, </a:t>
            </a:r>
          </a:p>
          <a:p>
            <a:endParaRPr lang="en-GB" sz="1400" b="0" dirty="0"/>
          </a:p>
          <a:p>
            <a:endParaRPr lang="en-GB" sz="1400" b="0" dirty="0"/>
          </a:p>
          <a:p>
            <a:endParaRPr lang="en-GB" sz="1400" b="0" dirty="0"/>
          </a:p>
          <a:p>
            <a:endParaRPr lang="en-GB" sz="1400" b="0" dirty="0"/>
          </a:p>
          <a:p>
            <a:r>
              <a:rPr lang="en-GB" sz="1400" b="0" dirty="0"/>
              <a:t>before moving on to name writing.</a:t>
            </a:r>
          </a:p>
          <a:p>
            <a:endParaRPr lang="en-GB" sz="1400" b="0" dirty="0"/>
          </a:p>
          <a:p>
            <a:r>
              <a:rPr lang="en-GB" sz="1400" b="0" dirty="0"/>
              <a:t>For our Year 1 children, we will continue working on letter formation, word and independent sentence writing.</a:t>
            </a:r>
          </a:p>
          <a:p>
            <a:endParaRPr lang="en-GB" sz="1400" b="0" dirty="0"/>
          </a:p>
          <a:p>
            <a:endParaRPr lang="en-GB" sz="1400" b="0" dirty="0"/>
          </a:p>
          <a:p>
            <a:endParaRPr lang="en-GB" sz="1400" b="0" dirty="0"/>
          </a:p>
          <a:p>
            <a:endParaRPr lang="en-GB" sz="3200" b="0" dirty="0"/>
          </a:p>
        </p:txBody>
      </p:sp>
      <p:sp>
        <p:nvSpPr>
          <p:cNvPr id="59" name="Phonics…"/>
          <p:cNvSpPr txBox="1"/>
          <p:nvPr/>
        </p:nvSpPr>
        <p:spPr>
          <a:xfrm>
            <a:off x="3817114" y="7157342"/>
            <a:ext cx="2345524"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2800" u="sng" dirty="0">
                <a:solidFill>
                  <a:schemeClr val="tx1"/>
                </a:solidFill>
                <a:latin typeface="Arial" panose="020B0604020202020204" pitchFamily="34" charset="0"/>
                <a:cs typeface="Arial" panose="020B0604020202020204" pitchFamily="34" charset="0"/>
              </a:rPr>
              <a:t>English</a:t>
            </a:r>
            <a:endParaRPr sz="2800" u="sng" dirty="0">
              <a:solidFill>
                <a:schemeClr val="tx1"/>
              </a:solidFill>
              <a:latin typeface="Arial" panose="020B0604020202020204" pitchFamily="34" charset="0"/>
              <a:cs typeface="Arial" panose="020B0604020202020204" pitchFamily="34" charset="0"/>
            </a:endParaRPr>
          </a:p>
        </p:txBody>
      </p:sp>
      <p:sp>
        <p:nvSpPr>
          <p:cNvPr id="60" name="TextBox 59"/>
          <p:cNvSpPr txBox="1"/>
          <p:nvPr/>
        </p:nvSpPr>
        <p:spPr>
          <a:xfrm>
            <a:off x="5801156" y="7234481"/>
            <a:ext cx="4988507" cy="6011902"/>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i="0" u="sng" strike="noStrike" cap="none" spc="0" normalizeH="0" baseline="0" dirty="0">
                <a:ln>
                  <a:noFill/>
                </a:ln>
                <a:solidFill>
                  <a:srgbClr val="000000"/>
                </a:solidFill>
                <a:effectLst/>
                <a:uFillTx/>
                <a:latin typeface="Helvetica Neue"/>
                <a:ea typeface="Helvetica Neue"/>
                <a:cs typeface="Helvetica Neue"/>
                <a:sym typeface="Helvetica Neue"/>
              </a:rPr>
              <a:t>Phonics and Reading</a:t>
            </a:r>
          </a:p>
          <a:p>
            <a:pPr marL="0" marR="0" indent="0" algn="ctr" defTabSz="825500" rtl="0" fontAlgn="auto" latinLnBrk="0" hangingPunct="0">
              <a:lnSpc>
                <a:spcPct val="100000"/>
              </a:lnSpc>
              <a:spcBef>
                <a:spcPts val="0"/>
              </a:spcBef>
              <a:spcAft>
                <a:spcPts val="0"/>
              </a:spcAft>
              <a:buClrTx/>
              <a:buSzTx/>
              <a:buFontTx/>
              <a:buNone/>
              <a:tabLst/>
            </a:pPr>
            <a:r>
              <a:rPr lang="en-GB" sz="1400" b="0" dirty="0"/>
              <a:t>We continue to use the Monster Phonics scheme of work in school to teach phonics.</a:t>
            </a:r>
          </a:p>
          <a:p>
            <a:pPr marL="0" marR="0" indent="0" algn="ctr" defTabSz="825500" rtl="0" fontAlgn="auto" latinLnBrk="0" hangingPunct="0">
              <a:lnSpc>
                <a:spcPct val="100000"/>
              </a:lnSpc>
              <a:spcBef>
                <a:spcPts val="0"/>
              </a:spcBef>
              <a:spcAft>
                <a:spcPts val="0"/>
              </a:spcAft>
              <a:buClrTx/>
              <a:buSzTx/>
              <a:buFontTx/>
              <a:buNone/>
              <a:tabLst/>
            </a:pPr>
            <a:endParaRPr lang="en-GB" sz="1400" b="0" dirty="0"/>
          </a:p>
          <a:p>
            <a:pPr marL="0" marR="0" indent="0" algn="ctr" defTabSz="825500" rtl="0" fontAlgn="auto" latinLnBrk="0" hangingPunct="0">
              <a:lnSpc>
                <a:spcPct val="100000"/>
              </a:lnSpc>
              <a:spcBef>
                <a:spcPts val="0"/>
              </a:spcBef>
              <a:spcAft>
                <a:spcPts val="0"/>
              </a:spcAft>
              <a:buClrTx/>
              <a:buSzTx/>
              <a:buFontTx/>
              <a:buNone/>
              <a:tabLst/>
            </a:pPr>
            <a:r>
              <a:rPr lang="en-GB" sz="1400" b="0" dirty="0"/>
              <a:t>Our reception children will begin by learning single sounds in sets that can be blended together to read small words (for example- </a:t>
            </a:r>
            <a:r>
              <a:rPr lang="en-GB" sz="1400" dirty="0"/>
              <a:t>s a t p </a:t>
            </a:r>
            <a:r>
              <a:rPr lang="en-GB" sz="1400" b="0" dirty="0"/>
              <a:t>will be taught together as they can make simple words such as </a:t>
            </a:r>
            <a:r>
              <a:rPr lang="en-GB" sz="1400" dirty="0"/>
              <a:t>at, as, tap, sat</a:t>
            </a: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strike="noStrike" cap="none" spc="0" normalizeH="0" baseline="0" dirty="0">
              <a:ln>
                <a:noFill/>
              </a:ln>
              <a:solidFill>
                <a:srgbClr val="000000"/>
              </a:solidFill>
              <a:effectLst/>
              <a:uFillTx/>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en-GB" sz="1400" b="0" dirty="0"/>
              <a:t>Year 1 is an important year for Phonics. In June the children will take part in a government assessment known as a ‘Phonics Screening check’ which checks how well children know and use their phonics skills to read.</a:t>
            </a:r>
            <a:endParaRPr kumimoji="0" lang="en-GB" sz="1400" b="0" i="0" strike="noStrike" cap="none" spc="0" normalizeH="0" baseline="0" dirty="0">
              <a:ln>
                <a:noFill/>
              </a:ln>
              <a:solidFill>
                <a:srgbClr val="000000"/>
              </a:solidFill>
              <a:effectLst/>
              <a:uFillTx/>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strike="noStrike" cap="none" spc="0" normalizeH="0" baseline="0" dirty="0">
              <a:ln>
                <a:noFill/>
              </a:ln>
              <a:solidFill>
                <a:srgbClr val="000000"/>
              </a:solidFill>
              <a:effectLst/>
              <a:uFillTx/>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en-GB" sz="1400" b="0" dirty="0"/>
              <a:t>We regularly assess how the children are progressing with their phonics and reading skills. You will be given a copy of  any assessments we do and will also be given resources to help at home. </a:t>
            </a:r>
            <a:endParaRPr kumimoji="0" lang="en-GB" sz="1400" b="0" i="0" strike="noStrike" cap="none" spc="0" normalizeH="0" baseline="0" dirty="0">
              <a:ln>
                <a:noFill/>
              </a:ln>
              <a:solidFill>
                <a:srgbClr val="000000"/>
              </a:solidFill>
              <a:effectLst/>
              <a:uFillTx/>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strike="noStrike" cap="none" spc="0" normalizeH="0" baseline="0" dirty="0">
              <a:ln>
                <a:noFill/>
              </a:ln>
              <a:solidFill>
                <a:srgbClr val="000000"/>
              </a:solidFill>
              <a:effectLst/>
              <a:uFillTx/>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GB" sz="1400" b="0" i="0" strike="noStrike" cap="none" spc="0" normalizeH="0" baseline="0" dirty="0">
                <a:ln>
                  <a:noFill/>
                </a:ln>
                <a:solidFill>
                  <a:srgbClr val="000000"/>
                </a:solidFill>
                <a:effectLst/>
                <a:uFillTx/>
                <a:sym typeface="Helvetica Neue"/>
              </a:rPr>
              <a:t>We encourage</a:t>
            </a:r>
            <a:r>
              <a:rPr kumimoji="0" lang="en-GB" sz="1400" b="0" i="0" strike="noStrike" cap="none" spc="0" normalizeH="0" dirty="0">
                <a:ln>
                  <a:noFill/>
                </a:ln>
                <a:solidFill>
                  <a:srgbClr val="000000"/>
                </a:solidFill>
                <a:effectLst/>
                <a:uFillTx/>
                <a:sym typeface="Helvetica Neue"/>
              </a:rPr>
              <a:t> regular practise and engagement in reading through blending and practising new sounds using the resources that will be sent home. Regular reading practise using the books provided by school will also impact the progress your child makes.</a:t>
            </a: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strike="noStrike" cap="none" spc="0" normalizeH="0" dirty="0">
              <a:ln>
                <a:noFill/>
              </a:ln>
              <a:solidFill>
                <a:srgbClr val="000000"/>
              </a:solidFill>
              <a:effectLst/>
              <a:uFillTx/>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lang="en-GB" sz="1400" b="0" baseline="0" dirty="0"/>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strike="noStrike" cap="none" spc="0" normalizeH="0" baseline="0" dirty="0">
              <a:ln>
                <a:noFill/>
              </a:ln>
              <a:solidFill>
                <a:srgbClr val="000000"/>
              </a:solidFill>
              <a:effectLst/>
              <a:uFillTx/>
              <a:sym typeface="Helvetica Neue"/>
            </a:endParaRPr>
          </a:p>
        </p:txBody>
      </p:sp>
      <p:sp>
        <p:nvSpPr>
          <p:cNvPr id="64" name="AT HOME: Practice asking your children if they would like something: for example- Would you like the M-I-L-K?"/>
          <p:cNvSpPr txBox="1"/>
          <p:nvPr/>
        </p:nvSpPr>
        <p:spPr>
          <a:xfrm>
            <a:off x="2196814" y="7239190"/>
            <a:ext cx="225765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sz="1200" dirty="0">
                <a:solidFill>
                  <a:srgbClr val="FF0000"/>
                </a:solidFill>
                <a:latin typeface="Arial" panose="020B0604020202020204" pitchFamily="34" charset="0"/>
                <a:cs typeface="Arial" panose="020B0604020202020204" pitchFamily="34" charset="0"/>
              </a:rPr>
              <a:t>AT HOME: </a:t>
            </a:r>
            <a:r>
              <a:rPr lang="en-GB" sz="1200" dirty="0">
                <a:solidFill>
                  <a:srgbClr val="FF0000"/>
                </a:solidFill>
                <a:latin typeface="Arial" panose="020B0604020202020204" pitchFamily="34" charset="0"/>
                <a:cs typeface="Arial" panose="020B0604020202020204" pitchFamily="34" charset="0"/>
              </a:rPr>
              <a:t>Please read your school reading books and practise reading your tricky words regularly. Please log reading in your child’s reading diary. </a:t>
            </a:r>
            <a:endParaRPr sz="1200" dirty="0">
              <a:solidFill>
                <a:srgbClr val="FF0000"/>
              </a:solidFill>
              <a:latin typeface="Arial" panose="020B0604020202020204" pitchFamily="34" charset="0"/>
              <a:cs typeface="Arial" panose="020B0604020202020204" pitchFamily="34" charset="0"/>
            </a:endParaRPr>
          </a:p>
        </p:txBody>
      </p:sp>
      <p:pic>
        <p:nvPicPr>
          <p:cNvPr id="65" name="Picture 64"/>
          <p:cNvPicPr>
            <a:picLocks noChangeAspect="1"/>
          </p:cNvPicPr>
          <p:nvPr/>
        </p:nvPicPr>
        <p:blipFill>
          <a:blip r:embed="rId14"/>
          <a:stretch>
            <a:fillRect/>
          </a:stretch>
        </p:blipFill>
        <p:spPr>
          <a:xfrm>
            <a:off x="729094" y="7293287"/>
            <a:ext cx="1406853" cy="1002142"/>
          </a:xfrm>
          <a:prstGeom prst="rect">
            <a:avLst/>
          </a:prstGeom>
        </p:spPr>
      </p:pic>
      <p:pic>
        <p:nvPicPr>
          <p:cNvPr id="66" name="Picture 65" descr="Pre-Writing Skills &amp; Fine Motor Skills for Preschoolers ..."/>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16551" y="10485192"/>
            <a:ext cx="1216660" cy="684530"/>
          </a:xfrm>
          <a:prstGeom prst="rect">
            <a:avLst/>
          </a:prstGeom>
          <a:noFill/>
          <a:ln>
            <a:noFill/>
          </a:ln>
        </p:spPr>
      </p:pic>
      <p:pic>
        <p:nvPicPr>
          <p:cNvPr id="7" name="Picture 6"/>
          <p:cNvPicPr>
            <a:picLocks noChangeAspect="1"/>
          </p:cNvPicPr>
          <p:nvPr/>
        </p:nvPicPr>
        <p:blipFill>
          <a:blip r:embed="rId16"/>
          <a:stretch>
            <a:fillRect/>
          </a:stretch>
        </p:blipFill>
        <p:spPr>
          <a:xfrm>
            <a:off x="1340860" y="12001399"/>
            <a:ext cx="3276600" cy="1362319"/>
          </a:xfrm>
          <a:prstGeom prst="rect">
            <a:avLst/>
          </a:prstGeom>
        </p:spPr>
      </p:pic>
      <p:sp>
        <p:nvSpPr>
          <p:cNvPr id="2" name="TextBox 1"/>
          <p:cNvSpPr txBox="1"/>
          <p:nvPr/>
        </p:nvSpPr>
        <p:spPr>
          <a:xfrm>
            <a:off x="2316551" y="592519"/>
            <a:ext cx="419538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0" i="0" u="sng" strike="noStrike" cap="none" spc="0" normalizeH="0" baseline="0" dirty="0">
                <a:ln>
                  <a:noFill/>
                </a:ln>
                <a:solidFill>
                  <a:srgbClr val="000000"/>
                </a:solidFill>
                <a:effectLst/>
                <a:uFillTx/>
                <a:latin typeface="Helvetica Neue"/>
                <a:ea typeface="Helvetica Neue"/>
                <a:cs typeface="Helvetica Neue"/>
                <a:sym typeface="Helvetica Neue"/>
              </a:rPr>
              <a:t>Creative Development</a:t>
            </a:r>
          </a:p>
        </p:txBody>
      </p:sp>
      <p:pic>
        <p:nvPicPr>
          <p:cNvPr id="3" name="Picture 2"/>
          <p:cNvPicPr>
            <a:picLocks noChangeAspect="1"/>
          </p:cNvPicPr>
          <p:nvPr/>
        </p:nvPicPr>
        <p:blipFill>
          <a:blip r:embed="rId17"/>
          <a:stretch>
            <a:fillRect/>
          </a:stretch>
        </p:blipFill>
        <p:spPr>
          <a:xfrm>
            <a:off x="660995" y="620779"/>
            <a:ext cx="771525" cy="781050"/>
          </a:xfrm>
          <a:prstGeom prst="rect">
            <a:avLst/>
          </a:prstGeom>
        </p:spPr>
      </p:pic>
      <p:sp>
        <p:nvSpPr>
          <p:cNvPr id="10" name="TextBox 9"/>
          <p:cNvSpPr txBox="1"/>
          <p:nvPr/>
        </p:nvSpPr>
        <p:spPr>
          <a:xfrm>
            <a:off x="253750" y="3948823"/>
            <a:ext cx="8975272"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800" b="0" dirty="0"/>
              <a:t>This term we will be exploring Pulse and Rhythm. </a:t>
            </a:r>
            <a:r>
              <a:rPr lang="en-US" sz="1800" b="0" dirty="0"/>
              <a:t>For children to understand pulse, they need to </a:t>
            </a:r>
            <a:r>
              <a:rPr lang="en-US" sz="1800" b="0" i="1" dirty="0"/>
              <a:t>feel</a:t>
            </a:r>
            <a:r>
              <a:rPr lang="en-US" sz="1800" b="0" dirty="0"/>
              <a:t> it and the songs and activities suggested for this term will help them do just that! This term, the children will </a:t>
            </a:r>
            <a:r>
              <a:rPr lang="en-US" sz="1800" dirty="0"/>
              <a:t>learn to </a:t>
            </a:r>
            <a:r>
              <a:rPr lang="en-US" sz="1800" dirty="0" err="1"/>
              <a:t>recognise</a:t>
            </a:r>
            <a:r>
              <a:rPr lang="en-US" sz="1800" dirty="0"/>
              <a:t> pulse</a:t>
            </a:r>
            <a:r>
              <a:rPr lang="en-US" sz="1800" b="0" dirty="0"/>
              <a:t>, matching movements to music. They will </a:t>
            </a:r>
            <a:r>
              <a:rPr lang="en-US" sz="1800" dirty="0"/>
              <a:t>explore percussion instruments</a:t>
            </a:r>
            <a:r>
              <a:rPr lang="en-US" sz="1800" b="0" dirty="0"/>
              <a:t> and perform simple instrumental accompaniments to familiar songs. </a:t>
            </a:r>
            <a:endParaRPr kumimoji="0" lang="en-GB" sz="1800" b="0" i="0" u="none" strike="noStrike" cap="none" spc="0" normalizeH="0" baseline="0" dirty="0">
              <a:ln>
                <a:noFill/>
              </a:ln>
              <a:solidFill>
                <a:srgbClr val="000000"/>
              </a:solidFill>
              <a:effectLst/>
              <a:uFillTx/>
              <a:sym typeface="Helvetica Neue"/>
            </a:endParaRPr>
          </a:p>
        </p:txBody>
      </p:sp>
      <p:pic>
        <p:nvPicPr>
          <p:cNvPr id="11" name="Picture 10"/>
          <p:cNvPicPr>
            <a:picLocks noChangeAspect="1"/>
          </p:cNvPicPr>
          <p:nvPr/>
        </p:nvPicPr>
        <p:blipFill>
          <a:blip r:embed="rId18"/>
          <a:stretch>
            <a:fillRect/>
          </a:stretch>
        </p:blipFill>
        <p:spPr>
          <a:xfrm>
            <a:off x="7231182" y="2112408"/>
            <a:ext cx="1600200" cy="1743075"/>
          </a:xfrm>
          <a:prstGeom prst="rect">
            <a:avLst/>
          </a:prstGeom>
        </p:spPr>
      </p:pic>
      <p:pic>
        <p:nvPicPr>
          <p:cNvPr id="17" name="Picture 16"/>
          <p:cNvPicPr>
            <a:picLocks noChangeAspect="1"/>
          </p:cNvPicPr>
          <p:nvPr/>
        </p:nvPicPr>
        <p:blipFill>
          <a:blip r:embed="rId19"/>
          <a:stretch>
            <a:fillRect/>
          </a:stretch>
        </p:blipFill>
        <p:spPr>
          <a:xfrm>
            <a:off x="16443393" y="3218360"/>
            <a:ext cx="1925275" cy="2518681"/>
          </a:xfrm>
          <a:prstGeom prst="rect">
            <a:avLst/>
          </a:prstGeom>
        </p:spPr>
      </p:pic>
      <p:sp>
        <p:nvSpPr>
          <p:cNvPr id="19" name="TextBox 18"/>
          <p:cNvSpPr txBox="1"/>
          <p:nvPr/>
        </p:nvSpPr>
        <p:spPr>
          <a:xfrm>
            <a:off x="16254288" y="920951"/>
            <a:ext cx="2455604"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800" dirty="0">
                <a:solidFill>
                  <a:schemeClr val="tx1"/>
                </a:solidFill>
              </a:rPr>
              <a:t>Please, d</a:t>
            </a:r>
            <a:r>
              <a:rPr kumimoji="0" lang="en-GB" sz="2800" b="1" i="0" u="none" strike="noStrike" cap="none" spc="0" normalizeH="0" baseline="0" dirty="0">
                <a:ln>
                  <a:noFill/>
                </a:ln>
                <a:solidFill>
                  <a:schemeClr val="tx1"/>
                </a:solidFill>
                <a:effectLst/>
                <a:uFillTx/>
                <a:latin typeface="Helvetica Neue"/>
                <a:ea typeface="Helvetica Neue"/>
                <a:cs typeface="Helvetica Neue"/>
                <a:sym typeface="Helvetica Neue"/>
              </a:rPr>
              <a:t>ownload the White Rose</a:t>
            </a:r>
            <a:r>
              <a:rPr kumimoji="0" lang="en-GB" sz="2800" b="1" i="0" u="none" strike="noStrike" cap="none" spc="0" normalizeH="0" dirty="0">
                <a:ln>
                  <a:noFill/>
                </a:ln>
                <a:solidFill>
                  <a:schemeClr val="tx1"/>
                </a:solidFill>
                <a:effectLst/>
                <a:uFillTx/>
                <a:latin typeface="Helvetica Neue"/>
                <a:ea typeface="Helvetica Neue"/>
                <a:cs typeface="Helvetica Neue"/>
                <a:sym typeface="Helvetica Neue"/>
              </a:rPr>
              <a:t> 1 minute maths app.</a:t>
            </a:r>
            <a:endParaRPr kumimoji="0" lang="en-GB" sz="28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BEB6673C-6A82-4525-823E-F4D7D09936B0}"/>
              </a:ext>
            </a:extLst>
          </p:cNvPr>
          <p:cNvSpPr txBox="1"/>
          <p:nvPr/>
        </p:nvSpPr>
        <p:spPr>
          <a:xfrm>
            <a:off x="19479565" y="11215636"/>
            <a:ext cx="4455747" cy="1949252"/>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0000"/>
                </a:solidFill>
                <a:effectLst/>
                <a:uFillTx/>
                <a:latin typeface="Helvetica Neue"/>
                <a:ea typeface="Helvetica Neue"/>
                <a:cs typeface="Helvetica Neue"/>
                <a:sym typeface="Helvetica Neue"/>
              </a:rPr>
              <a:t>Every Wednesday, your child will take part in </a:t>
            </a:r>
            <a:r>
              <a:rPr lang="en-GB" sz="2000" dirty="0"/>
              <a:t>different Forest School Activities. On a Wednesday, please send your child in their own clothes or clothes you don’t mind getting muddy.</a:t>
            </a:r>
            <a:endParaRPr kumimoji="0" lang="en-GB"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9" name="Picture 48">
            <a:extLst>
              <a:ext uri="{FF2B5EF4-FFF2-40B4-BE49-F238E27FC236}">
                <a16:creationId xmlns:a16="http://schemas.microsoft.com/office/drawing/2014/main" id="{AC545B11-089E-4949-9D02-7B46C1D55C34}"/>
              </a:ext>
            </a:extLst>
          </p:cNvPr>
          <p:cNvPicPr>
            <a:picLocks noChangeAspect="1"/>
          </p:cNvPicPr>
          <p:nvPr/>
        </p:nvPicPr>
        <p:blipFill>
          <a:blip r:embed="rId20"/>
          <a:stretch>
            <a:fillRect/>
          </a:stretch>
        </p:blipFill>
        <p:spPr>
          <a:xfrm>
            <a:off x="22627256" y="3310489"/>
            <a:ext cx="1325161" cy="1106728"/>
          </a:xfrm>
          <a:prstGeom prst="rect">
            <a:avLst/>
          </a:prstGeom>
        </p:spPr>
      </p:pic>
      <p:pic>
        <p:nvPicPr>
          <p:cNvPr id="50" name="Picture 49">
            <a:extLst>
              <a:ext uri="{FF2B5EF4-FFF2-40B4-BE49-F238E27FC236}">
                <a16:creationId xmlns:a16="http://schemas.microsoft.com/office/drawing/2014/main" id="{4245D859-3D3A-4CD5-A565-BF2F7B3E0629}"/>
              </a:ext>
            </a:extLst>
          </p:cNvPr>
          <p:cNvPicPr>
            <a:picLocks noChangeAspect="1"/>
          </p:cNvPicPr>
          <p:nvPr/>
        </p:nvPicPr>
        <p:blipFill>
          <a:blip r:embed="rId21"/>
          <a:stretch>
            <a:fillRect/>
          </a:stretch>
        </p:blipFill>
        <p:spPr>
          <a:xfrm>
            <a:off x="19675888" y="8036100"/>
            <a:ext cx="2104004" cy="1038191"/>
          </a:xfrm>
          <a:prstGeom prst="rect">
            <a:avLst/>
          </a:prstGeom>
        </p:spPr>
      </p:pic>
      <p:pic>
        <p:nvPicPr>
          <p:cNvPr id="52" name="Picture 51">
            <a:extLst>
              <a:ext uri="{FF2B5EF4-FFF2-40B4-BE49-F238E27FC236}">
                <a16:creationId xmlns:a16="http://schemas.microsoft.com/office/drawing/2014/main" id="{D133FE3A-32B1-4FF4-A464-9301D6EE387E}"/>
              </a:ext>
            </a:extLst>
          </p:cNvPr>
          <p:cNvPicPr>
            <a:picLocks noChangeAspect="1"/>
          </p:cNvPicPr>
          <p:nvPr/>
        </p:nvPicPr>
        <p:blipFill>
          <a:blip r:embed="rId22"/>
          <a:stretch>
            <a:fillRect/>
          </a:stretch>
        </p:blipFill>
        <p:spPr>
          <a:xfrm>
            <a:off x="17805162" y="6291392"/>
            <a:ext cx="563506" cy="82611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6571" y="124273"/>
            <a:ext cx="1068251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dirty="0"/>
              <a:t>Writing progression- what writing might look like</a:t>
            </a: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 name="Picture 2" descr="https://eyfsmatters.files.wordpress.com/2016/04/img_8810.png"/>
          <p:cNvPicPr/>
          <p:nvPr/>
        </p:nvPicPr>
        <p:blipFill>
          <a:blip r:embed="rId2">
            <a:extLst>
              <a:ext uri="{28A0092B-C50C-407E-A947-70E740481C1C}">
                <a14:useLocalDpi xmlns:a14="http://schemas.microsoft.com/office/drawing/2010/main" val="0"/>
              </a:ext>
            </a:extLst>
          </a:blip>
          <a:srcRect/>
          <a:stretch>
            <a:fillRect/>
          </a:stretch>
        </p:blipFill>
        <p:spPr bwMode="auto">
          <a:xfrm>
            <a:off x="6151420" y="688530"/>
            <a:ext cx="12279510" cy="12524509"/>
          </a:xfrm>
          <a:prstGeom prst="rect">
            <a:avLst/>
          </a:prstGeom>
          <a:noFill/>
          <a:ln>
            <a:noFill/>
          </a:ln>
        </p:spPr>
      </p:pic>
    </p:spTree>
    <p:extLst>
      <p:ext uri="{BB962C8B-B14F-4D97-AF65-F5344CB8AC3E}">
        <p14:creationId xmlns:p14="http://schemas.microsoft.com/office/powerpoint/2010/main" val="26532618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79" r="53686" b="61495"/>
          <a:stretch/>
        </p:blipFill>
        <p:spPr>
          <a:xfrm>
            <a:off x="909451" y="2508014"/>
            <a:ext cx="17211068" cy="9542471"/>
          </a:xfrm>
          <a:prstGeom prst="rect">
            <a:avLst/>
          </a:prstGeom>
        </p:spPr>
      </p:pic>
      <p:sp>
        <p:nvSpPr>
          <p:cNvPr id="3" name="TextBox 2">
            <a:extLst>
              <a:ext uri="{FF2B5EF4-FFF2-40B4-BE49-F238E27FC236}">
                <a16:creationId xmlns:a16="http://schemas.microsoft.com/office/drawing/2014/main" id="{A9406A42-509F-4E50-A360-6F14A20BB40E}"/>
              </a:ext>
            </a:extLst>
          </p:cNvPr>
          <p:cNvSpPr txBox="1"/>
          <p:nvPr/>
        </p:nvSpPr>
        <p:spPr>
          <a:xfrm>
            <a:off x="13237029" y="1157683"/>
            <a:ext cx="10501062" cy="1015663"/>
          </a:xfrm>
          <a:prstGeom prst="rect">
            <a:avLst/>
          </a:prstGeom>
          <a:solidFill>
            <a:schemeClr val="accent3">
              <a:lumMod val="60000"/>
              <a:lumOff val="40000"/>
            </a:schemeClr>
          </a:solidFill>
        </p:spPr>
        <p:txBody>
          <a:bodyPr wrap="square" rtlCol="0">
            <a:spAutoFit/>
          </a:bodyPr>
          <a:lstStyle/>
          <a:p>
            <a:r>
              <a:rPr lang="en-GB" b="0" dirty="0"/>
              <a:t>These are the sounds and words that your child should be able to read by the end of this half term..</a:t>
            </a:r>
          </a:p>
        </p:txBody>
      </p:sp>
    </p:spTree>
    <p:extLst>
      <p:ext uri="{BB962C8B-B14F-4D97-AF65-F5344CB8AC3E}">
        <p14:creationId xmlns:p14="http://schemas.microsoft.com/office/powerpoint/2010/main" val="25836360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42" t="2460" r="53099" b="62913"/>
          <a:stretch/>
        </p:blipFill>
        <p:spPr>
          <a:xfrm>
            <a:off x="1143000" y="3298371"/>
            <a:ext cx="17826436" cy="8752114"/>
          </a:xfrm>
          <a:prstGeom prst="rect">
            <a:avLst/>
          </a:prstGeom>
        </p:spPr>
      </p:pic>
      <p:sp>
        <p:nvSpPr>
          <p:cNvPr id="3" name="TextBox 2">
            <a:extLst>
              <a:ext uri="{FF2B5EF4-FFF2-40B4-BE49-F238E27FC236}">
                <a16:creationId xmlns:a16="http://schemas.microsoft.com/office/drawing/2014/main" id="{B8483B7C-750B-4A66-99AA-AA5B4460983B}"/>
              </a:ext>
            </a:extLst>
          </p:cNvPr>
          <p:cNvSpPr txBox="1"/>
          <p:nvPr/>
        </p:nvSpPr>
        <p:spPr>
          <a:xfrm>
            <a:off x="13237029" y="1157683"/>
            <a:ext cx="10501062" cy="1015663"/>
          </a:xfrm>
          <a:prstGeom prst="rect">
            <a:avLst/>
          </a:prstGeom>
          <a:solidFill>
            <a:schemeClr val="accent1">
              <a:lumMod val="60000"/>
              <a:lumOff val="40000"/>
            </a:schemeClr>
          </a:solidFill>
        </p:spPr>
        <p:txBody>
          <a:bodyPr wrap="square" rtlCol="0">
            <a:spAutoFit/>
          </a:bodyPr>
          <a:lstStyle/>
          <a:p>
            <a:r>
              <a:rPr lang="en-GB" b="0" dirty="0"/>
              <a:t>These are the sounds and words that your child should be able to read by the end of this half term..</a:t>
            </a:r>
          </a:p>
        </p:txBody>
      </p:sp>
    </p:spTree>
    <p:extLst>
      <p:ext uri="{BB962C8B-B14F-4D97-AF65-F5344CB8AC3E}">
        <p14:creationId xmlns:p14="http://schemas.microsoft.com/office/powerpoint/2010/main" val="10562206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223CF-8C2B-43B2-B525-271FB2A474DB}"/>
              </a:ext>
            </a:extLst>
          </p:cNvPr>
          <p:cNvPicPr>
            <a:picLocks noChangeAspect="1"/>
          </p:cNvPicPr>
          <p:nvPr/>
        </p:nvPicPr>
        <p:blipFill>
          <a:blip r:embed="rId2"/>
          <a:stretch>
            <a:fillRect/>
          </a:stretch>
        </p:blipFill>
        <p:spPr>
          <a:xfrm>
            <a:off x="12595923" y="163600"/>
            <a:ext cx="11788077" cy="13819443"/>
          </a:xfrm>
          <a:prstGeom prst="rect">
            <a:avLst/>
          </a:prstGeom>
        </p:spPr>
      </p:pic>
      <p:sp>
        <p:nvSpPr>
          <p:cNvPr id="3" name="Rectangle 2">
            <a:extLst>
              <a:ext uri="{FF2B5EF4-FFF2-40B4-BE49-F238E27FC236}">
                <a16:creationId xmlns:a16="http://schemas.microsoft.com/office/drawing/2014/main" id="{C69768B2-7E68-4AF0-8C20-CCB0CCB4B9C1}"/>
              </a:ext>
            </a:extLst>
          </p:cNvPr>
          <p:cNvSpPr/>
          <p:nvPr/>
        </p:nvSpPr>
        <p:spPr>
          <a:xfrm>
            <a:off x="677635" y="547377"/>
            <a:ext cx="12192000" cy="3477875"/>
          </a:xfrm>
          <a:prstGeom prst="rect">
            <a:avLst/>
          </a:prstGeom>
        </p:spPr>
        <p:txBody>
          <a:bodyPr>
            <a:spAutoFit/>
          </a:bodyPr>
          <a:lstStyle/>
          <a:p>
            <a:pPr algn="l"/>
            <a:r>
              <a:rPr lang="en-GB" sz="4400" dirty="0">
                <a:latin typeface="Noteworthy Bold"/>
              </a:rPr>
              <a:t>Reception Maths – Autumn 1</a:t>
            </a:r>
          </a:p>
          <a:p>
            <a:pPr algn="l"/>
            <a:endParaRPr lang="en-GB" sz="4400" b="0" dirty="0">
              <a:latin typeface="Noteworthy Bold"/>
            </a:endParaRPr>
          </a:p>
          <a:p>
            <a:pPr algn="l"/>
            <a:r>
              <a:rPr lang="en-GB" sz="4400" b="0" dirty="0">
                <a:latin typeface="Noteworthy Bold"/>
              </a:rPr>
              <a:t>Please have a go at the following </a:t>
            </a:r>
          </a:p>
          <a:p>
            <a:pPr algn="l"/>
            <a:r>
              <a:rPr lang="en-GB" sz="4400" b="0" dirty="0">
                <a:latin typeface="Noteworthy Bold"/>
              </a:rPr>
              <a:t>maths activities and upload any work you do to Seesaw.</a:t>
            </a:r>
            <a:endParaRPr lang="en-GB" sz="4400" b="0" dirty="0"/>
          </a:p>
        </p:txBody>
      </p:sp>
    </p:spTree>
    <p:extLst>
      <p:ext uri="{BB962C8B-B14F-4D97-AF65-F5344CB8AC3E}">
        <p14:creationId xmlns:p14="http://schemas.microsoft.com/office/powerpoint/2010/main" val="14188207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9768B2-7E68-4AF0-8C20-CCB0CCB4B9C1}"/>
              </a:ext>
            </a:extLst>
          </p:cNvPr>
          <p:cNvSpPr/>
          <p:nvPr/>
        </p:nvSpPr>
        <p:spPr>
          <a:xfrm>
            <a:off x="742950" y="547377"/>
            <a:ext cx="12192000" cy="3477875"/>
          </a:xfrm>
          <a:prstGeom prst="rect">
            <a:avLst/>
          </a:prstGeom>
        </p:spPr>
        <p:txBody>
          <a:bodyPr>
            <a:spAutoFit/>
          </a:bodyPr>
          <a:lstStyle/>
          <a:p>
            <a:pPr algn="l"/>
            <a:r>
              <a:rPr lang="en-GB" sz="4400" dirty="0">
                <a:latin typeface="Noteworthy Bold"/>
              </a:rPr>
              <a:t>Y1 Maths – Autumn 1</a:t>
            </a:r>
          </a:p>
          <a:p>
            <a:pPr algn="l"/>
            <a:endParaRPr lang="en-GB" sz="4400" b="0" dirty="0">
              <a:latin typeface="Noteworthy Bold"/>
            </a:endParaRPr>
          </a:p>
          <a:p>
            <a:pPr algn="l"/>
            <a:r>
              <a:rPr lang="en-GB" sz="4400" b="0" dirty="0">
                <a:latin typeface="Noteworthy Bold"/>
              </a:rPr>
              <a:t>Please have a go at the following </a:t>
            </a:r>
          </a:p>
          <a:p>
            <a:pPr algn="l"/>
            <a:r>
              <a:rPr lang="en-GB" sz="4400" b="0" dirty="0">
                <a:latin typeface="Noteworthy Bold"/>
              </a:rPr>
              <a:t>maths activities and upload any work you do to Seesaw.</a:t>
            </a:r>
            <a:endParaRPr lang="en-GB" sz="4400" b="0" dirty="0"/>
          </a:p>
        </p:txBody>
      </p:sp>
      <p:pic>
        <p:nvPicPr>
          <p:cNvPr id="4" name="Picture 3">
            <a:extLst>
              <a:ext uri="{FF2B5EF4-FFF2-40B4-BE49-F238E27FC236}">
                <a16:creationId xmlns:a16="http://schemas.microsoft.com/office/drawing/2014/main" id="{4E576054-4421-48D0-8859-DB0B429AEADA}"/>
              </a:ext>
            </a:extLst>
          </p:cNvPr>
          <p:cNvPicPr>
            <a:picLocks noChangeAspect="1"/>
          </p:cNvPicPr>
          <p:nvPr/>
        </p:nvPicPr>
        <p:blipFill>
          <a:blip r:embed="rId2"/>
          <a:stretch>
            <a:fillRect/>
          </a:stretch>
        </p:blipFill>
        <p:spPr>
          <a:xfrm>
            <a:off x="13977257" y="0"/>
            <a:ext cx="10120993" cy="13677725"/>
          </a:xfrm>
          <a:prstGeom prst="rect">
            <a:avLst/>
          </a:prstGeom>
        </p:spPr>
      </p:pic>
    </p:spTree>
    <p:extLst>
      <p:ext uri="{BB962C8B-B14F-4D97-AF65-F5344CB8AC3E}">
        <p14:creationId xmlns:p14="http://schemas.microsoft.com/office/powerpoint/2010/main" val="173069708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2271</TotalTime>
  <Words>1579</Words>
  <Application>Microsoft Office PowerPoint</Application>
  <PresentationFormat>Custom</PresentationFormat>
  <Paragraphs>240</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Helvetica Neue</vt:lpstr>
      <vt:lpstr>Helvetica Neue Light</vt:lpstr>
      <vt:lpstr>Helvetica Neue Medium</vt:lpstr>
      <vt:lpstr>Noteworthy Bold</vt:lpstr>
      <vt:lpstr>Noteworthy Light</vt:lpstr>
      <vt:lpstr>Open Sans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K Miles</cp:lastModifiedBy>
  <cp:revision>134</cp:revision>
  <dcterms:modified xsi:type="dcterms:W3CDTF">2025-09-12T06:54:12Z</dcterms:modified>
</cp:coreProperties>
</file>