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8" r:id="rId2"/>
    <p:sldId id="259" r:id="rId3"/>
    <p:sldId id="260" r:id="rId4"/>
    <p:sldId id="261"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43" autoAdjust="0"/>
  </p:normalViewPr>
  <p:slideViewPr>
    <p:cSldViewPr snapToGrid="0">
      <p:cViewPr>
        <p:scale>
          <a:sx n="40" d="100"/>
          <a:sy n="40" d="100"/>
        </p:scale>
        <p:origin x="29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6.95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7.584"/>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8.53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8.905"/>
    </inkml:context>
    <inkml:brush xml:id="br0">
      <inkml:brushProperty name="width" value="0.05" units="cm"/>
      <inkml:brushProperty name="height" value="0.05" units="cm"/>
      <inkml:brushProperty name="ignorePressure" value="1"/>
    </inkml:brush>
  </inkml:definitions>
  <inkml:trace contextRef="#ctx0" brushRef="#br0">1 1,'0'0</inkml:trace>
  <inkml:trace contextRef="#ctx0" brushRef="#br0" timeOffset="266.789">1 1,'0'0</inkml:trace>
  <inkml:trace contextRef="#ctx0" brushRef="#br0" timeOffset="789.39">1 1,'0'0</inkml:trace>
  <inkml:trace contextRef="#ctx0" brushRef="#br0" timeOffset="1053.685">1 1,'0'0</inkml:trace>
  <inkml:trace contextRef="#ctx0" brushRef="#br0" timeOffset="1291.098">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976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39" Type="http://schemas.openxmlformats.org/officeDocument/2006/relationships/image" Target="../media/image2.jpeg"/><Relationship Id="rId3" Type="http://schemas.openxmlformats.org/officeDocument/2006/relationships/customXml" Target="../ink/ink1.xml"/><Relationship Id="rId34" Type="http://schemas.openxmlformats.org/officeDocument/2006/relationships/image" Target="../media/image19.png"/><Relationship Id="rId42" Type="http://schemas.openxmlformats.org/officeDocument/2006/relationships/image" Target="../media/image5.jpeg"/><Relationship Id="rId38" Type="http://schemas.openxmlformats.org/officeDocument/2006/relationships/image" Target="../media/image1.jpeg"/><Relationship Id="rId2" Type="http://schemas.openxmlformats.org/officeDocument/2006/relationships/notesSlide" Target="../notesSlides/notesSlide1.xml"/><Relationship Id="rId41" Type="http://schemas.openxmlformats.org/officeDocument/2006/relationships/image" Target="../media/image4.jpeg"/><Relationship Id="rId1" Type="http://schemas.openxmlformats.org/officeDocument/2006/relationships/slideLayout" Target="../slideLayouts/slideLayout1.xml"/><Relationship Id="rId37" Type="http://schemas.openxmlformats.org/officeDocument/2006/relationships/customXml" Target="../ink/ink6.xml"/><Relationship Id="rId40" Type="http://schemas.openxmlformats.org/officeDocument/2006/relationships/image" Target="../media/image3.jpeg"/><Relationship Id="rId15" Type="http://schemas.openxmlformats.org/officeDocument/2006/relationships/customXml" Target="../ink/ink3.xml"/><Relationship Id="rId36" Type="http://schemas.openxmlformats.org/officeDocument/2006/relationships/customXml" Target="../ink/ink5.xml"/><Relationship Id="rId14" Type="http://schemas.openxmlformats.org/officeDocument/2006/relationships/customXml" Target="../ink/ink2.xml"/><Relationship Id="rId35" Type="http://schemas.openxmlformats.org/officeDocument/2006/relationships/customXml" Target="../ink/ink4.xml"/><Relationship Id="rId43"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tif"/><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269203" y="375151"/>
            <a:ext cx="13233426"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pPr algn="l"/>
            <a:r>
              <a:rPr lang="en-GB" sz="4400" b="1" dirty="0"/>
              <a:t>Summer 2 </a:t>
            </a:r>
            <a:r>
              <a:rPr lang="en-GB" sz="4400" dirty="0"/>
              <a:t>Reception</a:t>
            </a:r>
            <a:r>
              <a:rPr sz="4400" dirty="0"/>
              <a:t>: </a:t>
            </a:r>
            <a:r>
              <a:rPr lang="en-GB" dirty="0"/>
              <a:t>What’s it like to be beside the seaside?</a:t>
            </a:r>
            <a:endParaRPr sz="4400" dirty="0"/>
          </a:p>
        </p:txBody>
      </p:sp>
      <p:sp>
        <p:nvSpPr>
          <p:cNvPr id="121" name="Key books this term"/>
          <p:cNvSpPr txBox="1"/>
          <p:nvPr/>
        </p:nvSpPr>
        <p:spPr>
          <a:xfrm>
            <a:off x="194502" y="1257170"/>
            <a:ext cx="3268505" cy="705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rPr dirty="0"/>
              <a:t>Key books this term</a:t>
            </a:r>
          </a:p>
        </p:txBody>
      </p:sp>
      <p:sp>
        <p:nvSpPr>
          <p:cNvPr id="17" name="Key Vocabulary:…"/>
          <p:cNvSpPr/>
          <p:nvPr/>
        </p:nvSpPr>
        <p:spPr>
          <a:xfrm>
            <a:off x="183920" y="5258633"/>
            <a:ext cx="3695163"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l">
              <a:defRPr sz="3200" b="0">
                <a:latin typeface="Noteworthy Light"/>
                <a:ea typeface="Noteworthy Light"/>
                <a:cs typeface="Noteworthy Light"/>
                <a:sym typeface="Noteworthy Light"/>
              </a:defRPr>
            </a:pPr>
            <a:endParaRPr lang="en-GB" sz="3200" dirty="0">
              <a:solidFill>
                <a:srgbClr val="FF0000"/>
              </a:solidFill>
              <a:latin typeface="Noteworthy Light"/>
            </a:endParaRPr>
          </a:p>
          <a:p>
            <a:pPr>
              <a:defRPr sz="3200" b="0">
                <a:latin typeface="Noteworthy Light"/>
                <a:ea typeface="Noteworthy Light"/>
                <a:cs typeface="Noteworthy Light"/>
                <a:sym typeface="Noteworthy Light"/>
              </a:defRPr>
            </a:pPr>
            <a:endParaRPr lang="en-GB" sz="3200" dirty="0">
              <a:solidFill>
                <a:srgbClr val="FF0000"/>
              </a:solidFill>
              <a:latin typeface="Noteworthy Light"/>
            </a:endParaRPr>
          </a:p>
          <a:p>
            <a:pPr>
              <a:defRPr sz="3200" b="0">
                <a:latin typeface="Noteworthy Light"/>
                <a:ea typeface="Noteworthy Light"/>
                <a:cs typeface="Noteworthy Light"/>
                <a:sym typeface="Noteworthy Light"/>
              </a:defRPr>
            </a:pPr>
            <a:r>
              <a:rPr lang="en-GB" sz="3200" dirty="0">
                <a:solidFill>
                  <a:srgbClr val="FF0000"/>
                </a:solidFill>
                <a:latin typeface="Noteworthy Light"/>
              </a:rPr>
              <a:t> </a:t>
            </a:r>
          </a:p>
          <a:p>
            <a:pPr>
              <a:defRPr sz="3200" b="0">
                <a:latin typeface="Noteworthy Light"/>
                <a:ea typeface="Noteworthy Light"/>
                <a:cs typeface="Noteworthy Light"/>
                <a:sym typeface="Noteworthy Light"/>
              </a:defRPr>
            </a:pPr>
            <a:endParaRPr lang="en-GB" sz="2400" dirty="0">
              <a:latin typeface="Noteworthy Light"/>
            </a:endParaRPr>
          </a:p>
          <a:p>
            <a:pPr>
              <a:defRPr sz="3200" b="0">
                <a:latin typeface="Noteworthy Light"/>
                <a:ea typeface="Noteworthy Light"/>
                <a:cs typeface="Noteworthy Light"/>
                <a:sym typeface="Noteworthy Light"/>
              </a:defRPr>
            </a:pPr>
            <a:endParaRPr lang="en-GB" sz="2400" dirty="0">
              <a:latin typeface="Noteworthy Light"/>
            </a:endParaRPr>
          </a:p>
          <a:p>
            <a:pPr>
              <a:defRPr sz="3200" b="0">
                <a:latin typeface="Noteworthy Light"/>
                <a:ea typeface="Noteworthy Light"/>
                <a:cs typeface="Noteworthy Light"/>
                <a:sym typeface="Noteworthy Light"/>
              </a:defRPr>
            </a:pPr>
            <a:endParaRPr lang="en-GB" sz="2400" dirty="0">
              <a:latin typeface="Noteworthy Light"/>
            </a:endParaRPr>
          </a:p>
          <a:p>
            <a:pPr>
              <a:defRPr sz="3200" b="0">
                <a:latin typeface="Noteworthy Light"/>
                <a:ea typeface="Noteworthy Light"/>
                <a:cs typeface="Noteworthy Light"/>
                <a:sym typeface="Noteworthy Light"/>
              </a:defRPr>
            </a:pPr>
            <a:r>
              <a:rPr lang="en-GB" sz="2400" dirty="0">
                <a:latin typeface="Noteworthy Light"/>
              </a:rPr>
              <a:t>Key Vocabulary</a:t>
            </a:r>
          </a:p>
          <a:p>
            <a:pPr algn="l">
              <a:defRPr sz="3200" b="0">
                <a:latin typeface="Noteworthy Light"/>
                <a:ea typeface="Noteworthy Light"/>
                <a:cs typeface="Noteworthy Light"/>
                <a:sym typeface="Noteworthy Light"/>
              </a:defRPr>
            </a:pPr>
            <a:r>
              <a:rPr lang="en-GB" sz="2400" dirty="0">
                <a:solidFill>
                  <a:srgbClr val="FF0000"/>
                </a:solidFill>
                <a:latin typeface="Noteworthy Light"/>
              </a:rPr>
              <a:t>Imagination</a:t>
            </a:r>
            <a:r>
              <a:rPr lang="en-GB" sz="2400" dirty="0">
                <a:latin typeface="Noteworthy Light"/>
              </a:rPr>
              <a:t>- thinking about an object or thing that is not there or pretending one thing is something else</a:t>
            </a:r>
          </a:p>
          <a:p>
            <a:pPr algn="l">
              <a:defRPr sz="3200" b="0">
                <a:latin typeface="Noteworthy Light"/>
                <a:ea typeface="Noteworthy Light"/>
                <a:cs typeface="Noteworthy Light"/>
                <a:sym typeface="Noteworthy Light"/>
              </a:defRPr>
            </a:pPr>
            <a:r>
              <a:rPr lang="en-GB" sz="2400" dirty="0">
                <a:solidFill>
                  <a:srgbClr val="FF0000"/>
                </a:solidFill>
                <a:latin typeface="Noteworthy Light"/>
              </a:rPr>
              <a:t>Peering</a:t>
            </a:r>
            <a:r>
              <a:rPr lang="en-GB" sz="2400" dirty="0">
                <a:latin typeface="Noteworthy Light"/>
              </a:rPr>
              <a:t>- carefully looking inside something</a:t>
            </a:r>
          </a:p>
          <a:p>
            <a:pPr algn="l">
              <a:defRPr sz="3200" b="0">
                <a:latin typeface="Noteworthy Light"/>
                <a:ea typeface="Noteworthy Light"/>
                <a:cs typeface="Noteworthy Light"/>
                <a:sym typeface="Noteworthy Light"/>
              </a:defRPr>
            </a:pPr>
            <a:r>
              <a:rPr lang="en-GB" sz="2400" dirty="0">
                <a:solidFill>
                  <a:srgbClr val="FF0000"/>
                </a:solidFill>
                <a:latin typeface="Noteworthy Light"/>
              </a:rPr>
              <a:t>Chuckled</a:t>
            </a:r>
            <a:r>
              <a:rPr lang="en-GB" sz="2400" dirty="0">
                <a:latin typeface="Noteworthy Light"/>
              </a:rPr>
              <a:t>- quiet laugh</a:t>
            </a:r>
            <a:endParaRPr lang="en-GB" sz="2400" dirty="0">
              <a:solidFill>
                <a:schemeClr val="tx1"/>
              </a:solidFill>
              <a:latin typeface="Noteworthy Light"/>
            </a:endParaRPr>
          </a:p>
          <a:p>
            <a:pPr marL="185208" indent="-185208" algn="l">
              <a:buSzPct val="125000"/>
              <a:buChar char="-"/>
              <a:defRPr sz="2800" b="0">
                <a:latin typeface="Noteworthy Light"/>
                <a:ea typeface="Noteworthy Light"/>
                <a:cs typeface="Noteworthy Light"/>
                <a:sym typeface="Noteworthy Light"/>
              </a:defRPr>
            </a:pPr>
            <a:r>
              <a:rPr sz="2400" dirty="0">
                <a:latin typeface="Noteworthy Light"/>
              </a:rPr>
              <a:t>Key Questions?</a:t>
            </a:r>
            <a:endParaRPr lang="en-GB" sz="2400" dirty="0">
              <a:latin typeface="Noteworthy Light"/>
            </a:endParaRP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400" dirty="0">
                <a:latin typeface="Noteworthy Light"/>
              </a:rPr>
              <a:t>I wonder why Billy wanted a bucket?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400" dirty="0">
                <a:latin typeface="Noteworthy Light"/>
              </a:rPr>
              <a:t>How did Billy feel about his Mum and Dad wanting to borrow his bucket?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400" dirty="0">
                <a:latin typeface="Noteworthy Light"/>
              </a:rPr>
              <a:t>What would you like for your birthday?</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400" dirty="0">
                <a:latin typeface="Noteworthy Light"/>
              </a:rPr>
              <a:t>If you had a bucket what would be inside it?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dirty="0"/>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dirty="0"/>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0" name="All about me: Growing and Families- week 3-4"/>
          <p:cNvSpPr/>
          <p:nvPr/>
        </p:nvSpPr>
        <p:spPr>
          <a:xfrm>
            <a:off x="269203" y="4236250"/>
            <a:ext cx="3695163"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5" name="TextBox 4">
            <a:extLst>
              <a:ext uri="{FF2B5EF4-FFF2-40B4-BE49-F238E27FC236}">
                <a16:creationId xmlns:a16="http://schemas.microsoft.com/office/drawing/2014/main" id="{51685706-7B44-408C-9DAA-EF05B56FA8C5}"/>
              </a:ext>
            </a:extLst>
          </p:cNvPr>
          <p:cNvSpPr txBox="1"/>
          <p:nvPr/>
        </p:nvSpPr>
        <p:spPr>
          <a:xfrm>
            <a:off x="-138994" y="-2706998"/>
            <a:ext cx="1825300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Helvetica Neue"/>
                <a:ea typeface="Helvetica Neue"/>
                <a:cs typeface="Helvetica Neue"/>
                <a:sym typeface="Helvetica Neue"/>
              </a:rPr>
              <a:t>You can access our key books either at the library or listen to the story being read via </a:t>
            </a:r>
            <a:r>
              <a:rPr kumimoji="0" lang="en-GB" sz="2000" b="0" i="0" u="none" strike="noStrike" cap="none" spc="0" normalizeH="0" baseline="0" dirty="0" err="1">
                <a:ln>
                  <a:noFill/>
                </a:ln>
                <a:solidFill>
                  <a:srgbClr val="000000"/>
                </a:solidFill>
                <a:effectLst/>
                <a:uFillTx/>
                <a:latin typeface="Helvetica Neue"/>
                <a:ea typeface="Helvetica Neue"/>
                <a:cs typeface="Helvetica Neue"/>
                <a:sym typeface="Helvetica Neue"/>
              </a:rPr>
              <a:t>Youtube</a:t>
            </a:r>
            <a:r>
              <a:rPr kumimoji="0" lang="en-GB" sz="2000" b="0" i="0" u="none" strike="noStrike" cap="none" spc="0" normalizeH="0" baseline="0" dirty="0">
                <a:ln>
                  <a:noFill/>
                </a:ln>
                <a:solidFill>
                  <a:srgbClr val="000000"/>
                </a:solidFill>
                <a:effectLst/>
                <a:uFillTx/>
                <a:latin typeface="Helvetica Neue"/>
                <a:ea typeface="Helvetica Neue"/>
                <a:cs typeface="Helvetica Neue"/>
                <a:sym typeface="Helvetica Neue"/>
              </a:rPr>
              <a:t>. </a:t>
            </a:r>
          </a:p>
        </p:txBody>
      </p:sp>
      <p:sp>
        <p:nvSpPr>
          <p:cNvPr id="30" name="All about me: Growing and Families- week 3-4">
            <a:extLst>
              <a:ext uri="{FF2B5EF4-FFF2-40B4-BE49-F238E27FC236}">
                <a16:creationId xmlns:a16="http://schemas.microsoft.com/office/drawing/2014/main" id="{8360F10B-2A54-4EBA-9E4C-A7118F309B25}"/>
              </a:ext>
            </a:extLst>
          </p:cNvPr>
          <p:cNvSpPr/>
          <p:nvPr/>
        </p:nvSpPr>
        <p:spPr>
          <a:xfrm>
            <a:off x="4262094" y="4236250"/>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39" name="Key Vocabulary:…">
            <a:extLst>
              <a:ext uri="{FF2B5EF4-FFF2-40B4-BE49-F238E27FC236}">
                <a16:creationId xmlns:a16="http://schemas.microsoft.com/office/drawing/2014/main" id="{201D4B91-88E4-45CA-86EA-70969F3FFC4A}"/>
              </a:ext>
            </a:extLst>
          </p:cNvPr>
          <p:cNvSpPr/>
          <p:nvPr/>
        </p:nvSpPr>
        <p:spPr>
          <a:xfrm>
            <a:off x="4195832" y="5258632"/>
            <a:ext cx="3695163"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l">
              <a:defRPr sz="3200" b="0">
                <a:latin typeface="Noteworthy Light"/>
                <a:ea typeface="Noteworthy Light"/>
                <a:cs typeface="Noteworthy Light"/>
                <a:sym typeface="Noteworthy Light"/>
              </a:defRPr>
            </a:pPr>
            <a:endParaRPr lang="en-GB" sz="2400" dirty="0">
              <a:latin typeface="Noteworthy Light"/>
            </a:endParaRPr>
          </a:p>
          <a:p>
            <a:pPr algn="l">
              <a:defRPr sz="3200" b="0">
                <a:latin typeface="Noteworthy Light"/>
                <a:ea typeface="Noteworthy Light"/>
                <a:cs typeface="Noteworthy Light"/>
                <a:sym typeface="Noteworthy Light"/>
              </a:defRPr>
            </a:pPr>
            <a:endParaRPr lang="en-GB" sz="2400" dirty="0">
              <a:latin typeface="Noteworthy Light"/>
            </a:endParaRPr>
          </a:p>
          <a:p>
            <a:pPr algn="l">
              <a:defRPr sz="3200" b="0">
                <a:latin typeface="Noteworthy Light"/>
                <a:ea typeface="Noteworthy Light"/>
                <a:cs typeface="Noteworthy Light"/>
                <a:sym typeface="Noteworthy Light"/>
              </a:defRPr>
            </a:pPr>
            <a:endParaRPr lang="en-GB" sz="2400" dirty="0">
              <a:latin typeface="Noteworthy Light"/>
            </a:endParaRPr>
          </a:p>
          <a:p>
            <a:pPr algn="l">
              <a:defRPr sz="3200" b="0">
                <a:latin typeface="Noteworthy Light"/>
                <a:ea typeface="Noteworthy Light"/>
                <a:cs typeface="Noteworthy Light"/>
                <a:sym typeface="Noteworthy Light"/>
              </a:defRPr>
            </a:pPr>
            <a:endParaRPr lang="en-GB" sz="2400" dirty="0">
              <a:latin typeface="Noteworthy Light"/>
            </a:endParaRPr>
          </a:p>
          <a:p>
            <a:pPr algn="l">
              <a:defRPr sz="3200" b="0">
                <a:latin typeface="Noteworthy Light"/>
                <a:ea typeface="Noteworthy Light"/>
                <a:cs typeface="Noteworthy Light"/>
                <a:sym typeface="Noteworthy Light"/>
              </a:defRPr>
            </a:pPr>
            <a:endParaRPr lang="en-GB" sz="2400" dirty="0">
              <a:latin typeface="Noteworthy Light"/>
            </a:endParaRPr>
          </a:p>
          <a:p>
            <a:pPr algn="l">
              <a:defRPr sz="3200" b="0">
                <a:latin typeface="Noteworthy Light"/>
                <a:ea typeface="Noteworthy Light"/>
                <a:cs typeface="Noteworthy Light"/>
                <a:sym typeface="Noteworthy Light"/>
              </a:defRPr>
            </a:pPr>
            <a:endParaRPr lang="en-GB" sz="2400" dirty="0">
              <a:latin typeface="Noteworthy Light"/>
            </a:endParaRPr>
          </a:p>
          <a:p>
            <a:pPr>
              <a:defRPr sz="3200" b="0">
                <a:latin typeface="Noteworthy Light"/>
                <a:ea typeface="Noteworthy Light"/>
                <a:cs typeface="Noteworthy Light"/>
                <a:sym typeface="Noteworthy Light"/>
              </a:defRPr>
            </a:pPr>
            <a:r>
              <a:rPr lang="en-GB" sz="2400" dirty="0">
                <a:latin typeface="Noteworthy Light"/>
              </a:rPr>
              <a:t>Key Vocabulary</a:t>
            </a:r>
          </a:p>
          <a:p>
            <a:pPr algn="l">
              <a:defRPr sz="3200" b="0">
                <a:latin typeface="Noteworthy Light"/>
                <a:ea typeface="Noteworthy Light"/>
                <a:cs typeface="Noteworthy Light"/>
                <a:sym typeface="Noteworthy Light"/>
              </a:defRPr>
            </a:pPr>
            <a:r>
              <a:rPr lang="en-GB" sz="2400" dirty="0">
                <a:solidFill>
                  <a:srgbClr val="FF0000"/>
                </a:solidFill>
                <a:latin typeface="Noteworthy Light"/>
              </a:rPr>
              <a:t>Armour</a:t>
            </a:r>
            <a:r>
              <a:rPr lang="en-GB" sz="2400" dirty="0">
                <a:latin typeface="Noteworthy Light"/>
              </a:rPr>
              <a:t>- A covering to protect the body during battle </a:t>
            </a:r>
          </a:p>
          <a:p>
            <a:pPr algn="l">
              <a:defRPr sz="3200" b="0">
                <a:latin typeface="Noteworthy Light"/>
                <a:ea typeface="Noteworthy Light"/>
                <a:cs typeface="Noteworthy Light"/>
                <a:sym typeface="Noteworthy Light"/>
              </a:defRPr>
            </a:pPr>
            <a:r>
              <a:rPr lang="en-GB" sz="2400" dirty="0">
                <a:solidFill>
                  <a:srgbClr val="FF0000"/>
                </a:solidFill>
                <a:latin typeface="Noteworthy Light"/>
              </a:rPr>
              <a:t>Millions</a:t>
            </a:r>
            <a:r>
              <a:rPr lang="en-GB" sz="2400" dirty="0">
                <a:latin typeface="Noteworthy Light"/>
              </a:rPr>
              <a:t>- a very large number</a:t>
            </a:r>
          </a:p>
          <a:p>
            <a:pPr algn="l">
              <a:defRPr sz="3200" b="0">
                <a:latin typeface="Noteworthy Light"/>
                <a:ea typeface="Noteworthy Light"/>
                <a:cs typeface="Noteworthy Light"/>
                <a:sym typeface="Noteworthy Light"/>
              </a:defRPr>
            </a:pPr>
            <a:r>
              <a:rPr lang="en-GB" sz="2400" dirty="0">
                <a:latin typeface="Noteworthy Light"/>
              </a:rPr>
              <a:t>Moulting-to shed feathers, hair or an outer skin in order to grow</a:t>
            </a:r>
          </a:p>
          <a:p>
            <a:pPr algn="l">
              <a:defRPr sz="3200" b="0">
                <a:latin typeface="Noteworthy Light"/>
                <a:ea typeface="Noteworthy Light"/>
                <a:cs typeface="Noteworthy Light"/>
                <a:sym typeface="Noteworthy Light"/>
              </a:defRPr>
            </a:pPr>
            <a:r>
              <a:rPr lang="en-GB" sz="2400" dirty="0">
                <a:solidFill>
                  <a:srgbClr val="FF0000"/>
                </a:solidFill>
                <a:latin typeface="Noteworthy Light"/>
              </a:rPr>
              <a:t>Fossils</a:t>
            </a:r>
            <a:r>
              <a:rPr lang="en-GB" sz="2400" dirty="0">
                <a:latin typeface="Noteworthy Light"/>
              </a:rPr>
              <a:t>- the remains of plants and animals that lived long ago</a:t>
            </a:r>
          </a:p>
          <a:p>
            <a:pPr algn="l">
              <a:defRPr sz="3200" b="0">
                <a:latin typeface="Noteworthy Light"/>
                <a:ea typeface="Noteworthy Light"/>
                <a:cs typeface="Noteworthy Light"/>
                <a:sym typeface="Noteworthy Light"/>
              </a:defRPr>
            </a:pPr>
            <a:endParaRPr lang="en-GB" sz="2400" dirty="0">
              <a:solidFill>
                <a:schemeClr val="tx1"/>
              </a:solidFill>
              <a:latin typeface="Noteworthy Light"/>
            </a:endParaRPr>
          </a:p>
          <a:p>
            <a:pPr marL="185208" indent="-185208" algn="l">
              <a:buSzPct val="125000"/>
              <a:buChar char="-"/>
              <a:defRPr sz="2800" b="0">
                <a:latin typeface="Noteworthy Light"/>
                <a:ea typeface="Noteworthy Light"/>
                <a:cs typeface="Noteworthy Light"/>
                <a:sym typeface="Noteworthy Light"/>
              </a:defRPr>
            </a:pPr>
            <a:r>
              <a:rPr sz="2400" dirty="0">
                <a:latin typeface="Noteworthy Light"/>
              </a:rPr>
              <a:t>Key Questions?</a:t>
            </a:r>
            <a:endParaRPr lang="en-GB" sz="2400" dirty="0">
              <a:latin typeface="Noteworthy Light"/>
            </a:endParaRPr>
          </a:p>
          <a:p>
            <a:pPr marL="185208" indent="-185208" algn="l">
              <a:buSzPct val="125000"/>
              <a:buChar char="-"/>
              <a:defRPr sz="2800" b="0">
                <a:latin typeface="Noteworthy Light"/>
                <a:ea typeface="Noteworthy Light"/>
                <a:cs typeface="Noteworthy Light"/>
                <a:sym typeface="Noteworthy Light"/>
              </a:defRPr>
            </a:pPr>
            <a:r>
              <a:rPr lang="en-GB" sz="2400" dirty="0">
                <a:latin typeface="Noteworthy Light"/>
              </a:rPr>
              <a:t>What things might you see at the seaside? </a:t>
            </a:r>
          </a:p>
          <a:p>
            <a:pPr marL="185208" indent="-185208" algn="l">
              <a:buSzPct val="125000"/>
              <a:buChar char="-"/>
              <a:defRPr sz="2800" b="0">
                <a:latin typeface="Noteworthy Light"/>
                <a:ea typeface="Noteworthy Light"/>
                <a:cs typeface="Noteworthy Light"/>
                <a:sym typeface="Noteworthy Light"/>
              </a:defRPr>
            </a:pPr>
            <a:r>
              <a:rPr lang="en-GB" sz="2400" dirty="0">
                <a:latin typeface="Noteworthy Light"/>
              </a:rPr>
              <a:t>Can you tell me about shells</a:t>
            </a:r>
          </a:p>
          <a:p>
            <a:pPr marL="185208" indent="-185208" algn="l">
              <a:buSzPct val="125000"/>
              <a:buChar char="-"/>
              <a:defRPr sz="2800" b="0">
                <a:latin typeface="Noteworthy Light"/>
                <a:ea typeface="Noteworthy Light"/>
                <a:cs typeface="Noteworthy Light"/>
                <a:sym typeface="Noteworthy Light"/>
              </a:defRPr>
            </a:pPr>
            <a:r>
              <a:rPr lang="en-GB" sz="2400" dirty="0">
                <a:latin typeface="Noteworthy Light"/>
              </a:rPr>
              <a:t>How is a fossil made?</a:t>
            </a:r>
          </a:p>
          <a:p>
            <a:pPr marL="185208" indent="-185208" algn="l">
              <a:buSzPct val="125000"/>
              <a:buChar char="-"/>
              <a:defRPr sz="2800" b="0">
                <a:latin typeface="Noteworthy Light"/>
                <a:ea typeface="Noteworthy Light"/>
                <a:cs typeface="Noteworthy Light"/>
                <a:sym typeface="Noteworthy Light"/>
              </a:defRPr>
            </a:pPr>
            <a:r>
              <a:rPr lang="en-GB" sz="2400" dirty="0">
                <a:latin typeface="Noteworthy Light"/>
              </a:rPr>
              <a:t>What do you like to do at the seaside? </a:t>
            </a:r>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40" name="Key Vocabulary:…">
            <a:extLst>
              <a:ext uri="{FF2B5EF4-FFF2-40B4-BE49-F238E27FC236}">
                <a16:creationId xmlns:a16="http://schemas.microsoft.com/office/drawing/2014/main" id="{3F8DC81A-2495-4D21-80C2-5E4BA7C75F18}"/>
              </a:ext>
            </a:extLst>
          </p:cNvPr>
          <p:cNvSpPr/>
          <p:nvPr/>
        </p:nvSpPr>
        <p:spPr>
          <a:xfrm>
            <a:off x="8188723" y="5261641"/>
            <a:ext cx="3695163"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r>
              <a:rPr lang="en-GB" sz="2400" dirty="0"/>
              <a:t>Key Vocabulary</a:t>
            </a:r>
          </a:p>
          <a:p>
            <a:pPr algn="l">
              <a:defRPr sz="3200" b="0">
                <a:latin typeface="Noteworthy Light"/>
                <a:ea typeface="Noteworthy Light"/>
                <a:cs typeface="Noteworthy Light"/>
                <a:sym typeface="Noteworthy Light"/>
              </a:defRPr>
            </a:pPr>
            <a:r>
              <a:rPr lang="en-GB" sz="2400" dirty="0">
                <a:solidFill>
                  <a:srgbClr val="FF0000"/>
                </a:solidFill>
              </a:rPr>
              <a:t>Tuneful</a:t>
            </a:r>
            <a:r>
              <a:rPr lang="en-GB" sz="2400" dirty="0"/>
              <a:t>- musical</a:t>
            </a:r>
          </a:p>
          <a:p>
            <a:pPr algn="l">
              <a:defRPr sz="3200" b="0">
                <a:latin typeface="Noteworthy Light"/>
                <a:ea typeface="Noteworthy Light"/>
                <a:cs typeface="Noteworthy Light"/>
                <a:sym typeface="Noteworthy Light"/>
              </a:defRPr>
            </a:pPr>
            <a:r>
              <a:rPr lang="en-GB" sz="2400" dirty="0">
                <a:solidFill>
                  <a:srgbClr val="FF0000"/>
                </a:solidFill>
              </a:rPr>
              <a:t>Frowned</a:t>
            </a:r>
            <a:r>
              <a:rPr lang="en-GB" sz="2400" dirty="0"/>
              <a:t>- a facial expression used to show you are not happy with something </a:t>
            </a:r>
          </a:p>
          <a:p>
            <a:pPr algn="l">
              <a:defRPr sz="3200" b="0">
                <a:latin typeface="Noteworthy Light"/>
                <a:ea typeface="Noteworthy Light"/>
                <a:cs typeface="Noteworthy Light"/>
                <a:sym typeface="Noteworthy Light"/>
              </a:defRPr>
            </a:pPr>
            <a:r>
              <a:rPr lang="en-GB" sz="2400" dirty="0">
                <a:solidFill>
                  <a:srgbClr val="FF0000"/>
                </a:solidFill>
              </a:rPr>
              <a:t>Thieves</a:t>
            </a:r>
            <a:r>
              <a:rPr lang="en-GB" sz="2400" dirty="0"/>
              <a:t>- someone who steals something that is not theirs </a:t>
            </a:r>
          </a:p>
          <a:p>
            <a:pPr algn="l">
              <a:defRPr sz="3200" b="0">
                <a:latin typeface="Noteworthy Light"/>
                <a:ea typeface="Noteworthy Light"/>
                <a:cs typeface="Noteworthy Light"/>
                <a:sym typeface="Noteworthy Light"/>
              </a:defRPr>
            </a:pPr>
            <a:r>
              <a:rPr lang="en-GB" sz="2400" dirty="0">
                <a:solidFill>
                  <a:srgbClr val="FF0000"/>
                </a:solidFill>
              </a:rPr>
              <a:t>Brainy</a:t>
            </a:r>
            <a:r>
              <a:rPr lang="en-GB" sz="2400" dirty="0"/>
              <a:t>- very clever</a:t>
            </a:r>
          </a:p>
          <a:p>
            <a:pPr algn="l">
              <a:defRPr sz="3200" b="0">
                <a:latin typeface="Noteworthy Light"/>
                <a:ea typeface="Noteworthy Light"/>
                <a:cs typeface="Noteworthy Light"/>
                <a:sym typeface="Noteworthy Light"/>
              </a:defRPr>
            </a:pPr>
            <a:endParaRPr lang="en-GB" sz="24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lang="en-GB" sz="2400" dirty="0"/>
              <a:t>Key</a:t>
            </a:r>
            <a:r>
              <a:rPr sz="2400" dirty="0"/>
              <a:t> Questions?</a:t>
            </a:r>
            <a:endParaRPr lang="en-GB" sz="2400" dirty="0"/>
          </a:p>
          <a:p>
            <a:pPr marL="185208" indent="-185208" algn="l">
              <a:buSzPct val="125000"/>
              <a:buChar char="-"/>
              <a:defRPr sz="2800" b="0">
                <a:latin typeface="Noteworthy Light"/>
                <a:ea typeface="Noteworthy Light"/>
                <a:cs typeface="Noteworthy Light"/>
                <a:sym typeface="Noteworthy Light"/>
              </a:defRPr>
            </a:pPr>
            <a:r>
              <a:rPr lang="en-GB" sz="2400" dirty="0"/>
              <a:t>What animals live in the sea? </a:t>
            </a:r>
          </a:p>
          <a:p>
            <a:pPr marL="185208" indent="-185208" algn="l">
              <a:buSzPct val="125000"/>
              <a:buChar char="-"/>
              <a:defRPr sz="2800" b="0">
                <a:latin typeface="Noteworthy Light"/>
                <a:ea typeface="Noteworthy Light"/>
                <a:cs typeface="Noteworthy Light"/>
                <a:sym typeface="Noteworthy Light"/>
              </a:defRPr>
            </a:pPr>
            <a:r>
              <a:rPr lang="en-GB" sz="2400" dirty="0"/>
              <a:t>What did the ladybird hear? </a:t>
            </a:r>
          </a:p>
          <a:p>
            <a:pPr marL="185208" indent="-185208" algn="l">
              <a:buSzPct val="125000"/>
              <a:buChar char="-"/>
              <a:defRPr sz="2800" b="0">
                <a:latin typeface="Noteworthy Light"/>
                <a:ea typeface="Noteworthy Light"/>
                <a:cs typeface="Noteworthy Light"/>
                <a:sym typeface="Noteworthy Light"/>
              </a:defRPr>
            </a:pPr>
            <a:r>
              <a:rPr lang="en-GB" sz="2400" dirty="0"/>
              <a:t>I wonder what the thieves wanted to steal and why?</a:t>
            </a:r>
          </a:p>
          <a:p>
            <a:pPr marL="185208" indent="-185208" algn="l">
              <a:buSzPct val="125000"/>
              <a:buChar char="-"/>
              <a:defRPr sz="2800" b="0">
                <a:latin typeface="Noteworthy Light"/>
                <a:ea typeface="Noteworthy Light"/>
                <a:cs typeface="Noteworthy Light"/>
                <a:sym typeface="Noteworthy Light"/>
              </a:defRPr>
            </a:pPr>
            <a:r>
              <a:rPr lang="en-GB" sz="2400" dirty="0"/>
              <a:t>If you were a sea creature what would you be? </a:t>
            </a:r>
          </a:p>
          <a:p>
            <a:pPr marL="185208" indent="-185208" algn="l">
              <a:buSzPct val="12500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sz="1400" b="0" dirty="0">
              <a:sym typeface="Noteworthy Light"/>
            </a:endParaRPr>
          </a:p>
          <a:p>
            <a:pPr algn="l">
              <a:buSzPct val="125000"/>
              <a:defRPr sz="2800" b="0">
                <a:latin typeface="Noteworthy Light"/>
                <a:ea typeface="Noteworthy Light"/>
                <a:cs typeface="Noteworthy Light"/>
                <a:sym typeface="Noteworthy Light"/>
              </a:defRPr>
            </a:pPr>
            <a:endParaRPr lang="en-GB" sz="1400" dirty="0"/>
          </a:p>
        </p:txBody>
      </p:sp>
      <p:sp>
        <p:nvSpPr>
          <p:cNvPr id="42" name="Key Vocabulary:…">
            <a:extLst>
              <a:ext uri="{FF2B5EF4-FFF2-40B4-BE49-F238E27FC236}">
                <a16:creationId xmlns:a16="http://schemas.microsoft.com/office/drawing/2014/main" id="{4AA1D428-2500-4421-8B91-890AD49C0712}"/>
              </a:ext>
            </a:extLst>
          </p:cNvPr>
          <p:cNvSpPr/>
          <p:nvPr/>
        </p:nvSpPr>
        <p:spPr>
          <a:xfrm>
            <a:off x="16179878" y="5258630"/>
            <a:ext cx="3695163"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r>
              <a:rPr lang="en-GB" sz="2400" dirty="0"/>
              <a:t>Key Vocabulary</a:t>
            </a:r>
          </a:p>
          <a:p>
            <a:pPr algn="l">
              <a:defRPr sz="3200" b="0">
                <a:latin typeface="Noteworthy Light"/>
                <a:ea typeface="Noteworthy Light"/>
                <a:cs typeface="Noteworthy Light"/>
                <a:sym typeface="Noteworthy Light"/>
              </a:defRPr>
            </a:pPr>
            <a:r>
              <a:rPr lang="en-GB" sz="2400" dirty="0">
                <a:solidFill>
                  <a:srgbClr val="FF0000"/>
                </a:solidFill>
              </a:rPr>
              <a:t>Commotion</a:t>
            </a:r>
            <a:r>
              <a:rPr lang="en-GB" sz="2400" dirty="0"/>
              <a:t>- A sudden movement including noise </a:t>
            </a:r>
          </a:p>
          <a:p>
            <a:pPr algn="l">
              <a:defRPr sz="3200" b="0">
                <a:latin typeface="Noteworthy Light"/>
                <a:ea typeface="Noteworthy Light"/>
                <a:cs typeface="Noteworthy Light"/>
                <a:sym typeface="Noteworthy Light"/>
              </a:defRPr>
            </a:pPr>
            <a:r>
              <a:rPr lang="en-GB" sz="2400" dirty="0">
                <a:solidFill>
                  <a:srgbClr val="FF0000"/>
                </a:solidFill>
              </a:rPr>
              <a:t>Batch</a:t>
            </a:r>
            <a:r>
              <a:rPr lang="en-GB" sz="2400" dirty="0"/>
              <a:t>- a group of something</a:t>
            </a:r>
          </a:p>
          <a:p>
            <a:pPr algn="l">
              <a:defRPr sz="3200" b="0">
                <a:latin typeface="Noteworthy Light"/>
                <a:ea typeface="Noteworthy Light"/>
                <a:cs typeface="Noteworthy Light"/>
                <a:sym typeface="Noteworthy Light"/>
              </a:defRPr>
            </a:pPr>
            <a:r>
              <a:rPr lang="en-GB" sz="2400" dirty="0">
                <a:solidFill>
                  <a:srgbClr val="FF0000"/>
                </a:solidFill>
              </a:rPr>
              <a:t>Blubber</a:t>
            </a:r>
            <a:r>
              <a:rPr lang="en-GB" sz="2400" dirty="0"/>
              <a:t>- fat that keeps some animals warm</a:t>
            </a:r>
          </a:p>
          <a:p>
            <a:pPr algn="l">
              <a:defRPr sz="3200" b="0">
                <a:latin typeface="Noteworthy Light"/>
                <a:ea typeface="Noteworthy Light"/>
                <a:cs typeface="Noteworthy Light"/>
                <a:sym typeface="Noteworthy Light"/>
              </a:defRPr>
            </a:pPr>
            <a:r>
              <a:rPr lang="en-GB" sz="2400" dirty="0">
                <a:solidFill>
                  <a:srgbClr val="FF0000"/>
                </a:solidFill>
              </a:rPr>
              <a:t>Iceberg-</a:t>
            </a:r>
            <a:r>
              <a:rPr lang="en-GB" sz="2400" dirty="0"/>
              <a:t>A huge piece of floating ice</a:t>
            </a:r>
            <a:endParaRPr lang="en-GB" sz="2400" dirty="0">
              <a:solidFill>
                <a:srgbClr val="FF0000"/>
              </a:solidFill>
            </a:endParaRPr>
          </a:p>
          <a:p>
            <a:pPr marL="285750" indent="-285750" algn="l">
              <a:buFontTx/>
              <a:buChar char="-"/>
              <a:defRPr sz="3200" b="0">
                <a:latin typeface="Noteworthy Light"/>
                <a:ea typeface="Noteworthy Light"/>
                <a:cs typeface="Noteworthy Light"/>
                <a:sym typeface="Noteworthy Light"/>
              </a:defRPr>
            </a:pPr>
            <a:endParaRPr lang="en-GB" sz="24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sz="2400" dirty="0"/>
              <a:t>Key Questions?</a:t>
            </a:r>
            <a:endParaRPr lang="en-GB" sz="2400" dirty="0"/>
          </a:p>
          <a:p>
            <a:pPr marL="185208" lvl="1" indent="-185208" algn="l">
              <a:buSzPct val="125000"/>
              <a:buChar char="-"/>
              <a:defRPr sz="2800" b="0">
                <a:latin typeface="Noteworthy Light"/>
                <a:ea typeface="Noteworthy Light"/>
                <a:cs typeface="Noteworthy Light"/>
                <a:sym typeface="Noteworthy Light"/>
              </a:defRPr>
            </a:pPr>
            <a:r>
              <a:rPr lang="en-GB" sz="2400" dirty="0"/>
              <a:t>What creatures can you name that live in the sea?</a:t>
            </a:r>
          </a:p>
          <a:p>
            <a:pPr marL="185208" lvl="1" indent="-185208" algn="l">
              <a:buSzPct val="125000"/>
              <a:buChar char="-"/>
              <a:defRPr sz="2800" b="0">
                <a:latin typeface="Noteworthy Light"/>
                <a:ea typeface="Noteworthy Light"/>
                <a:cs typeface="Noteworthy Light"/>
                <a:sym typeface="Noteworthy Light"/>
              </a:defRPr>
            </a:pPr>
            <a:r>
              <a:rPr lang="en-GB" sz="2400" dirty="0"/>
              <a:t>What under the sea creature would you be and why?</a:t>
            </a:r>
          </a:p>
          <a:p>
            <a:pPr marL="185208" lvl="1" indent="-185208" algn="l">
              <a:buSzPct val="125000"/>
              <a:buChar char="-"/>
              <a:defRPr sz="2800" b="0">
                <a:latin typeface="Noteworthy Light"/>
                <a:ea typeface="Noteworthy Light"/>
                <a:cs typeface="Noteworthy Light"/>
                <a:sym typeface="Noteworthy Light"/>
              </a:defRPr>
            </a:pPr>
            <a:r>
              <a:rPr lang="en-GB" sz="2400" dirty="0"/>
              <a:t>Can you make up a poem about a sea creature?</a:t>
            </a:r>
          </a:p>
          <a:p>
            <a:pPr marL="185208" lvl="1" indent="-185208" algn="l">
              <a:buSzPct val="125000"/>
              <a:buChar char="-"/>
              <a:defRPr sz="2800" b="0">
                <a:latin typeface="Noteworthy Light"/>
                <a:ea typeface="Noteworthy Light"/>
                <a:cs typeface="Noteworthy Light"/>
                <a:sym typeface="Noteworthy Light"/>
              </a:defRPr>
            </a:pPr>
            <a:endParaRPr lang="en-GB" sz="2400" dirty="0"/>
          </a:p>
          <a:p>
            <a:pPr marL="185208" lvl="1"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43" name="Key Vocabulary:…">
            <a:extLst>
              <a:ext uri="{FF2B5EF4-FFF2-40B4-BE49-F238E27FC236}">
                <a16:creationId xmlns:a16="http://schemas.microsoft.com/office/drawing/2014/main" id="{727F299D-F91D-47BB-B44C-44C838F48ED1}"/>
              </a:ext>
            </a:extLst>
          </p:cNvPr>
          <p:cNvSpPr/>
          <p:nvPr/>
        </p:nvSpPr>
        <p:spPr>
          <a:xfrm>
            <a:off x="20183155" y="5258629"/>
            <a:ext cx="3695163"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r>
              <a:rPr lang="en-GB" sz="2400" dirty="0"/>
              <a:t>Key Vocabulary</a:t>
            </a:r>
          </a:p>
          <a:p>
            <a:pPr algn="l">
              <a:defRPr sz="3200" b="0">
                <a:latin typeface="Noteworthy Light"/>
                <a:ea typeface="Noteworthy Light"/>
                <a:cs typeface="Noteworthy Light"/>
                <a:sym typeface="Noteworthy Light"/>
              </a:defRPr>
            </a:pPr>
            <a:r>
              <a:rPr lang="en-GB" sz="2400" dirty="0">
                <a:solidFill>
                  <a:srgbClr val="FF0000"/>
                </a:solidFill>
              </a:rPr>
              <a:t>Pirate</a:t>
            </a:r>
            <a:r>
              <a:rPr lang="en-GB" sz="2400" dirty="0"/>
              <a:t>- people who sailed the world on ships</a:t>
            </a:r>
          </a:p>
          <a:p>
            <a:pPr algn="l">
              <a:defRPr sz="3200" b="0">
                <a:latin typeface="Noteworthy Light"/>
                <a:ea typeface="Noteworthy Light"/>
                <a:cs typeface="Noteworthy Light"/>
                <a:sym typeface="Noteworthy Light"/>
              </a:defRPr>
            </a:pPr>
            <a:r>
              <a:rPr lang="en-GB" sz="2400" dirty="0">
                <a:solidFill>
                  <a:srgbClr val="FF0000"/>
                </a:solidFill>
              </a:rPr>
              <a:t>Anchor</a:t>
            </a:r>
            <a:r>
              <a:rPr lang="en-GB" sz="2400" dirty="0"/>
              <a:t>- A device which is lowered to the seabed to shop a ship/ boat from moving</a:t>
            </a:r>
          </a:p>
          <a:p>
            <a:pPr algn="l">
              <a:defRPr sz="3200" b="0">
                <a:latin typeface="Noteworthy Light"/>
                <a:ea typeface="Noteworthy Light"/>
                <a:cs typeface="Noteworthy Light"/>
                <a:sym typeface="Noteworthy Light"/>
              </a:defRPr>
            </a:pPr>
            <a:r>
              <a:rPr lang="en-GB" sz="2400" dirty="0">
                <a:solidFill>
                  <a:srgbClr val="FF0000"/>
                </a:solidFill>
              </a:rPr>
              <a:t>Shore</a:t>
            </a:r>
            <a:r>
              <a:rPr lang="en-GB" sz="2400" dirty="0"/>
              <a:t>- the land beside an ocean</a:t>
            </a:r>
          </a:p>
          <a:p>
            <a:pPr algn="l">
              <a:defRPr sz="3200" b="0">
                <a:latin typeface="Noteworthy Light"/>
                <a:ea typeface="Noteworthy Light"/>
                <a:cs typeface="Noteworthy Light"/>
                <a:sym typeface="Noteworthy Light"/>
              </a:defRPr>
            </a:pPr>
            <a:r>
              <a:rPr lang="en-GB" sz="2400" dirty="0">
                <a:solidFill>
                  <a:srgbClr val="FF0000"/>
                </a:solidFill>
              </a:rPr>
              <a:t>Booty</a:t>
            </a:r>
            <a:r>
              <a:rPr lang="en-GB" sz="2400" dirty="0"/>
              <a:t>- a pirate word for treasure </a:t>
            </a:r>
            <a:endParaRPr lang="en-GB" sz="24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sz="2400" dirty="0"/>
              <a:t>Key Questions?</a:t>
            </a:r>
            <a:endParaRPr lang="en-GB" sz="2400" dirty="0"/>
          </a:p>
          <a:p>
            <a:pPr marL="185208" indent="-185208" algn="l">
              <a:buSzPct val="125000"/>
              <a:buChar char="-"/>
              <a:defRPr sz="2800" b="0">
                <a:latin typeface="Noteworthy Light"/>
                <a:ea typeface="Noteworthy Light"/>
                <a:cs typeface="Noteworthy Light"/>
                <a:sym typeface="Noteworthy Light"/>
              </a:defRPr>
            </a:pPr>
            <a:r>
              <a:rPr lang="en-GB" sz="2400" dirty="0"/>
              <a:t>If you where a pirate what treasure would you hunt for?</a:t>
            </a:r>
          </a:p>
          <a:p>
            <a:pPr marL="185208" indent="-185208" algn="l">
              <a:buSzPct val="125000"/>
              <a:buChar char="-"/>
              <a:defRPr sz="2800" b="0">
                <a:latin typeface="Noteworthy Light"/>
                <a:ea typeface="Noteworthy Light"/>
                <a:cs typeface="Noteworthy Light"/>
                <a:sym typeface="Noteworthy Light"/>
              </a:defRPr>
            </a:pPr>
            <a:r>
              <a:rPr lang="en-GB" sz="2400" dirty="0"/>
              <a:t>What treasure where these pirates looking for? Why did </a:t>
            </a:r>
            <a:r>
              <a:rPr lang="en-GB" sz="2400"/>
              <a:t>they want it?</a:t>
            </a: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44" name="All about me: Growing and Families- week 3-4">
            <a:extLst>
              <a:ext uri="{FF2B5EF4-FFF2-40B4-BE49-F238E27FC236}">
                <a16:creationId xmlns:a16="http://schemas.microsoft.com/office/drawing/2014/main" id="{6AEA0618-F03C-4285-9FE3-F8E331FEADA5}"/>
              </a:ext>
            </a:extLst>
          </p:cNvPr>
          <p:cNvSpPr/>
          <p:nvPr/>
        </p:nvSpPr>
        <p:spPr>
          <a:xfrm>
            <a:off x="8254985" y="4236250"/>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45" name="All about me: Growing and Families- week 3-4">
            <a:extLst>
              <a:ext uri="{FF2B5EF4-FFF2-40B4-BE49-F238E27FC236}">
                <a16:creationId xmlns:a16="http://schemas.microsoft.com/office/drawing/2014/main" id="{21495E8F-8AD2-4B15-AEFC-720860516EEB}"/>
              </a:ext>
            </a:extLst>
          </p:cNvPr>
          <p:cNvSpPr/>
          <p:nvPr/>
        </p:nvSpPr>
        <p:spPr>
          <a:xfrm>
            <a:off x="12218524" y="4236250"/>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46" name="All about me: Growing and Families- week 3-4">
            <a:extLst>
              <a:ext uri="{FF2B5EF4-FFF2-40B4-BE49-F238E27FC236}">
                <a16:creationId xmlns:a16="http://schemas.microsoft.com/office/drawing/2014/main" id="{A94FE577-CB8A-4542-9457-ACA0168ED256}"/>
              </a:ext>
            </a:extLst>
          </p:cNvPr>
          <p:cNvSpPr/>
          <p:nvPr/>
        </p:nvSpPr>
        <p:spPr>
          <a:xfrm>
            <a:off x="16192323" y="4236250"/>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47" name="All about me: Growing and Families- week 3-4">
            <a:extLst>
              <a:ext uri="{FF2B5EF4-FFF2-40B4-BE49-F238E27FC236}">
                <a16:creationId xmlns:a16="http://schemas.microsoft.com/office/drawing/2014/main" id="{1EED3F16-F2A5-48C0-9DAF-72B05298E338}"/>
              </a:ext>
            </a:extLst>
          </p:cNvPr>
          <p:cNvSpPr/>
          <p:nvPr/>
        </p:nvSpPr>
        <p:spPr>
          <a:xfrm>
            <a:off x="20219939" y="4236250"/>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C621B9A-6C06-4B7F-8738-2F4AB3C72EDA}"/>
                  </a:ext>
                </a:extLst>
              </p14:cNvPr>
              <p14:cNvContentPartPr/>
              <p14:nvPr/>
            </p14:nvContentPartPr>
            <p14:xfrm>
              <a:off x="12695073" y="8825023"/>
              <a:ext cx="360" cy="360"/>
            </p14:xfrm>
          </p:contentPart>
        </mc:Choice>
        <mc:Fallback xmlns="">
          <p:pic>
            <p:nvPicPr>
              <p:cNvPr id="12" name="Ink 11">
                <a:extLst>
                  <a:ext uri="{FF2B5EF4-FFF2-40B4-BE49-F238E27FC236}">
                    <a16:creationId xmlns:a16="http://schemas.microsoft.com/office/drawing/2014/main" id="{9C621B9A-6C06-4B7F-8738-2F4AB3C72EDA}"/>
                  </a:ext>
                </a:extLst>
              </p:cNvPr>
              <p:cNvPicPr/>
              <p:nvPr/>
            </p:nvPicPr>
            <p:blipFill>
              <a:blip r:embed="rId34"/>
              <a:stretch>
                <a:fillRect/>
              </a:stretch>
            </p:blipFill>
            <p:spPr>
              <a:xfrm>
                <a:off x="12686073" y="88163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Ink 12">
                <a:extLst>
                  <a:ext uri="{FF2B5EF4-FFF2-40B4-BE49-F238E27FC236}">
                    <a16:creationId xmlns:a16="http://schemas.microsoft.com/office/drawing/2014/main" id="{11B15166-0BC7-4B82-9C84-F650E767D031}"/>
                  </a:ext>
                </a:extLst>
              </p14:cNvPr>
              <p14:cNvContentPartPr/>
              <p14:nvPr/>
            </p14:nvContentPartPr>
            <p14:xfrm>
              <a:off x="12715953" y="8866783"/>
              <a:ext cx="360" cy="360"/>
            </p14:xfrm>
          </p:contentPart>
        </mc:Choice>
        <mc:Fallback xmlns="">
          <p:pic>
            <p:nvPicPr>
              <p:cNvPr id="13" name="Ink 12">
                <a:extLst>
                  <a:ext uri="{FF2B5EF4-FFF2-40B4-BE49-F238E27FC236}">
                    <a16:creationId xmlns:a16="http://schemas.microsoft.com/office/drawing/2014/main" id="{11B15166-0BC7-4B82-9C84-F650E767D031}"/>
                  </a:ext>
                </a:extLst>
              </p:cNvPr>
              <p:cNvPicPr/>
              <p:nvPr/>
            </p:nvPicPr>
            <p:blipFill>
              <a:blip r:embed="rId34"/>
              <a:stretch>
                <a:fillRect/>
              </a:stretch>
            </p:blipFill>
            <p:spPr>
              <a:xfrm>
                <a:off x="12706953" y="8858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Ink 13">
                <a:extLst>
                  <a:ext uri="{FF2B5EF4-FFF2-40B4-BE49-F238E27FC236}">
                    <a16:creationId xmlns:a16="http://schemas.microsoft.com/office/drawing/2014/main" id="{C4E44459-C63D-4EEC-8334-54B4B81D5CAD}"/>
                  </a:ext>
                </a:extLst>
              </p14:cNvPr>
              <p14:cNvContentPartPr/>
              <p14:nvPr/>
            </p14:nvContentPartPr>
            <p14:xfrm>
              <a:off x="12886233" y="8909623"/>
              <a:ext cx="360" cy="360"/>
            </p14:xfrm>
          </p:contentPart>
        </mc:Choice>
        <mc:Fallback xmlns="">
          <p:pic>
            <p:nvPicPr>
              <p:cNvPr id="14" name="Ink 13">
                <a:extLst>
                  <a:ext uri="{FF2B5EF4-FFF2-40B4-BE49-F238E27FC236}">
                    <a16:creationId xmlns:a16="http://schemas.microsoft.com/office/drawing/2014/main" id="{C4E44459-C63D-4EEC-8334-54B4B81D5CAD}"/>
                  </a:ext>
                </a:extLst>
              </p:cNvPr>
              <p:cNvPicPr/>
              <p:nvPr/>
            </p:nvPicPr>
            <p:blipFill>
              <a:blip r:embed="rId34"/>
              <a:stretch>
                <a:fillRect/>
              </a:stretch>
            </p:blipFill>
            <p:spPr>
              <a:xfrm>
                <a:off x="12877593" y="89006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99AC3B0F-181E-416B-8994-6A7655DC6C69}"/>
                  </a:ext>
                </a:extLst>
              </p14:cNvPr>
              <p14:cNvContentPartPr/>
              <p14:nvPr/>
            </p14:nvContentPartPr>
            <p14:xfrm>
              <a:off x="12886233" y="8845903"/>
              <a:ext cx="360" cy="360"/>
            </p14:xfrm>
          </p:contentPart>
        </mc:Choice>
        <mc:Fallback xmlns="">
          <p:pic>
            <p:nvPicPr>
              <p:cNvPr id="22" name="Ink 21">
                <a:extLst>
                  <a:ext uri="{FF2B5EF4-FFF2-40B4-BE49-F238E27FC236}">
                    <a16:creationId xmlns:a16="http://schemas.microsoft.com/office/drawing/2014/main" id="{99AC3B0F-181E-416B-8994-6A7655DC6C69}"/>
                  </a:ext>
                </a:extLst>
              </p:cNvPr>
              <p:cNvPicPr/>
              <p:nvPr/>
            </p:nvPicPr>
            <p:blipFill>
              <a:blip r:embed="rId34"/>
              <a:stretch>
                <a:fillRect/>
              </a:stretch>
            </p:blipFill>
            <p:spPr>
              <a:xfrm>
                <a:off x="12877593" y="8837263"/>
                <a:ext cx="18000" cy="18000"/>
              </a:xfrm>
              <a:prstGeom prst="rect">
                <a:avLst/>
              </a:prstGeom>
            </p:spPr>
          </p:pic>
        </mc:Fallback>
      </mc:AlternateContent>
      <p:sp>
        <p:nvSpPr>
          <p:cNvPr id="48" name="Key Vocabulary:…">
            <a:extLst>
              <a:ext uri="{FF2B5EF4-FFF2-40B4-BE49-F238E27FC236}">
                <a16:creationId xmlns:a16="http://schemas.microsoft.com/office/drawing/2014/main" id="{87C3F344-74D3-4AEF-8AB5-7A58BAD4F652}"/>
              </a:ext>
            </a:extLst>
          </p:cNvPr>
          <p:cNvSpPr/>
          <p:nvPr/>
        </p:nvSpPr>
        <p:spPr>
          <a:xfrm>
            <a:off x="12216339" y="5239575"/>
            <a:ext cx="3695163"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r>
              <a:rPr lang="en-GB" sz="2200" dirty="0"/>
              <a:t>Key Vocabulary</a:t>
            </a:r>
          </a:p>
          <a:p>
            <a:pPr algn="l">
              <a:defRPr sz="3200" b="0">
                <a:latin typeface="Noteworthy Light"/>
                <a:ea typeface="Noteworthy Light"/>
                <a:cs typeface="Noteworthy Light"/>
                <a:sym typeface="Noteworthy Light"/>
              </a:defRPr>
            </a:pPr>
            <a:r>
              <a:rPr lang="en-GB" sz="2200" dirty="0">
                <a:solidFill>
                  <a:srgbClr val="FF0000"/>
                </a:solidFill>
              </a:rPr>
              <a:t>Scuttle</a:t>
            </a:r>
            <a:r>
              <a:rPr lang="en-GB" sz="2200" dirty="0"/>
              <a:t>- using small fast steps to move around </a:t>
            </a:r>
          </a:p>
          <a:p>
            <a:pPr algn="l">
              <a:defRPr sz="3200" b="0">
                <a:latin typeface="Noteworthy Light"/>
                <a:ea typeface="Noteworthy Light"/>
                <a:cs typeface="Noteworthy Light"/>
                <a:sym typeface="Noteworthy Light"/>
              </a:defRPr>
            </a:pPr>
            <a:r>
              <a:rPr lang="en-GB" sz="2200" dirty="0">
                <a:solidFill>
                  <a:srgbClr val="FF0000"/>
                </a:solidFill>
              </a:rPr>
              <a:t>Roaming</a:t>
            </a:r>
            <a:r>
              <a:rPr lang="en-GB" sz="2200" dirty="0"/>
              <a:t>- to move around in any direction </a:t>
            </a:r>
          </a:p>
          <a:p>
            <a:pPr algn="l">
              <a:defRPr sz="3200" b="0">
                <a:latin typeface="Noteworthy Light"/>
                <a:ea typeface="Noteworthy Light"/>
                <a:cs typeface="Noteworthy Light"/>
                <a:sym typeface="Noteworthy Light"/>
              </a:defRPr>
            </a:pPr>
            <a:r>
              <a:rPr lang="en-GB" sz="2200" dirty="0">
                <a:solidFill>
                  <a:srgbClr val="FF0000"/>
                </a:solidFill>
              </a:rPr>
              <a:t>Ungrateful</a:t>
            </a:r>
            <a:r>
              <a:rPr lang="en-GB" sz="2200" dirty="0"/>
              <a:t>- not saying thank you </a:t>
            </a:r>
          </a:p>
          <a:p>
            <a:pPr algn="l">
              <a:defRPr sz="3200" b="0">
                <a:latin typeface="Noteworthy Light"/>
                <a:ea typeface="Noteworthy Light"/>
                <a:cs typeface="Noteworthy Light"/>
                <a:sym typeface="Noteworthy Light"/>
              </a:defRPr>
            </a:pPr>
            <a:r>
              <a:rPr lang="en-GB" sz="2200" dirty="0">
                <a:solidFill>
                  <a:srgbClr val="FF0000"/>
                </a:solidFill>
              </a:rPr>
              <a:t>Sparkling</a:t>
            </a:r>
            <a:r>
              <a:rPr lang="en-GB" sz="2200" dirty="0"/>
              <a:t>- reflecting light </a:t>
            </a:r>
            <a:endParaRPr lang="en-GB" sz="22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lang="en-GB" sz="2200" dirty="0"/>
              <a:t>Key</a:t>
            </a:r>
            <a:r>
              <a:rPr sz="2200" dirty="0"/>
              <a:t> Questions?</a:t>
            </a:r>
            <a:endParaRPr lang="en-GB" sz="2200" dirty="0"/>
          </a:p>
          <a:p>
            <a:pPr marL="185208" indent="-185208" algn="l">
              <a:buSzPct val="125000"/>
              <a:buChar char="-"/>
              <a:defRPr sz="2800" b="0">
                <a:latin typeface="Noteworthy Light"/>
                <a:ea typeface="Noteworthy Light"/>
                <a:cs typeface="Noteworthy Light"/>
                <a:sym typeface="Noteworthy Light"/>
              </a:defRPr>
            </a:pPr>
            <a:r>
              <a:rPr lang="en-GB" sz="2200" dirty="0"/>
              <a:t>Why did the crab decide to share it’s shell?</a:t>
            </a:r>
          </a:p>
          <a:p>
            <a:pPr marL="185208" indent="-185208" algn="l">
              <a:buSzPct val="125000"/>
              <a:buChar char="-"/>
              <a:defRPr sz="2800" b="0">
                <a:latin typeface="Noteworthy Light"/>
                <a:ea typeface="Noteworthy Light"/>
                <a:cs typeface="Noteworthy Light"/>
                <a:sym typeface="Noteworthy Light"/>
              </a:defRPr>
            </a:pPr>
            <a:r>
              <a:rPr lang="en-GB" sz="2200" dirty="0"/>
              <a:t>What is the difference between a crab and a hermit crab?</a:t>
            </a:r>
          </a:p>
          <a:p>
            <a:pPr marL="185208" indent="-185208" algn="l">
              <a:buSzPct val="125000"/>
              <a:buChar char="-"/>
              <a:defRPr sz="2800" b="0">
                <a:latin typeface="Noteworthy Light"/>
                <a:ea typeface="Noteworthy Light"/>
                <a:cs typeface="Noteworthy Light"/>
                <a:sym typeface="Noteworthy Light"/>
              </a:defRPr>
            </a:pPr>
            <a:r>
              <a:rPr lang="en-GB" sz="2200" dirty="0"/>
              <a:t>Why did they begin to argue and fall out? </a:t>
            </a:r>
          </a:p>
          <a:p>
            <a:pPr marL="185208" indent="-185208" algn="l">
              <a:buSzPct val="125000"/>
              <a:buChar char="-"/>
              <a:defRPr sz="2800" b="0">
                <a:latin typeface="Noteworthy Light"/>
                <a:ea typeface="Noteworthy Light"/>
                <a:cs typeface="Noteworthy Light"/>
                <a:sym typeface="Noteworthy Light"/>
              </a:defRPr>
            </a:pPr>
            <a:r>
              <a:rPr lang="en-GB" sz="2200" dirty="0"/>
              <a:t>If you were a hermit crab what type of shell would you like to live in?</a:t>
            </a:r>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2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endParaRPr lang="en-GB" sz="1400" b="0" dirty="0">
              <a:sym typeface="Noteworthy Light"/>
            </a:endParaRPr>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endParaRPr lang="en-GB" sz="1400" dirty="0"/>
          </a:p>
        </p:txBody>
      </p:sp>
      <p:pic>
        <p:nvPicPr>
          <p:cNvPr id="15" name="Picture 2" descr="National Trust: Look What I Found at the Seaside">
            <a:extLst>
              <a:ext uri="{FF2B5EF4-FFF2-40B4-BE49-F238E27FC236}">
                <a16:creationId xmlns:a16="http://schemas.microsoft.com/office/drawing/2014/main" id="{76025F26-C312-4972-8907-5CA767028177}"/>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299004" y="1807151"/>
            <a:ext cx="2581480" cy="2429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est children's books - Seaside Topic">
            <a:extLst>
              <a:ext uri="{FF2B5EF4-FFF2-40B4-BE49-F238E27FC236}">
                <a16:creationId xmlns:a16="http://schemas.microsoft.com/office/drawing/2014/main" id="{E6855F3C-2A38-4679-B306-F7CB7894490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289710" y="1807150"/>
            <a:ext cx="2429099" cy="24290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Sharing a Shell: Amazon.co.uk: Donaldson, Julia, Monks, Lydia:  9781405020480: Books">
            <a:extLst>
              <a:ext uri="{FF2B5EF4-FFF2-40B4-BE49-F238E27FC236}">
                <a16:creationId xmlns:a16="http://schemas.microsoft.com/office/drawing/2014/main" id="{DBA4AD50-E7C7-4B0C-8AF2-D9D5876E4920}"/>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2192000" y="1609913"/>
            <a:ext cx="2426385" cy="24290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ommotion In The Ocean : Andreae, Giles, Wojtowycz, David: Amazon.co.uk:  Books">
            <a:extLst>
              <a:ext uri="{FF2B5EF4-FFF2-40B4-BE49-F238E27FC236}">
                <a16:creationId xmlns:a16="http://schemas.microsoft.com/office/drawing/2014/main" id="{1795A10E-1A3B-458F-9846-435508A1D40F}"/>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179878" y="1501392"/>
            <a:ext cx="2074574" cy="26461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Billy's Bucket">
            <a:extLst>
              <a:ext uri="{FF2B5EF4-FFF2-40B4-BE49-F238E27FC236}">
                <a16:creationId xmlns:a16="http://schemas.microsoft.com/office/drawing/2014/main" id="{0D09DD90-B7BC-43AD-91EB-96CC2F57BC61}"/>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69203" y="1843894"/>
            <a:ext cx="2301672" cy="2606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971BA2-D5D6-41EA-93F5-3E39CC44A648}"/>
              </a:ext>
            </a:extLst>
          </p:cNvPr>
          <p:cNvPicPr>
            <a:picLocks noChangeAspect="1"/>
          </p:cNvPicPr>
          <p:nvPr/>
        </p:nvPicPr>
        <p:blipFill rotWithShape="1">
          <a:blip r:embed="rId43"/>
          <a:srcRect l="27836" t="1312" r="25397" b="2364"/>
          <a:stretch/>
        </p:blipFill>
        <p:spPr>
          <a:xfrm>
            <a:off x="20219939" y="1535374"/>
            <a:ext cx="2160996" cy="250363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20010" y="6918352"/>
            <a:ext cx="10349441" cy="5852930"/>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solidFill>
                  <a:srgbClr val="FF644E">
                    <a:hueOff val="-82419"/>
                    <a:satOff val="-9513"/>
                    <a:lumOff val="-16343"/>
                  </a:srgbClr>
                </a:solidFill>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153" name="Physical development"/>
          <p:cNvSpPr/>
          <p:nvPr/>
        </p:nvSpPr>
        <p:spPr>
          <a:xfrm>
            <a:off x="88329" y="189057"/>
            <a:ext cx="9217836" cy="6309631"/>
          </a:xfrm>
          <a:prstGeom prst="roundRect">
            <a:avLst>
              <a:gd name="adj" fmla="val 14594"/>
            </a:avLst>
          </a:prstGeom>
          <a:ln w="25400">
            <a:solidFill>
              <a:schemeClr val="accent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sz="2600" b="0" i="0" u="none" strike="noStrike" kern="0" cap="none" spc="0" normalizeH="0" baseline="0" noProof="0" dirty="0">
                <a:ln>
                  <a:noFill/>
                </a:ln>
                <a:solidFill>
                  <a:srgbClr val="000000"/>
                </a:solidFill>
                <a:effectLst/>
                <a:uLnTx/>
                <a:uFillTx/>
                <a:latin typeface="Noteworthy Bold"/>
                <a:sym typeface="Noteworthy Bold"/>
              </a:rPr>
              <a:t>       </a:t>
            </a: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p:txBody>
      </p:sp>
      <p:sp>
        <p:nvSpPr>
          <p:cNvPr id="154" name="PSED"/>
          <p:cNvSpPr/>
          <p:nvPr/>
        </p:nvSpPr>
        <p:spPr>
          <a:xfrm>
            <a:off x="10596930" y="6022688"/>
            <a:ext cx="4060204" cy="7480750"/>
          </a:xfrm>
          <a:prstGeom prst="roundRect">
            <a:avLst>
              <a:gd name="adj" fmla="val 24104"/>
            </a:avLst>
          </a:prstGeom>
          <a:ln w="254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p:txBody>
      </p:sp>
      <p:sp>
        <p:nvSpPr>
          <p:cNvPr id="155" name="Mathematics…"/>
          <p:cNvSpPr/>
          <p:nvPr/>
        </p:nvSpPr>
        <p:spPr>
          <a:xfrm>
            <a:off x="9458437" y="104309"/>
            <a:ext cx="9546858" cy="5852930"/>
          </a:xfrm>
          <a:prstGeom prst="roundRect">
            <a:avLst>
              <a:gd name="adj" fmla="val 17514"/>
            </a:avLst>
          </a:prstGeom>
          <a:ln w="254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Bold"/>
                <a:ea typeface="Noteworthy Bold"/>
                <a:cs typeface="Noteworthy Bold"/>
                <a:sym typeface="Noteworthy Bold"/>
              </a:defRPr>
            </a:pPr>
            <a:r>
              <a:rPr kumimoji="0" sz="1400" b="0" i="0" u="none" strike="noStrike" kern="0" cap="none" spc="0" normalizeH="0" baseline="0" noProof="0" dirty="0">
                <a:ln>
                  <a:noFill/>
                </a:ln>
                <a:solidFill>
                  <a:srgbClr val="000000"/>
                </a:solidFill>
                <a:effectLst/>
                <a:uLnTx/>
                <a:uFillTx/>
                <a:latin typeface="Noteworthy Bold"/>
                <a:sym typeface="Noteworthy Bold"/>
              </a:rPr>
              <a:t>. </a:t>
            </a: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p:txBody>
      </p:sp>
      <p:sp>
        <p:nvSpPr>
          <p:cNvPr id="157" name="Expressive arts and          design"/>
          <p:cNvSpPr/>
          <p:nvPr/>
        </p:nvSpPr>
        <p:spPr>
          <a:xfrm>
            <a:off x="14765030" y="6028393"/>
            <a:ext cx="4274390" cy="7469340"/>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p:txBody>
      </p:sp>
      <p:sp>
        <p:nvSpPr>
          <p:cNvPr id="168" name="A number a week 0-4…"/>
          <p:cNvSpPr txBox="1"/>
          <p:nvPr/>
        </p:nvSpPr>
        <p:spPr>
          <a:xfrm>
            <a:off x="9811294" y="2478398"/>
            <a:ext cx="8781506" cy="1458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sp>
        <p:nvSpPr>
          <p:cNvPr id="180" name="Phonics…"/>
          <p:cNvSpPr txBox="1"/>
          <p:nvPr/>
        </p:nvSpPr>
        <p:spPr>
          <a:xfrm>
            <a:off x="3415116" y="7026078"/>
            <a:ext cx="304638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800" b="0" u="sng" dirty="0">
                <a:latin typeface="Noteworthy Bold"/>
                <a:sym typeface="Noteworthy Bold"/>
              </a:rPr>
              <a:t>Phonics/ English </a:t>
            </a:r>
            <a:endParaRPr kumimoji="0" sz="2800" b="0" i="0" u="sng" strike="noStrike" kern="0" cap="none" spc="0" normalizeH="0" baseline="0" noProof="0" dirty="0">
              <a:ln>
                <a:noFill/>
              </a:ln>
              <a:solidFill>
                <a:srgbClr val="000000"/>
              </a:solidFill>
              <a:effectLst/>
              <a:uLnTx/>
              <a:uFillTx/>
              <a:latin typeface="Noteworthy Bold"/>
              <a:sym typeface="Noteworthy Bold"/>
            </a:endParaRPr>
          </a:p>
        </p:txBody>
      </p:sp>
      <p:sp>
        <p:nvSpPr>
          <p:cNvPr id="181" name="Oral blending…"/>
          <p:cNvSpPr txBox="1"/>
          <p:nvPr/>
        </p:nvSpPr>
        <p:spPr>
          <a:xfrm>
            <a:off x="240905" y="9328699"/>
            <a:ext cx="2135707"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A0203"/>
              </a:solidFill>
              <a:effectLst/>
              <a:uLnTx/>
              <a:uFillTx/>
              <a:latin typeface="Noteworthy Light"/>
              <a:sym typeface="Noteworthy Light"/>
            </a:endParaRPr>
          </a:p>
        </p:txBody>
      </p:sp>
      <p:pic>
        <p:nvPicPr>
          <p:cNvPr id="193" name="Image" descr="Image"/>
          <p:cNvPicPr>
            <a:picLocks noChangeAspect="1"/>
          </p:cNvPicPr>
          <p:nvPr/>
        </p:nvPicPr>
        <p:blipFill>
          <a:blip r:embed="rId3"/>
          <a:srcRect l="272" t="223" r="193" b="65"/>
          <a:stretch>
            <a:fillRect/>
          </a:stretch>
        </p:blipFill>
        <p:spPr>
          <a:xfrm>
            <a:off x="13500652" y="6300691"/>
            <a:ext cx="856049" cy="858904"/>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194" name="Jigsaw  We follow a scheme called Jigsaw to focus on PSHE, which links to PSED in EYFS. The first topic focus is: Being me in my world- this will look at the children being in our community as a school, where they live, who they are and what makes them u"/>
          <p:cNvSpPr txBox="1"/>
          <p:nvPr/>
        </p:nvSpPr>
        <p:spPr>
          <a:xfrm>
            <a:off x="10782270" y="6563044"/>
            <a:ext cx="388857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a:spcBef>
                <a:spcPts val="5900"/>
              </a:spcBef>
              <a:defRPr sz="2000" b="0">
                <a:latin typeface="Noteworthy Bold"/>
                <a:ea typeface="Noteworthy Bold"/>
                <a:cs typeface="Noteworthy Bold"/>
                <a:sym typeface="Noteworthy Bold"/>
              </a:defRPr>
            </a:pPr>
            <a:r>
              <a:rPr kumimoji="0" sz="2800" b="0" i="0" u="sng" strike="noStrike" kern="0" cap="none" spc="0" normalizeH="0" baseline="0" noProof="0" dirty="0">
                <a:ln>
                  <a:noFill/>
                </a:ln>
                <a:solidFill>
                  <a:srgbClr val="000000"/>
                </a:solidFill>
                <a:effectLst/>
                <a:uLnTx/>
                <a:uFillTx/>
                <a:latin typeface="Noteworthy Bold"/>
                <a:sym typeface="Noteworthy Bold"/>
              </a:rPr>
              <a:t>Jigsaw</a:t>
            </a:r>
            <a:endPar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pic>
        <p:nvPicPr>
          <p:cNvPr id="200" name="Image" descr="Image"/>
          <p:cNvPicPr>
            <a:picLocks/>
          </p:cNvPicPr>
          <p:nvPr/>
        </p:nvPicPr>
        <p:blipFill>
          <a:blip r:embed="rId4">
            <a:alphaModFix amt="71632"/>
          </a:blip>
          <a:stretch>
            <a:fillRect/>
          </a:stretch>
        </p:blipFill>
        <p:spPr>
          <a:xfrm>
            <a:off x="10901474" y="6251512"/>
            <a:ext cx="1056496" cy="828280"/>
          </a:xfrm>
          <a:prstGeom prst="rect">
            <a:avLst/>
          </a:prstGeom>
        </p:spPr>
      </p:pic>
      <p:sp>
        <p:nvSpPr>
          <p:cNvPr id="201" name="Music We will sing a range of nursery rhymes in class, as a whole, in groups and individually. This year we will also be following a music scheme called Charanga."/>
          <p:cNvSpPr txBox="1"/>
          <p:nvPr/>
        </p:nvSpPr>
        <p:spPr>
          <a:xfrm>
            <a:off x="14871502" y="9821981"/>
            <a:ext cx="407400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800" i="0" u="sng" strike="noStrike" kern="0" cap="none" spc="0" normalizeH="0" baseline="0" noProof="0" dirty="0">
                <a:ln>
                  <a:noFill/>
                </a:ln>
                <a:solidFill>
                  <a:srgbClr val="000000"/>
                </a:solidFill>
                <a:effectLst/>
                <a:uLnTx/>
                <a:uFillTx/>
                <a:latin typeface="Noteworthy Light"/>
                <a:sym typeface="Noteworthy Bold"/>
              </a:rPr>
              <a:t>Music</a:t>
            </a:r>
            <a:endParaRPr lang="en-GB" sz="2800" u="sng" dirty="0">
              <a:latin typeface="Noteworthy Light"/>
              <a:sym typeface="Noteworthy Bold"/>
            </a:endParaRPr>
          </a:p>
        </p:txBody>
      </p:sp>
      <p:sp>
        <p:nvSpPr>
          <p:cNvPr id="206" name="Text"/>
          <p:cNvSpPr txBox="1"/>
          <p:nvPr/>
        </p:nvSpPr>
        <p:spPr>
          <a:xfrm>
            <a:off x="14790904" y="11169722"/>
            <a:ext cx="161196" cy="37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marL="0" marR="0" lvl="0" indent="0" algn="l" defTabSz="825500" rtl="0" eaLnBrk="1" fontAlgn="auto" latinLnBrk="0" hangingPunct="0">
              <a:lnSpc>
                <a:spcPct val="100000"/>
              </a:lnSpc>
              <a:spcBef>
                <a:spcPts val="0"/>
              </a:spcBef>
              <a:spcAft>
                <a:spcPts val="0"/>
              </a:spcAft>
              <a:buClrTx/>
              <a:buSzTx/>
              <a:buFontTx/>
              <a:buNone/>
              <a:tabLst/>
              <a:defRPr sz="2000">
                <a:latin typeface="Noteworthy Bold"/>
                <a:ea typeface="Noteworthy Bold"/>
                <a:cs typeface="Noteworthy Bold"/>
                <a:sym typeface="Noteworthy Bold"/>
              </a:defRPr>
            </a:pPr>
            <a:r>
              <a:rPr kumimoji="0" sz="1400" b="0" i="0" u="none" strike="noStrike" kern="0" cap="none" spc="0" normalizeH="0" baseline="0" noProof="0">
                <a:ln>
                  <a:noFill/>
                </a:ln>
                <a:solidFill>
                  <a:srgbClr val="000000"/>
                </a:solidFill>
                <a:effectLst/>
                <a:uLnTx/>
                <a:uFillTx/>
                <a:latin typeface="Noteworthy Light"/>
                <a:ea typeface="Noteworthy Light"/>
                <a:cs typeface="Noteworthy Light"/>
                <a:sym typeface="Noteworthy Light"/>
              </a:rPr>
              <a:t> </a:t>
            </a:r>
          </a:p>
        </p:txBody>
      </p:sp>
      <p:sp>
        <p:nvSpPr>
          <p:cNvPr id="212" name="The natural world…"/>
          <p:cNvSpPr txBox="1"/>
          <p:nvPr/>
        </p:nvSpPr>
        <p:spPr>
          <a:xfrm>
            <a:off x="19361571" y="2484809"/>
            <a:ext cx="434952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sz="2800" b="0" u="sng" dirty="0">
                <a:latin typeface="Noteworthy Bold"/>
                <a:sym typeface="Noteworthy Bold"/>
              </a:rPr>
              <a:t>The natural world</a:t>
            </a:r>
          </a:p>
        </p:txBody>
      </p:sp>
      <p:sp>
        <p:nvSpPr>
          <p:cNvPr id="214" name="People and communities:…"/>
          <p:cNvSpPr txBox="1"/>
          <p:nvPr/>
        </p:nvSpPr>
        <p:spPr>
          <a:xfrm>
            <a:off x="19322244" y="7263145"/>
            <a:ext cx="4548584"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800" b="0" i="0" u="sng" strike="noStrike" kern="0" cap="none" spc="0" normalizeH="0" baseline="0" noProof="0" dirty="0" err="1">
                <a:ln>
                  <a:noFill/>
                </a:ln>
                <a:solidFill>
                  <a:srgbClr val="000000"/>
                </a:solidFill>
                <a:effectLst/>
                <a:uLnTx/>
                <a:uFillTx/>
                <a:latin typeface="Noteworthy Bold"/>
                <a:sym typeface="Noteworthy Bold"/>
              </a:rPr>
              <a:t>Peo</a:t>
            </a:r>
            <a:r>
              <a:rPr kumimoji="0" lang="en-GB" sz="2800" b="0" i="0" u="sng" strike="noStrike" kern="0" cap="none" spc="0" normalizeH="0" baseline="0" noProof="0" dirty="0" err="1">
                <a:ln>
                  <a:noFill/>
                </a:ln>
                <a:solidFill>
                  <a:srgbClr val="000000"/>
                </a:solidFill>
                <a:effectLst/>
                <a:uLnTx/>
                <a:uFillTx/>
                <a:latin typeface="Noteworthy Bold"/>
                <a:sym typeface="Noteworthy Bold"/>
              </a:rPr>
              <a:t>ple</a:t>
            </a:r>
            <a:r>
              <a:rPr kumimoji="0" lang="en-GB" sz="2800" b="0" i="0" u="sng" strike="noStrike" kern="0" cap="none" spc="0" normalizeH="0" baseline="0" noProof="0" dirty="0">
                <a:ln>
                  <a:noFill/>
                </a:ln>
                <a:solidFill>
                  <a:srgbClr val="000000"/>
                </a:solidFill>
                <a:effectLst/>
                <a:uLnTx/>
                <a:uFillTx/>
                <a:latin typeface="Noteworthy Bold"/>
                <a:sym typeface="Noteworthy Bold"/>
              </a:rPr>
              <a:t> and Communities</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p:txBody>
      </p:sp>
      <p:sp>
        <p:nvSpPr>
          <p:cNvPr id="215" name="AT HOME: Talk to your children about the world around them and their place in it."/>
          <p:cNvSpPr txBox="1"/>
          <p:nvPr/>
        </p:nvSpPr>
        <p:spPr>
          <a:xfrm>
            <a:off x="19398903" y="11384892"/>
            <a:ext cx="4148170"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lang="en-GB" sz="1600" b="0" dirty="0">
                <a:solidFill>
                  <a:srgbClr val="FF644E">
                    <a:hueOff val="-82419"/>
                    <a:satOff val="-9513"/>
                    <a:lumOff val="-16343"/>
                  </a:srgbClr>
                </a:solidFill>
                <a:latin typeface="Noteworthy Bold"/>
                <a:sym typeface="Noteworthy Bold"/>
              </a:rPr>
              <a:t>AT HOME: If you have been to the seaside with your child, talk with them about what they remember. What did they enjoy doing and what did they not enjoy doing. </a:t>
            </a:r>
          </a:p>
        </p:txBody>
      </p:sp>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u="sng">
                <a:latin typeface="Noteworthy Bold"/>
                <a:ea typeface="Noteworthy Bold"/>
                <a:cs typeface="Noteworthy Bold"/>
                <a:sym typeface="Noteworthy Bold"/>
              </a:defRPr>
            </a:pPr>
            <a:endParaRPr kumimoji="0" sz="1400" b="0" i="0" u="sng"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2" name="Rectangle 1"/>
          <p:cNvSpPr/>
          <p:nvPr/>
        </p:nvSpPr>
        <p:spPr>
          <a:xfrm>
            <a:off x="2767387" y="452275"/>
            <a:ext cx="3432350"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Physical development</a:t>
            </a:r>
          </a:p>
        </p:txBody>
      </p:sp>
      <p:sp>
        <p:nvSpPr>
          <p:cNvPr id="3" name="Rectangle 2"/>
          <p:cNvSpPr/>
          <p:nvPr/>
        </p:nvSpPr>
        <p:spPr>
          <a:xfrm>
            <a:off x="13117455" y="155172"/>
            <a:ext cx="2169184"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Mathematics </a:t>
            </a:r>
          </a:p>
        </p:txBody>
      </p:sp>
      <p:sp>
        <p:nvSpPr>
          <p:cNvPr id="5" name="Rectangle 4"/>
          <p:cNvSpPr/>
          <p:nvPr/>
        </p:nvSpPr>
        <p:spPr>
          <a:xfrm>
            <a:off x="9746028" y="666759"/>
            <a:ext cx="8957328" cy="584775"/>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0000"/>
                </a:solidFill>
                <a:effectLst/>
                <a:uLnTx/>
                <a:uFillTx/>
                <a:latin typeface="Helvetica Neue"/>
                <a:sym typeface="Helvetica Neue"/>
              </a:rPr>
              <a:t>We follow the White Rose scheme for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400" b="1" i="1" u="none" strike="noStrike" kern="0" cap="none" spc="0" normalizeH="0" baseline="0" noProof="0" dirty="0">
                <a:ln>
                  <a:noFill/>
                </a:ln>
                <a:solidFill>
                  <a:srgbClr val="000000"/>
                </a:solidFill>
                <a:effectLst/>
                <a:uLnTx/>
                <a:uFillTx/>
                <a:latin typeface="Helvetica Neue"/>
                <a:sym typeface="Helvetica Neue"/>
              </a:rPr>
              <a:t>, incorporating </a:t>
            </a:r>
            <a:r>
              <a:rPr kumimoji="0" lang="en-US" sz="1400" b="1" i="1" u="none" strike="noStrike" kern="0" cap="none" spc="0" normalizeH="0" baseline="0" noProof="0" dirty="0" err="1">
                <a:ln>
                  <a:noFill/>
                </a:ln>
                <a:solidFill>
                  <a:srgbClr val="000000"/>
                </a:solidFill>
                <a:effectLst/>
                <a:uLnTx/>
                <a:uFillTx/>
                <a:latin typeface="Helvetica Neue"/>
                <a:sym typeface="Helvetica Neue"/>
              </a:rPr>
              <a:t>numicon</a:t>
            </a:r>
            <a:r>
              <a:rPr kumimoji="0" lang="en-US" sz="1400" b="1" i="1" u="none" strike="noStrike" kern="0" cap="none" spc="0" normalizeH="0" baseline="0" noProof="0" dirty="0">
                <a:ln>
                  <a:noFill/>
                </a:ln>
                <a:solidFill>
                  <a:srgbClr val="000000"/>
                </a:solidFill>
                <a:effectLst/>
                <a:uLnTx/>
                <a:uFillTx/>
                <a:latin typeface="Helvetica Neue"/>
                <a:sym typeface="Helvetica Neue"/>
              </a:rPr>
              <a:t> and number blocks to support our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800" b="1" i="0" u="none" strike="noStrike" kern="0" cap="none" spc="0" normalizeH="0" baseline="0" noProof="0" dirty="0">
                <a:ln>
                  <a:noFill/>
                </a:ln>
                <a:solidFill>
                  <a:srgbClr val="000000"/>
                </a:solidFill>
                <a:effectLst/>
                <a:uLnTx/>
                <a:uFillTx/>
                <a:latin typeface="Helvetica Neue"/>
                <a:sym typeface="Helvetica Neue"/>
              </a:rPr>
              <a:t>.</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sp>
        <p:nvSpPr>
          <p:cNvPr id="12" name="Rectangle 11"/>
          <p:cNvSpPr/>
          <p:nvPr/>
        </p:nvSpPr>
        <p:spPr>
          <a:xfrm>
            <a:off x="19470808" y="315754"/>
            <a:ext cx="4514657" cy="492443"/>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US" sz="2600" b="0" i="0" u="sng" strike="noStrike" kern="0" cap="none" spc="0" normalizeH="0" baseline="0" noProof="0" dirty="0">
                <a:ln>
                  <a:noFill/>
                </a:ln>
                <a:solidFill>
                  <a:srgbClr val="000000"/>
                </a:solidFill>
                <a:effectLst/>
                <a:uLnTx/>
                <a:uFillTx/>
                <a:latin typeface="Noteworthy Bold"/>
                <a:sym typeface="Noteworthy Bold"/>
              </a:rPr>
              <a:t>Understanding the world</a:t>
            </a:r>
          </a:p>
        </p:txBody>
      </p:sp>
      <p:sp>
        <p:nvSpPr>
          <p:cNvPr id="15" name="Rectangle 14"/>
          <p:cNvSpPr/>
          <p:nvPr/>
        </p:nvSpPr>
        <p:spPr>
          <a:xfrm>
            <a:off x="12370703" y="6130767"/>
            <a:ext cx="1093569"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C0404"/>
                </a:solidFill>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C0404"/>
                </a:solidFill>
                <a:effectLst/>
                <a:uLnTx/>
                <a:uFillTx/>
                <a:latin typeface="Noteworthy Bold"/>
                <a:sym typeface="Noteworthy Bold"/>
              </a:rPr>
              <a:t>PSED</a:t>
            </a:r>
          </a:p>
        </p:txBody>
      </p:sp>
      <p:sp>
        <p:nvSpPr>
          <p:cNvPr id="6" name="TextBox 5"/>
          <p:cNvSpPr txBox="1"/>
          <p:nvPr/>
        </p:nvSpPr>
        <p:spPr>
          <a:xfrm>
            <a:off x="261435" y="13038664"/>
            <a:ext cx="99598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Remember to log any home learning onto Seesaw. If you need reminders of your login details, please get in touch with your child’s class teacher.  </a:t>
            </a:r>
          </a:p>
        </p:txBody>
      </p:sp>
      <p:sp>
        <p:nvSpPr>
          <p:cNvPr id="62" name="Role play  The children will be able to perform and role play in a range of different spaces. Including; a home corner and a farm shop.">
            <a:extLst>
              <a:ext uri="{FF2B5EF4-FFF2-40B4-BE49-F238E27FC236}">
                <a16:creationId xmlns:a16="http://schemas.microsoft.com/office/drawing/2014/main" id="{28E282B9-3FAF-4E19-92C6-ED6057449F09}"/>
              </a:ext>
            </a:extLst>
          </p:cNvPr>
          <p:cNvSpPr txBox="1"/>
          <p:nvPr/>
        </p:nvSpPr>
        <p:spPr>
          <a:xfrm>
            <a:off x="14902300" y="7837661"/>
            <a:ext cx="4017214"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800" u="sng" dirty="0">
                <a:latin typeface="Noteworthy Bold"/>
                <a:sym typeface="Noteworthy Bold"/>
              </a:rPr>
              <a:t>Art</a:t>
            </a:r>
            <a:r>
              <a:rPr kumimoji="0" sz="2800" i="0" u="sng" strike="noStrike" kern="0" cap="none" spc="0" normalizeH="0" baseline="0" noProof="0" dirty="0">
                <a:ln>
                  <a:noFill/>
                </a:ln>
                <a:solidFill>
                  <a:srgbClr val="000000"/>
                </a:solidFill>
                <a:effectLst/>
                <a:uLnTx/>
                <a:uFillTx/>
                <a:latin typeface="Noteworthy Bold"/>
                <a:sym typeface="Noteworthy Bold"/>
              </a:rPr>
              <a:t> </a:t>
            </a:r>
            <a:r>
              <a:rPr kumimoji="0" lang="en-GB" sz="2800" i="0" u="sng" strike="noStrike" kern="0" cap="none" spc="0" normalizeH="0" baseline="0" noProof="0" dirty="0">
                <a:ln>
                  <a:noFill/>
                </a:ln>
                <a:solidFill>
                  <a:srgbClr val="000000"/>
                </a:solidFill>
                <a:effectLst/>
                <a:uLnTx/>
                <a:uFillTx/>
                <a:latin typeface="Noteworthy Bold"/>
                <a:sym typeface="Noteworthy Bold"/>
              </a:rPr>
              <a:t>and Design</a:t>
            </a:r>
          </a:p>
          <a:p>
            <a:pPr marL="0" marR="0" lvl="0" indent="0" algn="l"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1600" i="0" strike="noStrike" kern="0" cap="none" spc="0" normalizeH="0" baseline="0" noProof="0" dirty="0">
              <a:ln>
                <a:noFill/>
              </a:ln>
              <a:solidFill>
                <a:srgbClr val="000000"/>
              </a:solidFill>
              <a:effectLst/>
              <a:uLnTx/>
              <a:uFillTx/>
              <a:latin typeface="Noteworthy Bold"/>
              <a:sym typeface="Noteworthy Bold"/>
            </a:endParaRPr>
          </a:p>
        </p:txBody>
      </p:sp>
      <p:sp>
        <p:nvSpPr>
          <p:cNvPr id="10" name="TextBox 9"/>
          <p:cNvSpPr txBox="1"/>
          <p:nvPr/>
        </p:nvSpPr>
        <p:spPr>
          <a:xfrm>
            <a:off x="6595672" y="7079792"/>
            <a:ext cx="3625570" cy="1623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Rectangle 16"/>
          <p:cNvSpPr/>
          <p:nvPr/>
        </p:nvSpPr>
        <p:spPr>
          <a:xfrm>
            <a:off x="14438041" y="6381227"/>
            <a:ext cx="4923530" cy="523220"/>
          </a:xfrm>
          <a:prstGeom prst="rect">
            <a:avLst/>
          </a:prstGeom>
        </p:spPr>
        <p:txBody>
          <a:bodyPr wrap="square">
            <a:spAutoFit/>
          </a:bodyPr>
          <a:lstStyle/>
          <a:p>
            <a:pPr lvl="0">
              <a:defRPr sz="2600" b="0" u="sng">
                <a:latin typeface="Noteworthy Bold"/>
                <a:ea typeface="Noteworthy Bold"/>
                <a:cs typeface="Noteworthy Bold"/>
                <a:sym typeface="Noteworthy Bold"/>
              </a:defRPr>
            </a:pPr>
            <a:r>
              <a:rPr lang="en-GB" sz="2800" b="0" u="sng" dirty="0">
                <a:latin typeface="Noteworthy Bold"/>
                <a:sym typeface="Noteworthy Bold"/>
              </a:rPr>
              <a:t>Expressive arts and design     </a:t>
            </a:r>
          </a:p>
        </p:txBody>
      </p:sp>
      <p:sp>
        <p:nvSpPr>
          <p:cNvPr id="56" name="AT HOME: Practice counting and looking for numbers in the world around them.">
            <a:extLst>
              <a:ext uri="{FF2B5EF4-FFF2-40B4-BE49-F238E27FC236}">
                <a16:creationId xmlns:a16="http://schemas.microsoft.com/office/drawing/2014/main" id="{2B7AFBEF-A768-49F5-AFA1-80E5FE18F5D4}"/>
              </a:ext>
            </a:extLst>
          </p:cNvPr>
          <p:cNvSpPr txBox="1"/>
          <p:nvPr/>
        </p:nvSpPr>
        <p:spPr>
          <a:xfrm>
            <a:off x="9863693" y="5011886"/>
            <a:ext cx="873634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Share some objects (e.g. coins, marbles, toys) between two people. Talk to your child about whether the number of objects they have shared, can be shared out equally or not.</a:t>
            </a:r>
          </a:p>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lang="en-GB" sz="1600" b="0" dirty="0">
                <a:solidFill>
                  <a:srgbClr val="FF644E">
                    <a:hueOff val="-82419"/>
                    <a:satOff val="-9513"/>
                    <a:lumOff val="-16343"/>
                  </a:srgbClr>
                </a:solidFill>
                <a:latin typeface="Noteworthy Bold"/>
                <a:sym typeface="Noteworthy Bold"/>
              </a:rPr>
              <a:t>Please complete the maths KIRF. We will be sending these out and putting them on Seesaw. </a:t>
            </a:r>
            <a:endParaRPr kumimoji="0" lang="en-GB" sz="10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53" name="Literacy- Reading and writing">
            <a:extLst>
              <a:ext uri="{FF2B5EF4-FFF2-40B4-BE49-F238E27FC236}">
                <a16:creationId xmlns:a16="http://schemas.microsoft.com/office/drawing/2014/main" id="{B036F7C5-0BF8-4B97-8392-B25841110F02}"/>
              </a:ext>
            </a:extLst>
          </p:cNvPr>
          <p:cNvSpPr/>
          <p:nvPr/>
        </p:nvSpPr>
        <p:spPr>
          <a:xfrm>
            <a:off x="120010" y="6918352"/>
            <a:ext cx="10349441" cy="5852930"/>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solidFill>
                  <a:srgbClr val="FF644E">
                    <a:hueOff val="-82419"/>
                    <a:satOff val="-9513"/>
                    <a:lumOff val="-16343"/>
                  </a:srgbClr>
                </a:solidFill>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61" name="AT HOME: Practice asking your children if they would like something: for example- Would you like the M-I-L-K?">
            <a:extLst>
              <a:ext uri="{FF2B5EF4-FFF2-40B4-BE49-F238E27FC236}">
                <a16:creationId xmlns:a16="http://schemas.microsoft.com/office/drawing/2014/main" id="{B13F8A9A-AA5C-471A-B286-2FA358AF7CD2}"/>
              </a:ext>
            </a:extLst>
          </p:cNvPr>
          <p:cNvSpPr txBox="1"/>
          <p:nvPr/>
        </p:nvSpPr>
        <p:spPr>
          <a:xfrm>
            <a:off x="325342" y="11315935"/>
            <a:ext cx="2228702"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a:t>
            </a:r>
            <a:r>
              <a:rPr lang="en-GB" sz="1400" dirty="0"/>
              <a:t>Please read your school reading books and practise reading your keywords regularly. Please log reading in your child’s reading diary. </a:t>
            </a: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66" name="Sounds…">
            <a:extLst>
              <a:ext uri="{FF2B5EF4-FFF2-40B4-BE49-F238E27FC236}">
                <a16:creationId xmlns:a16="http://schemas.microsoft.com/office/drawing/2014/main" id="{5FAE5754-1A74-45CD-BE62-AFAEB4B6878A}"/>
              </a:ext>
            </a:extLst>
          </p:cNvPr>
          <p:cNvSpPr txBox="1"/>
          <p:nvPr/>
        </p:nvSpPr>
        <p:spPr>
          <a:xfrm>
            <a:off x="2501381" y="7653987"/>
            <a:ext cx="4542588"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b="0" i="0" u="sng" strike="noStrike" kern="0" cap="none" spc="0" normalizeH="0" baseline="0" noProof="0" dirty="0">
                <a:ln>
                  <a:noFill/>
                </a:ln>
                <a:solidFill>
                  <a:srgbClr val="000000"/>
                </a:solidFill>
                <a:effectLst/>
                <a:uLnTx/>
                <a:uFillTx/>
                <a:latin typeface="Noteworthy Bold"/>
                <a:sym typeface="Noteworthy Bold"/>
              </a:rPr>
              <a:t>Sounds</a:t>
            </a:r>
            <a:endParaRPr kumimoji="0" lang="en-GB" sz="2000" b="0" i="0" u="sng" strike="noStrike" kern="0" cap="none" spc="0" normalizeH="0" baseline="0" noProof="0" dirty="0">
              <a:ln>
                <a:noFill/>
              </a:ln>
              <a:solidFill>
                <a:srgbClr val="000000"/>
              </a:solidFill>
              <a:effectLst/>
              <a:uLnTx/>
              <a:uFillTx/>
              <a:latin typeface="Noteworthy Bold"/>
              <a:sym typeface="Noteworthy Bold"/>
            </a:endParaRPr>
          </a:p>
          <a:p>
            <a:pPr algn="just">
              <a:defRPr sz="2000" b="0">
                <a:latin typeface="Noteworthy Bold"/>
                <a:ea typeface="Noteworthy Bold"/>
                <a:cs typeface="Noteworthy Bold"/>
                <a:sym typeface="Noteworthy Bold"/>
              </a:defRPr>
            </a:pPr>
            <a:r>
              <a:rPr lang="en-GB" sz="1400" b="0" dirty="0">
                <a:latin typeface="Noteworthy Light"/>
                <a:sym typeface="Noteworthy Light"/>
              </a:rPr>
              <a:t>We are following the Monster Phonics programme and will be teaching the following sounds this term:</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2000" b="0" i="0" u="sng" strike="noStrike" kern="0" cap="none" spc="0" normalizeH="0" baseline="0" noProof="0" dirty="0">
              <a:ln>
                <a:noFill/>
              </a:ln>
              <a:solidFill>
                <a:srgbClr val="000000"/>
              </a:solidFill>
              <a:effectLst/>
              <a:highlight>
                <a:srgbClr val="FF0000"/>
              </a:highligh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400" b="0" u="sng" dirty="0">
                <a:latin typeface="Noteworthy Bold"/>
                <a:sym typeface="Noteworthy Bold"/>
              </a:rPr>
              <a:t>Week 1 </a:t>
            </a:r>
            <a:r>
              <a:rPr lang="en-GB" sz="1400" b="0" dirty="0">
                <a:latin typeface="Noteworthy Bold"/>
                <a:sym typeface="Noteworthy Bold"/>
              </a:rPr>
              <a:t>– </a:t>
            </a:r>
            <a:r>
              <a:rPr lang="en-GB" sz="1400" b="0" dirty="0">
                <a:highlight>
                  <a:srgbClr val="FFFF00"/>
                </a:highlight>
                <a:latin typeface="Noteworthy Bold"/>
                <a:sym typeface="Noteworthy Bold"/>
              </a:rPr>
              <a:t>CCVCC (Consonant, Consonant, Vowel, Consonant, Consonant Words) </a:t>
            </a:r>
            <a:r>
              <a:rPr lang="en-GB" sz="1400" b="0" dirty="0">
                <a:latin typeface="Noteworthy Bold"/>
                <a:sym typeface="Noteworthy Bold"/>
              </a:rPr>
              <a:t>– stand, blank, twist, crust</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400" b="0" i="0" u="sng" strike="noStrike" kern="0" cap="none" spc="0" normalizeH="0" baseline="0" noProof="0" dirty="0">
                <a:ln>
                  <a:noFill/>
                </a:ln>
                <a:solidFill>
                  <a:srgbClr val="000000"/>
                </a:solidFill>
                <a:effectLst/>
                <a:uLnTx/>
                <a:uFillTx/>
                <a:latin typeface="Noteworthy Bold"/>
                <a:sym typeface="Noteworthy Bold"/>
              </a:rPr>
              <a:t>Week 2</a:t>
            </a:r>
            <a:r>
              <a:rPr lang="en-GB" sz="1400" b="0" u="sng" dirty="0">
                <a:latin typeface="Noteworthy Bold"/>
                <a:sym typeface="Noteworthy Bold"/>
              </a:rPr>
              <a:t> and 3 </a:t>
            </a:r>
            <a:r>
              <a:rPr kumimoji="0" lang="en-GB" sz="1400" b="0" i="0" strike="noStrike" kern="0" cap="none" spc="0" normalizeH="0" baseline="0" noProof="0" dirty="0">
                <a:ln>
                  <a:noFill/>
                </a:ln>
                <a:solidFill>
                  <a:srgbClr val="000000"/>
                </a:solidFill>
                <a:effectLst/>
                <a:uLnTx/>
                <a:uFillTx/>
                <a:latin typeface="Noteworthy Bold"/>
                <a:sym typeface="Noteworthy Bold"/>
              </a:rPr>
              <a:t>– </a:t>
            </a:r>
            <a:r>
              <a:rPr kumimoji="0" lang="en-GB" sz="1400" b="0" i="0" strike="noStrike" kern="0" cap="none" spc="0" normalizeH="0" baseline="0" noProof="0" dirty="0">
                <a:ln>
                  <a:noFill/>
                </a:ln>
                <a:solidFill>
                  <a:srgbClr val="000000"/>
                </a:solidFill>
                <a:effectLst/>
                <a:highlight>
                  <a:srgbClr val="FFFF00"/>
                </a:highlight>
                <a:uLnTx/>
                <a:uFillTx/>
                <a:latin typeface="Noteworthy Bold"/>
                <a:sym typeface="Noteworthy Bold"/>
              </a:rPr>
              <a:t>CVC (Consonant, Vowel, Consonant Words) and Polysyllabic words </a:t>
            </a:r>
            <a:r>
              <a:rPr kumimoji="0" lang="en-GB" sz="1400" b="0" i="0" strike="noStrike" kern="0" cap="none" spc="0" normalizeH="0" baseline="0" noProof="0" dirty="0">
                <a:ln>
                  <a:noFill/>
                </a:ln>
                <a:solidFill>
                  <a:srgbClr val="000000"/>
                </a:solidFill>
                <a:effectLst/>
                <a:uLnTx/>
                <a:uFillTx/>
                <a:latin typeface="Noteworthy Bold"/>
                <a:sym typeface="Noteworthy Bold"/>
              </a:rPr>
              <a:t>– shampoo, giftbox, helper, windmill</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400" b="0" i="0" u="sng" strike="noStrike" kern="0" cap="none" spc="0" normalizeH="0" baseline="0" noProof="0" dirty="0">
                <a:ln>
                  <a:noFill/>
                </a:ln>
                <a:solidFill>
                  <a:srgbClr val="000000"/>
                </a:solidFill>
                <a:effectLst/>
                <a:uLnTx/>
                <a:uFillTx/>
                <a:latin typeface="Noteworthy Bold"/>
                <a:sym typeface="Noteworthy Bold"/>
              </a:rPr>
              <a:t>Week </a:t>
            </a:r>
            <a:r>
              <a:rPr lang="en-GB" sz="1400" b="0" u="sng" dirty="0">
                <a:latin typeface="Noteworthy Bold"/>
                <a:sym typeface="Noteworthy Bold"/>
              </a:rPr>
              <a:t>4 </a:t>
            </a:r>
            <a:r>
              <a:rPr lang="en-GB" sz="1400" b="0" dirty="0">
                <a:latin typeface="Noteworthy Bold"/>
                <a:sym typeface="Noteworthy Bold"/>
              </a:rPr>
              <a:t>– </a:t>
            </a:r>
            <a:r>
              <a:rPr lang="en-GB" sz="1400" b="0" dirty="0">
                <a:highlight>
                  <a:srgbClr val="FFFF00"/>
                </a:highlight>
                <a:latin typeface="Noteworthy Bold"/>
                <a:sym typeface="Noteworthy Bold"/>
              </a:rPr>
              <a:t>Words that begin with three consonants </a:t>
            </a:r>
            <a:r>
              <a:rPr lang="en-GB" sz="1400" b="0" dirty="0">
                <a:latin typeface="Noteworthy Bold"/>
                <a:sym typeface="Noteworthy Bold"/>
              </a:rPr>
              <a:t>– scratch, splash, squash, three.</a:t>
            </a:r>
          </a:p>
          <a:p>
            <a:pPr algn="just">
              <a:defRPr sz="2000" b="0">
                <a:latin typeface="Noteworthy Bold"/>
                <a:ea typeface="Noteworthy Bold"/>
                <a:cs typeface="Noteworthy Bold"/>
                <a:sym typeface="Noteworthy Bold"/>
              </a:defRPr>
            </a:pPr>
            <a:r>
              <a:rPr kumimoji="0" lang="en-GB" sz="1400" b="0" i="0" u="sng" strike="noStrike" kern="0" cap="none" spc="0" normalizeH="0" baseline="0" noProof="0" dirty="0">
                <a:ln>
                  <a:noFill/>
                </a:ln>
                <a:solidFill>
                  <a:srgbClr val="000000"/>
                </a:solidFill>
                <a:effectLst/>
                <a:uLnTx/>
                <a:uFillTx/>
                <a:latin typeface="Noteworthy Bold"/>
                <a:sym typeface="Noteworthy Bold"/>
              </a:rPr>
              <a:t>Week 5 </a:t>
            </a:r>
            <a:r>
              <a:rPr kumimoji="0" lang="en-GB" sz="1400" b="0" i="0" strike="noStrike" kern="0" cap="none" spc="0" normalizeH="0" baseline="0" noProof="0" dirty="0">
                <a:ln>
                  <a:noFill/>
                </a:ln>
                <a:solidFill>
                  <a:srgbClr val="000000"/>
                </a:solidFill>
                <a:effectLst/>
                <a:uLnTx/>
                <a:uFillTx/>
                <a:latin typeface="Noteworthy Bold"/>
                <a:sym typeface="Noteworthy Bold"/>
              </a:rPr>
              <a:t>– </a:t>
            </a:r>
            <a:r>
              <a:rPr kumimoji="0" lang="en-GB" sz="1400" b="0" i="0" strike="noStrike" kern="0" cap="none" spc="0" normalizeH="0" baseline="0" noProof="0" dirty="0">
                <a:ln>
                  <a:noFill/>
                </a:ln>
                <a:solidFill>
                  <a:srgbClr val="000000"/>
                </a:solidFill>
                <a:effectLst/>
                <a:highlight>
                  <a:srgbClr val="FFFF00"/>
                </a:highlight>
                <a:uLnTx/>
                <a:uFillTx/>
                <a:latin typeface="Noteworthy Bold"/>
                <a:sym typeface="Noteworthy Bold"/>
              </a:rPr>
              <a:t>CCVCC words with previously taught digraphs (two letters that make one sound.) </a:t>
            </a:r>
            <a:r>
              <a:rPr kumimoji="0" lang="en-GB" sz="1400" b="0" i="0" strike="noStrike" kern="0" cap="none" spc="0" normalizeH="0" baseline="0" noProof="0" dirty="0">
                <a:ln>
                  <a:noFill/>
                </a:ln>
                <a:solidFill>
                  <a:srgbClr val="000000"/>
                </a:solidFill>
                <a:effectLst/>
                <a:uLnTx/>
                <a:uFillTx/>
                <a:latin typeface="Noteworthy Bold"/>
                <a:sym typeface="Noteworthy Bold"/>
              </a:rPr>
              <a:t>- </a:t>
            </a:r>
            <a:r>
              <a:rPr lang="en-GB" sz="1400" b="0" dirty="0">
                <a:latin typeface="Noteworthy Light"/>
                <a:sym typeface="Noteworthy Light"/>
              </a:rPr>
              <a:t>stamp, blink, frost, crept, grunt</a:t>
            </a:r>
          </a:p>
          <a:p>
            <a:pPr algn="just">
              <a:defRPr sz="2000" b="0">
                <a:latin typeface="Noteworthy Bold"/>
                <a:ea typeface="Noteworthy Bold"/>
                <a:cs typeface="Noteworthy Bold"/>
                <a:sym typeface="Noteworthy Bold"/>
              </a:defRPr>
            </a:pPr>
            <a:r>
              <a:rPr lang="en-GB" sz="1400" b="0" u="sng" dirty="0">
                <a:latin typeface="Noteworthy Light"/>
                <a:sym typeface="Noteworthy Light"/>
              </a:rPr>
              <a:t>Week 6 and 7 </a:t>
            </a:r>
            <a:r>
              <a:rPr lang="en-GB" sz="1400" b="0" dirty="0">
                <a:latin typeface="Noteworthy Light"/>
                <a:sym typeface="Noteworthy Light"/>
              </a:rPr>
              <a:t>– </a:t>
            </a:r>
            <a:r>
              <a:rPr lang="en-GB" sz="1400" b="0" dirty="0">
                <a:highlight>
                  <a:srgbClr val="FFFF00"/>
                </a:highlight>
                <a:latin typeface="Noteworthy Light"/>
                <a:sym typeface="Noteworthy Light"/>
              </a:rPr>
              <a:t>CVC (Consonant, Vowel, Consonant words) and High-Frequency words.</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1400" b="0" i="0" strike="noStrike" kern="0" cap="none" spc="0" normalizeH="0" baseline="0" noProof="0" dirty="0">
              <a:ln>
                <a:noFill/>
              </a:ln>
              <a:solidFill>
                <a:srgbClr val="000000"/>
              </a:solidFill>
              <a:effectLs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sng" strike="noStrike" kern="0" cap="none" spc="0" normalizeH="0" baseline="0" noProof="0" dirty="0">
              <a:ln>
                <a:noFill/>
              </a:ln>
              <a:solidFill>
                <a:srgbClr val="000000"/>
              </a:solidFill>
              <a:effectLst/>
              <a:highlight>
                <a:srgbClr val="FF0000"/>
              </a:highligh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baseline="0" dirty="0">
              <a:latin typeface="Noteworthy Light"/>
              <a:sym typeface="Noteworthy Light"/>
            </a:endParaRPr>
          </a:p>
        </p:txBody>
      </p:sp>
      <p:pic>
        <p:nvPicPr>
          <p:cNvPr id="8" name="Picture 2" descr="Monster Phonics Tips For Parents | Monster Phonics">
            <a:extLst>
              <a:ext uri="{FF2B5EF4-FFF2-40B4-BE49-F238E27FC236}">
                <a16:creationId xmlns:a16="http://schemas.microsoft.com/office/drawing/2014/main" id="{E483435D-B95C-4978-933D-63D2365023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048" y="7073793"/>
            <a:ext cx="1481905" cy="775343"/>
          </a:xfrm>
          <a:prstGeom prst="rect">
            <a:avLst/>
          </a:prstGeom>
          <a:noFill/>
          <a:extLst>
            <a:ext uri="{909E8E84-426E-40DD-AFC4-6F175D3DCCD1}">
              <a14:hiddenFill xmlns:a14="http://schemas.microsoft.com/office/drawing/2010/main">
                <a:solidFill>
                  <a:srgbClr val="FFFFFF"/>
                </a:solidFill>
              </a14:hiddenFill>
            </a:ext>
          </a:extLst>
        </p:spPr>
      </p:pic>
      <p:sp>
        <p:nvSpPr>
          <p:cNvPr id="68" name="AT HOME: Talk to your children about ways we can be a really good friend.">
            <a:extLst>
              <a:ext uri="{FF2B5EF4-FFF2-40B4-BE49-F238E27FC236}">
                <a16:creationId xmlns:a16="http://schemas.microsoft.com/office/drawing/2014/main" id="{20B2033E-112D-4995-8BA8-D7C8F38F53BC}"/>
              </a:ext>
            </a:extLst>
          </p:cNvPr>
          <p:cNvSpPr txBox="1"/>
          <p:nvPr/>
        </p:nvSpPr>
        <p:spPr>
          <a:xfrm>
            <a:off x="10803338" y="9237827"/>
            <a:ext cx="3659462" cy="748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a:t>
            </a:r>
            <a:r>
              <a:rPr lang="en-GB" sz="1400" b="0" dirty="0">
                <a:sym typeface="Noteworthy Bold"/>
              </a:rPr>
              <a:t>Look at pictures of your family from when they were little. Discuss how they have changed and compare to children’s life now</a:t>
            </a:r>
            <a:r>
              <a:rPr lang="en-GB" sz="1400" b="0" dirty="0">
                <a:solidFill>
                  <a:srgbClr val="FF644E">
                    <a:hueOff val="-82419"/>
                    <a:satOff val="-9513"/>
                    <a:lumOff val="-16343"/>
                  </a:srgbClr>
                </a:solidFill>
                <a:latin typeface="Noteworthy Bold"/>
                <a:sym typeface="Noteworthy Bold"/>
              </a:rPr>
              <a:t>  </a:t>
            </a: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pic>
        <p:nvPicPr>
          <p:cNvPr id="25" name="Picture 24"/>
          <p:cNvPicPr>
            <a:picLocks noChangeAspect="1"/>
          </p:cNvPicPr>
          <p:nvPr/>
        </p:nvPicPr>
        <p:blipFill>
          <a:blip r:embed="rId6"/>
          <a:stretch>
            <a:fillRect/>
          </a:stretch>
        </p:blipFill>
        <p:spPr>
          <a:xfrm>
            <a:off x="20507988" y="948065"/>
            <a:ext cx="1930000" cy="1196056"/>
          </a:xfrm>
          <a:prstGeom prst="rect">
            <a:avLst/>
          </a:prstGeom>
        </p:spPr>
      </p:pic>
      <p:sp>
        <p:nvSpPr>
          <p:cNvPr id="52" name="Sounds…">
            <a:extLst>
              <a:ext uri="{FF2B5EF4-FFF2-40B4-BE49-F238E27FC236}">
                <a16:creationId xmlns:a16="http://schemas.microsoft.com/office/drawing/2014/main" id="{90599567-3FD5-4F89-B6FD-4D2D39DBC0EF}"/>
              </a:ext>
            </a:extLst>
          </p:cNvPr>
          <p:cNvSpPr txBox="1"/>
          <p:nvPr/>
        </p:nvSpPr>
        <p:spPr>
          <a:xfrm>
            <a:off x="7401174" y="9685763"/>
            <a:ext cx="2826621" cy="351891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000" b="0" u="sng" dirty="0">
                <a:latin typeface="Noteworthy Bold"/>
                <a:sym typeface="Noteworthy Bold"/>
              </a:rPr>
              <a:t>Keywords </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000" b="0" u="sng" dirty="0">
                <a:latin typeface="Noteworthy Bold"/>
                <a:sym typeface="Noteworthy Bold"/>
              </a:rPr>
              <a:t>(High-Frequency Words)</a:t>
            </a:r>
            <a:endParaRPr kumimoji="0" sz="2000" b="0" i="0" u="sng" strike="noStrike" kern="0" cap="none" spc="0" normalizeH="0" baseline="0" noProof="0" dirty="0">
              <a:ln>
                <a:noFill/>
              </a:ln>
              <a:solidFill>
                <a:srgbClr val="000000"/>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These are words that the children should just say and not sound out.</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kumimoji="0" lang="en-GB" sz="1400" b="0" i="0" u="none" strike="noStrike" kern="0" cap="none" spc="0" normalizeH="0" noProof="0" dirty="0">
                <a:ln>
                  <a:noFill/>
                </a:ln>
                <a:solidFill>
                  <a:srgbClr val="000000"/>
                </a:solidFill>
                <a:effectLst/>
                <a:uLnTx/>
                <a:uFillTx/>
                <a:latin typeface="Noteworthy Light"/>
                <a:sym typeface="Noteworthy Light"/>
              </a:rPr>
              <a:t>These are the </a:t>
            </a:r>
            <a:r>
              <a:rPr lang="en-GB" sz="1400" b="0" dirty="0">
                <a:latin typeface="Noteworthy Light"/>
                <a:sym typeface="Noteworthy Light"/>
              </a:rPr>
              <a:t>words we are focusing on this half-term:</a:t>
            </a: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1 </a:t>
            </a:r>
            <a:r>
              <a:rPr lang="en-GB" sz="1400" b="0" dirty="0">
                <a:latin typeface="Noteworthy Light"/>
                <a:sym typeface="Noteworthy Light"/>
              </a:rPr>
              <a:t>– </a:t>
            </a:r>
            <a:r>
              <a:rPr lang="en-GB" sz="1400" b="0" dirty="0">
                <a:highlight>
                  <a:srgbClr val="FFFF00"/>
                </a:highlight>
                <a:latin typeface="Noteworthy Light"/>
                <a:sym typeface="Noteworthy Light"/>
              </a:rPr>
              <a:t>time, out, house, about</a:t>
            </a:r>
          </a:p>
          <a:p>
            <a:pPr lvl="1" indent="0" algn="l">
              <a:defRPr sz="1400" b="0">
                <a:latin typeface="Noteworthy Light"/>
                <a:ea typeface="Noteworthy Light"/>
                <a:cs typeface="Noteworthy Light"/>
                <a:sym typeface="Noteworthy Light"/>
              </a:defRPr>
            </a:pPr>
            <a:r>
              <a:rPr lang="en-GB" sz="1400" b="0" u="sng" dirty="0">
                <a:solidFill>
                  <a:schemeClr val="tx1"/>
                </a:solidFill>
                <a:latin typeface="Noteworthy Light"/>
                <a:sym typeface="Noteworthy Light"/>
              </a:rPr>
              <a:t>Week 2 </a:t>
            </a:r>
            <a:r>
              <a:rPr lang="en-GB" sz="1400" b="0" dirty="0">
                <a:solidFill>
                  <a:schemeClr val="tx1"/>
                </a:solidFill>
                <a:latin typeface="Noteworthy Light"/>
                <a:sym typeface="Noteworthy Light"/>
              </a:rPr>
              <a:t>– </a:t>
            </a:r>
            <a:r>
              <a:rPr lang="en-GB" sz="1400" b="0" dirty="0">
                <a:solidFill>
                  <a:schemeClr val="tx1"/>
                </a:solidFill>
                <a:highlight>
                  <a:srgbClr val="FFFF00"/>
                </a:highlight>
                <a:latin typeface="Noteworthy Light"/>
                <a:sym typeface="Noteworthy Light"/>
              </a:rPr>
              <a:t>made, make, came</a:t>
            </a:r>
          </a:p>
          <a:p>
            <a:pPr lvl="1" indent="0" algn="l">
              <a:defRPr sz="1400" b="0">
                <a:latin typeface="Noteworthy Light"/>
                <a:ea typeface="Noteworthy Light"/>
                <a:cs typeface="Noteworthy Light"/>
                <a:sym typeface="Noteworthy Light"/>
              </a:defRPr>
            </a:pPr>
            <a:r>
              <a:rPr lang="en-GB" sz="1400" b="0" u="sng" dirty="0">
                <a:solidFill>
                  <a:schemeClr val="tx1"/>
                </a:solidFill>
                <a:latin typeface="Noteworthy Light"/>
                <a:sym typeface="Noteworthy Light"/>
              </a:rPr>
              <a:t>Week 3 </a:t>
            </a:r>
            <a:r>
              <a:rPr lang="en-GB" sz="1400" b="0" dirty="0">
                <a:solidFill>
                  <a:schemeClr val="tx1"/>
                </a:solidFill>
                <a:latin typeface="Noteworthy Light"/>
                <a:sym typeface="Noteworthy Light"/>
              </a:rPr>
              <a:t>– </a:t>
            </a:r>
            <a:r>
              <a:rPr lang="en-GB" sz="1400" b="0" dirty="0">
                <a:solidFill>
                  <a:schemeClr val="tx1"/>
                </a:solidFill>
                <a:highlight>
                  <a:srgbClr val="FFFF00"/>
                </a:highlight>
                <a:latin typeface="Noteworthy Light"/>
                <a:sym typeface="Noteworthy Light"/>
              </a:rPr>
              <a:t>I’m, very, old</a:t>
            </a:r>
            <a:endParaRPr lang="en-GB" sz="1400" b="0" dirty="0">
              <a:solidFill>
                <a:srgbClr val="FF0000"/>
              </a:solidFill>
              <a:highlight>
                <a:srgbClr val="FFFF00"/>
              </a:highlight>
              <a:latin typeface="Noteworthy Light"/>
              <a:sym typeface="Noteworthy Light"/>
            </a:endParaRP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4 </a:t>
            </a:r>
            <a:r>
              <a:rPr lang="en-GB" sz="1400" b="0" dirty="0">
                <a:latin typeface="Noteworthy Light"/>
                <a:sym typeface="Noteworthy Light"/>
              </a:rPr>
              <a:t>– </a:t>
            </a:r>
            <a:r>
              <a:rPr lang="en-GB" sz="1400" b="0" dirty="0">
                <a:highlight>
                  <a:srgbClr val="FFFF00"/>
                </a:highlight>
                <a:latin typeface="Noteworthy Light"/>
                <a:sym typeface="Noteworthy Light"/>
              </a:rPr>
              <a:t>called, asked, looked</a:t>
            </a: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5 </a:t>
            </a:r>
            <a:r>
              <a:rPr lang="en-GB" sz="1400" b="0" dirty="0">
                <a:latin typeface="Noteworthy Light"/>
                <a:sym typeface="Noteworthy Light"/>
              </a:rPr>
              <a:t>– </a:t>
            </a:r>
            <a:r>
              <a:rPr lang="en-GB" sz="1400" b="0" dirty="0">
                <a:highlight>
                  <a:srgbClr val="FFFF00"/>
                </a:highlight>
                <a:latin typeface="Noteworthy Light"/>
                <a:sym typeface="Noteworthy Light"/>
              </a:rPr>
              <a:t>their, our</a:t>
            </a: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6 </a:t>
            </a:r>
            <a:r>
              <a:rPr lang="en-GB" sz="1400" b="0" dirty="0">
                <a:latin typeface="Noteworthy Light"/>
                <a:sym typeface="Noteworthy Light"/>
              </a:rPr>
              <a:t>– </a:t>
            </a:r>
            <a:r>
              <a:rPr lang="en-GB" sz="1400" b="0" dirty="0">
                <a:highlight>
                  <a:srgbClr val="FFFF00"/>
                </a:highlight>
                <a:latin typeface="Noteworthy Light"/>
                <a:sym typeface="Noteworthy Light"/>
              </a:rPr>
              <a:t>Mr, Mrs, don’t</a:t>
            </a: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7 </a:t>
            </a:r>
            <a:r>
              <a:rPr lang="en-GB" sz="1400" b="0" dirty="0">
                <a:latin typeface="Noteworthy Light"/>
                <a:sym typeface="Noteworthy Light"/>
              </a:rPr>
              <a:t>– </a:t>
            </a:r>
            <a:r>
              <a:rPr lang="en-GB" sz="1400" b="0" dirty="0">
                <a:highlight>
                  <a:srgbClr val="FFFF00"/>
                </a:highlight>
                <a:latin typeface="Noteworthy Light"/>
                <a:sym typeface="Noteworthy Light"/>
              </a:rPr>
              <a:t>people, could</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lang="en-GB" sz="1400" b="0" i="0" u="none" strike="noStrike" kern="0" cap="none" spc="0" normalizeH="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p:txBody>
      </p:sp>
      <p:sp>
        <p:nvSpPr>
          <p:cNvPr id="7" name="Rectangle 6">
            <a:extLst>
              <a:ext uri="{FF2B5EF4-FFF2-40B4-BE49-F238E27FC236}">
                <a16:creationId xmlns:a16="http://schemas.microsoft.com/office/drawing/2014/main" id="{252946A4-6BA5-43F9-AD37-42EF049054B6}"/>
              </a:ext>
            </a:extLst>
          </p:cNvPr>
          <p:cNvSpPr/>
          <p:nvPr/>
        </p:nvSpPr>
        <p:spPr>
          <a:xfrm>
            <a:off x="7362127" y="6933172"/>
            <a:ext cx="3024311" cy="2769989"/>
          </a:xfrm>
          <a:prstGeom prst="rect">
            <a:avLst/>
          </a:prstGeom>
        </p:spPr>
        <p:txBody>
          <a:bodyPr wrap="square">
            <a:spAutoFit/>
          </a:bodyPr>
          <a:lstStyle/>
          <a:p>
            <a:pPr lvl="1" indent="0" algn="l">
              <a:defRPr sz="1400" b="0">
                <a:latin typeface="Noteworthy Light"/>
                <a:ea typeface="Noteworthy Light"/>
                <a:cs typeface="Noteworthy Light"/>
                <a:sym typeface="Noteworthy Light"/>
              </a:defRPr>
            </a:pPr>
            <a:r>
              <a:rPr lang="en-GB" sz="2000" b="0" u="sng" dirty="0">
                <a:latin typeface="Noteworthy Bold"/>
                <a:sym typeface="Noteworthy Light"/>
              </a:rPr>
              <a:t>English</a:t>
            </a:r>
            <a:br>
              <a:rPr lang="en-GB" sz="1400" b="0" dirty="0">
                <a:latin typeface="Noteworthy Light"/>
                <a:sym typeface="Noteworthy Light"/>
              </a:rPr>
            </a:br>
            <a:r>
              <a:rPr lang="en-GB" sz="1400" b="0" dirty="0">
                <a:latin typeface="Noteworthy Light"/>
                <a:sym typeface="Noteworthy Light"/>
              </a:rPr>
              <a:t>We link our writing to our book. This half terms theme is the seaside. We will be writing words and sentences about the seaside. </a:t>
            </a:r>
          </a:p>
          <a:p>
            <a:pPr lvl="1" indent="0" algn="l">
              <a:defRPr sz="1400" b="0">
                <a:latin typeface="Noteworthy Light"/>
                <a:ea typeface="Noteworthy Light"/>
                <a:cs typeface="Noteworthy Light"/>
                <a:sym typeface="Noteworthy Light"/>
              </a:defRPr>
            </a:pPr>
            <a:r>
              <a:rPr lang="en-GB" sz="1400" b="0" dirty="0">
                <a:latin typeface="Noteworthy Light"/>
                <a:sym typeface="Noteworthy Light"/>
              </a:rPr>
              <a:t>We are writing sentences that a teacher has dictated and some on our own. </a:t>
            </a:r>
          </a:p>
          <a:p>
            <a:pPr lvl="1" indent="0" algn="l">
              <a:defRPr sz="1400" b="0">
                <a:latin typeface="Noteworthy Light"/>
                <a:ea typeface="Noteworthy Light"/>
                <a:cs typeface="Noteworthy Light"/>
                <a:sym typeface="Noteworthy Light"/>
              </a:defRPr>
            </a:pPr>
            <a:r>
              <a:rPr lang="en-GB" sz="1400" b="0" dirty="0">
                <a:solidFill>
                  <a:srgbClr val="FF0000"/>
                </a:solidFill>
                <a:latin typeface="Noteworthy Light"/>
                <a:sym typeface="Noteworthy Light"/>
              </a:rPr>
              <a:t>AT HOME: Say a short sentence for your child to write. For example, At the seaside. They could draw a picture too and upload it to Seesaw. </a:t>
            </a:r>
          </a:p>
        </p:txBody>
      </p:sp>
      <p:sp>
        <p:nvSpPr>
          <p:cNvPr id="54" name="Self care…">
            <a:extLst>
              <a:ext uri="{FF2B5EF4-FFF2-40B4-BE49-F238E27FC236}">
                <a16:creationId xmlns:a16="http://schemas.microsoft.com/office/drawing/2014/main" id="{94D4CDB7-9D79-486D-B51B-0B6321E1BEDE}"/>
              </a:ext>
            </a:extLst>
          </p:cNvPr>
          <p:cNvSpPr txBox="1"/>
          <p:nvPr/>
        </p:nvSpPr>
        <p:spPr>
          <a:xfrm>
            <a:off x="5437214" y="5098481"/>
            <a:ext cx="2004951"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sp>
        <p:nvSpPr>
          <p:cNvPr id="55" name="In play In play the children will improve their fine motor skills they will do this whilst using construction, doll dressing, IT and a range of other activities that will be out in provision.">
            <a:extLst>
              <a:ext uri="{FF2B5EF4-FFF2-40B4-BE49-F238E27FC236}">
                <a16:creationId xmlns:a16="http://schemas.microsoft.com/office/drawing/2014/main" id="{FD878B7D-C42E-4202-8308-29E62A5F9F2E}"/>
              </a:ext>
            </a:extLst>
          </p:cNvPr>
          <p:cNvSpPr txBox="1"/>
          <p:nvPr/>
        </p:nvSpPr>
        <p:spPr>
          <a:xfrm>
            <a:off x="187091" y="3027025"/>
            <a:ext cx="2922019"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57" name="Gross motor Children use their gross motor skills to perform every day functions, such as walking and running, playground skills (e.g. climbing) and sporting skills (e.g. catching, throwing and hitting a ball with a bat). We will practice these skills du">
            <a:extLst>
              <a:ext uri="{FF2B5EF4-FFF2-40B4-BE49-F238E27FC236}">
                <a16:creationId xmlns:a16="http://schemas.microsoft.com/office/drawing/2014/main" id="{EA5B8C03-43E5-4116-BBCD-76B16F547A78}"/>
              </a:ext>
            </a:extLst>
          </p:cNvPr>
          <p:cNvSpPr txBox="1"/>
          <p:nvPr/>
        </p:nvSpPr>
        <p:spPr>
          <a:xfrm>
            <a:off x="277878" y="4293268"/>
            <a:ext cx="777609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600" b="0" u="sng" dirty="0">
                <a:latin typeface="Noteworthy Light"/>
                <a:ea typeface="Noteworthy Light"/>
                <a:cs typeface="Noteworthy Light"/>
                <a:sym typeface="Noteworthy Light"/>
              </a:rPr>
              <a:t>Threading and Weaving </a:t>
            </a:r>
            <a:endParaRPr kumimoji="0" lang="en-GB" sz="1600" b="0" i="0" u="sng"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600" b="0" dirty="0">
                <a:latin typeface="Noteworthy Light"/>
                <a:ea typeface="Noteworthy Light"/>
                <a:cs typeface="Noteworthy Light"/>
                <a:sym typeface="Noteworthy Light"/>
              </a:rPr>
              <a:t>Linked to D.T this half term we will be threading laces, string and other materials </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600" b="0" dirty="0">
                <a:latin typeface="Noteworthy Light"/>
                <a:ea typeface="Noteworthy Light"/>
                <a:cs typeface="Noteworthy Light"/>
                <a:sym typeface="Noteworthy Light"/>
              </a:rPr>
              <a:t>through cogs, buttons and holes in boxes. </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6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We will be weaving using paper and other material inside and </a:t>
            </a:r>
            <a:r>
              <a:rPr lang="en-GB" sz="1600" b="0" dirty="0">
                <a:latin typeface="Noteworthy Light"/>
                <a:ea typeface="Noteworthy Light"/>
                <a:cs typeface="Noteworthy Light"/>
                <a:sym typeface="Noteworthy Light"/>
              </a:rPr>
              <a:t>natural materials </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600" b="0" dirty="0">
                <a:latin typeface="Noteworthy Light"/>
                <a:ea typeface="Noteworthy Light"/>
                <a:cs typeface="Noteworthy Light"/>
                <a:sym typeface="Noteworthy Light"/>
              </a:rPr>
              <a:t>outside in the fences and using our loom on the field. </a:t>
            </a:r>
            <a:endParaRPr kumimoji="0" sz="16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63" name="Rectangle 62">
            <a:extLst>
              <a:ext uri="{FF2B5EF4-FFF2-40B4-BE49-F238E27FC236}">
                <a16:creationId xmlns:a16="http://schemas.microsoft.com/office/drawing/2014/main" id="{82372D9C-5D36-4459-995A-2845836E449C}"/>
              </a:ext>
            </a:extLst>
          </p:cNvPr>
          <p:cNvSpPr/>
          <p:nvPr/>
        </p:nvSpPr>
        <p:spPr>
          <a:xfrm>
            <a:off x="2767387" y="452275"/>
            <a:ext cx="3432350"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Physical development</a:t>
            </a:r>
          </a:p>
        </p:txBody>
      </p:sp>
      <p:sp>
        <p:nvSpPr>
          <p:cNvPr id="67" name="Gross motor Children use their gross motor skills to perform every day functions, such as walking and running, playground skills (e.g. climbing) and sporting skills (e.g. catching, throwing and hitting a ball with a bat). We will practice these skills du">
            <a:extLst>
              <a:ext uri="{FF2B5EF4-FFF2-40B4-BE49-F238E27FC236}">
                <a16:creationId xmlns:a16="http://schemas.microsoft.com/office/drawing/2014/main" id="{794910B9-4509-47E7-B135-68ED8A3B6D25}"/>
              </a:ext>
            </a:extLst>
          </p:cNvPr>
          <p:cNvSpPr txBox="1"/>
          <p:nvPr/>
        </p:nvSpPr>
        <p:spPr>
          <a:xfrm>
            <a:off x="261435" y="4803747"/>
            <a:ext cx="7475733" cy="124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69" name="Funky Fingers…">
            <a:extLst>
              <a:ext uri="{FF2B5EF4-FFF2-40B4-BE49-F238E27FC236}">
                <a16:creationId xmlns:a16="http://schemas.microsoft.com/office/drawing/2014/main" id="{D681046C-31FA-4405-8FB0-78BAFF1BD209}"/>
              </a:ext>
            </a:extLst>
          </p:cNvPr>
          <p:cNvSpPr txBox="1"/>
          <p:nvPr/>
        </p:nvSpPr>
        <p:spPr>
          <a:xfrm>
            <a:off x="232848" y="2659730"/>
            <a:ext cx="7422091" cy="1856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0" algn="just">
              <a:defRPr sz="2000" b="0">
                <a:latin typeface="Noteworthy Bold"/>
                <a:ea typeface="Noteworthy Bold"/>
                <a:cs typeface="Noteworthy Bold"/>
                <a:sym typeface="Noteworthy Bold"/>
              </a:defRPr>
            </a:pPr>
            <a:r>
              <a:rPr lang="en-GB" sz="1600" b="0" u="sng" dirty="0">
                <a:latin typeface="Noteworthy Light"/>
                <a:sym typeface="Noteworthy Bold"/>
              </a:rPr>
              <a:t>Letter formation</a:t>
            </a:r>
          </a:p>
          <a:p>
            <a:pPr lvl="0" algn="just">
              <a:defRPr sz="2000" b="0">
                <a:latin typeface="Noteworthy Bold"/>
                <a:ea typeface="Noteworthy Bold"/>
                <a:cs typeface="Noteworthy Bold"/>
                <a:sym typeface="Noteworthy Bold"/>
              </a:defRPr>
            </a:pPr>
            <a:r>
              <a:rPr lang="en-GB" sz="1600" b="0" dirty="0">
                <a:latin typeface="Noteworthy Bold"/>
                <a:sym typeface="Noteworthy Bold"/>
              </a:rPr>
              <a:t>This is an important skill in learning to write. We continue with our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handwriting sessions in class and will be sending home sheets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to practise letter formation at home.</a:t>
            </a:r>
            <a:endParaRPr lang="en-GB" sz="2400" b="0" dirty="0">
              <a:latin typeface="Comic Sans MS" panose="030F0702030302020204" pitchFamily="66" charset="0"/>
              <a:sym typeface="Noteworthy Bold"/>
            </a:endParaRPr>
          </a:p>
          <a:p>
            <a:pPr lvl="0" algn="just">
              <a:defRPr sz="2000" b="0">
                <a:latin typeface="Noteworthy Bold"/>
                <a:ea typeface="Noteworthy Bold"/>
                <a:cs typeface="Noteworthy Bold"/>
                <a:sym typeface="Noteworthy Bold"/>
              </a:defRPr>
            </a:pPr>
            <a:r>
              <a:rPr lang="en-GB" sz="1600" b="0" dirty="0">
                <a:latin typeface="Noteworthy Bold"/>
                <a:sym typeface="Noteworthy Bold"/>
              </a:rPr>
              <a:t>Please encourage your child to hold their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pencil correctly using a tripod grip</a:t>
            </a:r>
            <a:r>
              <a:rPr lang="en-GB" sz="1800" b="0" dirty="0">
                <a:latin typeface="Noteworthy Bold"/>
                <a:sym typeface="Noteworthy Bold"/>
              </a:rPr>
              <a:t>.</a:t>
            </a:r>
            <a:r>
              <a:rPr lang="en-GB" sz="1800" b="0" dirty="0">
                <a:latin typeface="Comic Sans MS" panose="030F0702030302020204" pitchFamily="66" charset="0"/>
                <a:sym typeface="Noteworthy Bold"/>
              </a:rPr>
              <a:t> </a:t>
            </a:r>
          </a:p>
          <a:p>
            <a:pPr lvl="0" algn="just">
              <a:defRPr sz="2000" b="0">
                <a:latin typeface="Noteworthy Bold"/>
                <a:ea typeface="Noteworthy Bold"/>
                <a:cs typeface="Noteworthy Bold"/>
                <a:sym typeface="Noteworthy Bold"/>
              </a:defRPr>
            </a:pPr>
            <a:endParaRPr kumimoji="0" sz="1600" b="0" i="0" u="none" strike="noStrike" kern="0" cap="none" spc="0" normalizeH="0" baseline="0" noProof="0" dirty="0">
              <a:ln>
                <a:noFill/>
              </a:ln>
              <a:solidFill>
                <a:srgbClr val="000000"/>
              </a:solidFill>
              <a:effectLst/>
              <a:uLnTx/>
              <a:uFillTx/>
              <a:latin typeface="Noteworthy Bold"/>
              <a:sym typeface="Noteworthy Bold"/>
            </a:endParaRPr>
          </a:p>
        </p:txBody>
      </p:sp>
      <p:sp>
        <p:nvSpPr>
          <p:cNvPr id="70" name="Self care…">
            <a:extLst>
              <a:ext uri="{FF2B5EF4-FFF2-40B4-BE49-F238E27FC236}">
                <a16:creationId xmlns:a16="http://schemas.microsoft.com/office/drawing/2014/main" id="{F5FAB238-06DF-4829-96AE-E68AC874FA21}"/>
              </a:ext>
            </a:extLst>
          </p:cNvPr>
          <p:cNvSpPr txBox="1"/>
          <p:nvPr/>
        </p:nvSpPr>
        <p:spPr>
          <a:xfrm>
            <a:off x="277878" y="3213279"/>
            <a:ext cx="7588119"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800" b="0" i="0" u="none" strike="noStrike" kern="0" cap="none" spc="0" normalizeH="0" baseline="0" noProof="0" dirty="0">
              <a:ln>
                <a:noFill/>
              </a:ln>
              <a:solidFill>
                <a:srgbClr val="000000"/>
              </a:solidFill>
              <a:effectLst/>
              <a:uLnTx/>
              <a:uFillTx/>
              <a:latin typeface="Noteworthy Bold"/>
              <a:sym typeface="Noteworthy Bold"/>
            </a:endParaRPr>
          </a:p>
        </p:txBody>
      </p:sp>
      <p:pic>
        <p:nvPicPr>
          <p:cNvPr id="73" name="Picture 72">
            <a:extLst>
              <a:ext uri="{FF2B5EF4-FFF2-40B4-BE49-F238E27FC236}">
                <a16:creationId xmlns:a16="http://schemas.microsoft.com/office/drawing/2014/main" id="{F0E109CC-2182-451D-A662-F021C194903B}"/>
              </a:ext>
            </a:extLst>
          </p:cNvPr>
          <p:cNvPicPr>
            <a:picLocks noChangeAspect="1"/>
          </p:cNvPicPr>
          <p:nvPr/>
        </p:nvPicPr>
        <p:blipFill>
          <a:blip r:embed="rId7"/>
          <a:stretch>
            <a:fillRect/>
          </a:stretch>
        </p:blipFill>
        <p:spPr>
          <a:xfrm>
            <a:off x="6024561" y="2532977"/>
            <a:ext cx="3107162" cy="1799654"/>
          </a:xfrm>
          <a:prstGeom prst="rect">
            <a:avLst/>
          </a:prstGeom>
        </p:spPr>
      </p:pic>
      <p:pic>
        <p:nvPicPr>
          <p:cNvPr id="74" name="Picture 73">
            <a:extLst>
              <a:ext uri="{FF2B5EF4-FFF2-40B4-BE49-F238E27FC236}">
                <a16:creationId xmlns:a16="http://schemas.microsoft.com/office/drawing/2014/main" id="{56F549DA-BF17-414C-BADE-7F75050C4FFD}"/>
              </a:ext>
            </a:extLst>
          </p:cNvPr>
          <p:cNvPicPr>
            <a:picLocks noChangeAspect="1"/>
          </p:cNvPicPr>
          <p:nvPr/>
        </p:nvPicPr>
        <p:blipFill>
          <a:blip r:embed="rId8"/>
          <a:stretch>
            <a:fillRect/>
          </a:stretch>
        </p:blipFill>
        <p:spPr>
          <a:xfrm>
            <a:off x="4686794" y="3196480"/>
            <a:ext cx="1132584" cy="1052997"/>
          </a:xfrm>
          <a:prstGeom prst="rect">
            <a:avLst/>
          </a:prstGeom>
        </p:spPr>
      </p:pic>
      <p:sp>
        <p:nvSpPr>
          <p:cNvPr id="75" name="Rectangle 74">
            <a:extLst>
              <a:ext uri="{FF2B5EF4-FFF2-40B4-BE49-F238E27FC236}">
                <a16:creationId xmlns:a16="http://schemas.microsoft.com/office/drawing/2014/main" id="{858BD0CD-0D38-4F09-A1ED-B153FB15B257}"/>
              </a:ext>
            </a:extLst>
          </p:cNvPr>
          <p:cNvSpPr/>
          <p:nvPr/>
        </p:nvSpPr>
        <p:spPr>
          <a:xfrm>
            <a:off x="232848" y="801284"/>
            <a:ext cx="6986013" cy="1815882"/>
          </a:xfrm>
          <a:prstGeom prst="rect">
            <a:avLst/>
          </a:prstGeom>
        </p:spPr>
        <p:txBody>
          <a:bodyPr wrap="square">
            <a:spAutoFit/>
          </a:bodyPr>
          <a:lstStyle/>
          <a:p>
            <a:pPr lvl="0" algn="just">
              <a:defRPr sz="2000" b="0">
                <a:latin typeface="Noteworthy Bold"/>
                <a:ea typeface="Noteworthy Bold"/>
                <a:cs typeface="Noteworthy Bold"/>
                <a:sym typeface="Noteworthy Bold"/>
              </a:defRPr>
            </a:pPr>
            <a:r>
              <a:rPr lang="en-GB" sz="1600" u="sng" dirty="0">
                <a:latin typeface="Noteworthy Light"/>
                <a:sym typeface="Noteworthy Bold"/>
              </a:rPr>
              <a:t>Playdough and clay </a:t>
            </a:r>
          </a:p>
          <a:p>
            <a:pPr lvl="0" algn="just">
              <a:defRPr sz="2000" b="0">
                <a:latin typeface="Noteworthy Bold"/>
                <a:ea typeface="Noteworthy Bold"/>
                <a:cs typeface="Noteworthy Bold"/>
                <a:sym typeface="Noteworthy Bold"/>
              </a:defRPr>
            </a:pPr>
            <a:r>
              <a:rPr lang="en-GB" sz="1600" b="0" dirty="0">
                <a:latin typeface="Noteworthy Light"/>
                <a:sym typeface="Noteworthy Bold"/>
              </a:rPr>
              <a:t>To support the manipulation and strength in the hand muscles we will be doing Dough Disco in class. This is a programme of activities for the children to do using playdough to music. There will be playdough in provision for the children to play with, mould, cut and roll. </a:t>
            </a:r>
          </a:p>
          <a:p>
            <a:pPr lvl="0" algn="just">
              <a:defRPr sz="2000" b="0">
                <a:latin typeface="Noteworthy Bold"/>
                <a:ea typeface="Noteworthy Bold"/>
                <a:cs typeface="Noteworthy Bold"/>
                <a:sym typeface="Noteworthy Bold"/>
              </a:defRPr>
            </a:pPr>
            <a:r>
              <a:rPr lang="en-GB" sz="1600" b="0" dirty="0">
                <a:latin typeface="Noteworthy Light"/>
                <a:sym typeface="Noteworthy Bold"/>
              </a:rPr>
              <a:t>We will then develop our skills further in Art and use clay. Manipulating, rolling and pinching to make seaside sculptures. </a:t>
            </a:r>
          </a:p>
        </p:txBody>
      </p:sp>
      <p:sp>
        <p:nvSpPr>
          <p:cNvPr id="9" name="Rectangle 8">
            <a:extLst>
              <a:ext uri="{FF2B5EF4-FFF2-40B4-BE49-F238E27FC236}">
                <a16:creationId xmlns:a16="http://schemas.microsoft.com/office/drawing/2014/main" id="{0E3253A7-2A88-490E-9D51-0C19150E3B94}"/>
              </a:ext>
            </a:extLst>
          </p:cNvPr>
          <p:cNvSpPr/>
          <p:nvPr/>
        </p:nvSpPr>
        <p:spPr>
          <a:xfrm>
            <a:off x="14861053" y="10340155"/>
            <a:ext cx="4193906" cy="1077218"/>
          </a:xfrm>
          <a:prstGeom prst="rect">
            <a:avLst/>
          </a:prstGeom>
        </p:spPr>
        <p:txBody>
          <a:bodyPr wrap="square">
            <a:spAutoFit/>
          </a:bodyPr>
          <a:lstStyle/>
          <a:p>
            <a:pPr algn="l">
              <a:defRPr sz="2000" b="0">
                <a:latin typeface="Noteworthy Bold"/>
                <a:ea typeface="Noteworthy Bold"/>
                <a:cs typeface="Noteworthy Bold"/>
                <a:sym typeface="Noteworthy Bold"/>
              </a:defRPr>
            </a:pPr>
            <a:r>
              <a:rPr lang="en-GB" sz="1600" b="0" dirty="0">
                <a:latin typeface="Noteworthy Light"/>
              </a:rPr>
              <a:t>We will continue using our music scheme, </a:t>
            </a:r>
            <a:r>
              <a:rPr lang="en-GB" sz="1600" b="0" dirty="0" err="1">
                <a:latin typeface="Noteworthy Light"/>
              </a:rPr>
              <a:t>Sparkyard</a:t>
            </a:r>
            <a:r>
              <a:rPr lang="en-GB" sz="1600" b="0" dirty="0">
                <a:latin typeface="Noteworthy Light"/>
              </a:rPr>
              <a:t>. </a:t>
            </a:r>
            <a:r>
              <a:rPr lang="en-GB" sz="1600" b="0" dirty="0">
                <a:latin typeface="Noteworthy Bold"/>
              </a:rPr>
              <a:t>This half-term begins with opportunities to tell playful stories using voices and tuned instruments.</a:t>
            </a:r>
          </a:p>
        </p:txBody>
      </p:sp>
      <p:sp>
        <p:nvSpPr>
          <p:cNvPr id="13" name="Rectangle 12">
            <a:extLst>
              <a:ext uri="{FF2B5EF4-FFF2-40B4-BE49-F238E27FC236}">
                <a16:creationId xmlns:a16="http://schemas.microsoft.com/office/drawing/2014/main" id="{6675A2EF-09C8-4D13-AD6B-D0D77DC215AD}"/>
              </a:ext>
            </a:extLst>
          </p:cNvPr>
          <p:cNvSpPr/>
          <p:nvPr/>
        </p:nvSpPr>
        <p:spPr>
          <a:xfrm>
            <a:off x="10782270" y="7202486"/>
            <a:ext cx="3605656" cy="2031325"/>
          </a:xfrm>
          <a:prstGeom prst="rect">
            <a:avLst/>
          </a:prstGeom>
        </p:spPr>
        <p:txBody>
          <a:bodyPr wrap="square">
            <a:spAutoFit/>
          </a:bodyPr>
          <a:lstStyle/>
          <a:p>
            <a:pPr algn="just"/>
            <a:r>
              <a:rPr lang="en-GB" sz="1400" b="0" dirty="0">
                <a:latin typeface="Noteworthy Light"/>
              </a:rPr>
              <a:t>This half-term, the theme is Changing Me. </a:t>
            </a:r>
          </a:p>
          <a:p>
            <a:pPr algn="just"/>
            <a:r>
              <a:rPr lang="en-GB" sz="1400" b="0" dirty="0">
                <a:latin typeface="Noteworthy Light"/>
              </a:rPr>
              <a:t>We will be talking about everyone being unique and special</a:t>
            </a:r>
            <a:r>
              <a:rPr lang="en-GB" sz="1400" b="0" dirty="0">
                <a:solidFill>
                  <a:schemeClr val="tx1"/>
                </a:solidFill>
                <a:latin typeface="Noteworthy Light"/>
              </a:rPr>
              <a:t>. The children will be able to express how they feel when change happens. They will understand and respect the changes they see in themselves and others. </a:t>
            </a:r>
          </a:p>
          <a:p>
            <a:pPr algn="just"/>
            <a:r>
              <a:rPr lang="en-GB" sz="1400" b="0" dirty="0">
                <a:solidFill>
                  <a:schemeClr val="tx1"/>
                </a:solidFill>
                <a:latin typeface="Noteworthy Light"/>
              </a:rPr>
              <a:t>The children will also share their memories of their best bits from Reception and say what they are looking forward to in Year One. </a:t>
            </a:r>
          </a:p>
        </p:txBody>
      </p:sp>
      <p:sp>
        <p:nvSpPr>
          <p:cNvPr id="14" name="Rectangle 13">
            <a:extLst>
              <a:ext uri="{FF2B5EF4-FFF2-40B4-BE49-F238E27FC236}">
                <a16:creationId xmlns:a16="http://schemas.microsoft.com/office/drawing/2014/main" id="{7446E560-4623-4D5E-A2B0-577D1CA283F0}"/>
              </a:ext>
            </a:extLst>
          </p:cNvPr>
          <p:cNvSpPr/>
          <p:nvPr/>
        </p:nvSpPr>
        <p:spPr>
          <a:xfrm>
            <a:off x="14825473" y="11943825"/>
            <a:ext cx="4074000" cy="830997"/>
          </a:xfrm>
          <a:prstGeom prst="rect">
            <a:avLst/>
          </a:prstGeom>
        </p:spPr>
        <p:txBody>
          <a:bodyPr wrap="square">
            <a:spAutoFit/>
          </a:bodyPr>
          <a:lstStyle/>
          <a:p>
            <a:pPr algn="l"/>
            <a:r>
              <a:rPr lang="en-GB" sz="1600" b="0" dirty="0">
                <a:solidFill>
                  <a:schemeClr val="tx1"/>
                </a:solidFill>
                <a:latin typeface="Noteworthy Bold"/>
              </a:rPr>
              <a:t>Children will learn different stories from different religions. They will find out why these might be special to a believer. </a:t>
            </a:r>
            <a:endParaRPr lang="en-GB" sz="1600" dirty="0">
              <a:solidFill>
                <a:schemeClr val="tx1"/>
              </a:solidFill>
              <a:latin typeface="Noteworthy Bold"/>
            </a:endParaRPr>
          </a:p>
        </p:txBody>
      </p:sp>
      <p:sp>
        <p:nvSpPr>
          <p:cNvPr id="76" name="Rectangle 75">
            <a:extLst>
              <a:ext uri="{FF2B5EF4-FFF2-40B4-BE49-F238E27FC236}">
                <a16:creationId xmlns:a16="http://schemas.microsoft.com/office/drawing/2014/main" id="{46907EF4-33C9-4BFA-B5B4-FDA1FBA239C1}"/>
              </a:ext>
            </a:extLst>
          </p:cNvPr>
          <p:cNvSpPr/>
          <p:nvPr/>
        </p:nvSpPr>
        <p:spPr>
          <a:xfrm>
            <a:off x="14845514" y="11366726"/>
            <a:ext cx="4074000" cy="523220"/>
          </a:xfrm>
          <a:prstGeom prst="rect">
            <a:avLst/>
          </a:prstGeom>
          <a:solidFill>
            <a:schemeClr val="bg1"/>
          </a:solidFill>
        </p:spPr>
        <p:txBody>
          <a:bodyPr wrap="square">
            <a:spAutoFit/>
          </a:bodyPr>
          <a:lstStyle/>
          <a:p>
            <a:pPr lvl="0">
              <a:defRPr sz="2600" b="0" u="sng">
                <a:latin typeface="Noteworthy Bold"/>
                <a:ea typeface="Noteworthy Bold"/>
                <a:cs typeface="Noteworthy Bold"/>
                <a:sym typeface="Noteworthy Bold"/>
              </a:defRPr>
            </a:pPr>
            <a:r>
              <a:rPr lang="en-GB" sz="2800" b="0" dirty="0">
                <a:latin typeface="Noteworthy Bold"/>
                <a:sym typeface="Noteworthy Bold"/>
              </a:rPr>
              <a:t>Religious Education (RE</a:t>
            </a:r>
            <a:r>
              <a:rPr lang="en-GB" sz="2000" b="0" dirty="0">
                <a:latin typeface="Noteworthy Bold"/>
                <a:sym typeface="Noteworthy Bold"/>
              </a:rPr>
              <a:t>)</a:t>
            </a:r>
          </a:p>
        </p:txBody>
      </p:sp>
      <p:pic>
        <p:nvPicPr>
          <p:cNvPr id="77" name="Picture 76">
            <a:extLst>
              <a:ext uri="{FF2B5EF4-FFF2-40B4-BE49-F238E27FC236}">
                <a16:creationId xmlns:a16="http://schemas.microsoft.com/office/drawing/2014/main" id="{702D1512-5F8C-43A3-82E1-F0C42386B029}"/>
              </a:ext>
            </a:extLst>
          </p:cNvPr>
          <p:cNvPicPr>
            <a:picLocks noChangeAspect="1"/>
          </p:cNvPicPr>
          <p:nvPr/>
        </p:nvPicPr>
        <p:blipFill>
          <a:blip r:embed="rId9"/>
          <a:stretch>
            <a:fillRect/>
          </a:stretch>
        </p:blipFill>
        <p:spPr>
          <a:xfrm>
            <a:off x="15096937" y="12718316"/>
            <a:ext cx="519520" cy="677849"/>
          </a:xfrm>
          <a:prstGeom prst="rect">
            <a:avLst/>
          </a:prstGeom>
        </p:spPr>
      </p:pic>
      <p:pic>
        <p:nvPicPr>
          <p:cNvPr id="78" name="Picture 2" descr="Islamic Symbol transparent PNG - StickPNG">
            <a:extLst>
              <a:ext uri="{FF2B5EF4-FFF2-40B4-BE49-F238E27FC236}">
                <a16:creationId xmlns:a16="http://schemas.microsoft.com/office/drawing/2014/main" id="{AD959532-519F-4D6C-8BB6-BD3D0566A08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57802" y="12771282"/>
            <a:ext cx="516036" cy="5566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89262C6-9FE9-42FC-B6DC-B4614AD685CB}"/>
              </a:ext>
            </a:extLst>
          </p:cNvPr>
          <p:cNvSpPr/>
          <p:nvPr/>
        </p:nvSpPr>
        <p:spPr>
          <a:xfrm>
            <a:off x="10817238" y="10575466"/>
            <a:ext cx="3756171" cy="1384995"/>
          </a:xfrm>
          <a:prstGeom prst="rect">
            <a:avLst/>
          </a:prstGeom>
        </p:spPr>
        <p:txBody>
          <a:bodyPr wrap="square">
            <a:spAutoFit/>
          </a:bodyPr>
          <a:lstStyle/>
          <a:p>
            <a:pPr algn="l"/>
            <a:r>
              <a:rPr lang="en-GB" sz="1400" dirty="0"/>
              <a:t>Outdoor</a:t>
            </a:r>
            <a:r>
              <a:rPr lang="en-GB" sz="1400" b="0" dirty="0"/>
              <a:t> – In this unit, children will practise and further develop their fundamental movement skills through the topic of 'around the world’. The children will learn and develop these skills by playing a variety of games. </a:t>
            </a:r>
          </a:p>
        </p:txBody>
      </p:sp>
      <p:sp>
        <p:nvSpPr>
          <p:cNvPr id="79" name="Music We will sing a range of nursery rhymes in class, as a whole, in groups and individually. This year we will also be following a music scheme called Charanga.">
            <a:extLst>
              <a:ext uri="{FF2B5EF4-FFF2-40B4-BE49-F238E27FC236}">
                <a16:creationId xmlns:a16="http://schemas.microsoft.com/office/drawing/2014/main" id="{3A8E3585-2B5C-4D76-9E45-319D0D284480}"/>
              </a:ext>
            </a:extLst>
          </p:cNvPr>
          <p:cNvSpPr txBox="1"/>
          <p:nvPr/>
        </p:nvSpPr>
        <p:spPr>
          <a:xfrm>
            <a:off x="10705298" y="9968086"/>
            <a:ext cx="4074000" cy="748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800" i="0" u="sng" strike="noStrike" kern="0" cap="none" spc="0" normalizeH="0" baseline="0" noProof="0" dirty="0">
                <a:ln>
                  <a:noFill/>
                </a:ln>
                <a:solidFill>
                  <a:srgbClr val="000000"/>
                </a:solidFill>
                <a:effectLst/>
                <a:uLnTx/>
                <a:uFillTx/>
                <a:latin typeface="Noteworthy Light"/>
                <a:sym typeface="Noteworthy Bold"/>
              </a:rPr>
              <a:t>PE</a:t>
            </a:r>
            <a:endParaRPr lang="en-GB" sz="2800" u="sng" dirty="0">
              <a:latin typeface="Noteworthy Light"/>
              <a:sym typeface="Noteworthy Bold"/>
            </a:endParaRPr>
          </a:p>
          <a:p>
            <a:pPr algn="l">
              <a:defRPr sz="2000" b="0">
                <a:latin typeface="Noteworthy Bold"/>
                <a:ea typeface="Noteworthy Bold"/>
                <a:cs typeface="Noteworthy Bold"/>
                <a:sym typeface="Noteworthy Bold"/>
              </a:defRPr>
            </a:pPr>
            <a:endParaRPr kumimoji="0" lang="en-GB" sz="1400" i="0" u="none" strike="noStrike" kern="0" cap="none" spc="0" normalizeH="0" baseline="0" noProof="0" dirty="0">
              <a:ln>
                <a:noFill/>
              </a:ln>
              <a:solidFill>
                <a:srgbClr val="000000"/>
              </a:solidFill>
              <a:effectLst/>
              <a:uLnTx/>
              <a:uFillTx/>
              <a:latin typeface="Noteworthy Light"/>
              <a:sym typeface="Noteworthy Bold"/>
            </a:endParaRPr>
          </a:p>
        </p:txBody>
      </p:sp>
      <p:sp>
        <p:nvSpPr>
          <p:cNvPr id="18" name="Rectangle 17">
            <a:extLst>
              <a:ext uri="{FF2B5EF4-FFF2-40B4-BE49-F238E27FC236}">
                <a16:creationId xmlns:a16="http://schemas.microsoft.com/office/drawing/2014/main" id="{6F6EA978-62DE-4F36-8AEA-841F98E856FE}"/>
              </a:ext>
            </a:extLst>
          </p:cNvPr>
          <p:cNvSpPr/>
          <p:nvPr/>
        </p:nvSpPr>
        <p:spPr>
          <a:xfrm>
            <a:off x="10633982" y="12107744"/>
            <a:ext cx="3884956" cy="954107"/>
          </a:xfrm>
          <a:prstGeom prst="rect">
            <a:avLst/>
          </a:prstGeom>
        </p:spPr>
        <p:txBody>
          <a:bodyPr wrap="square">
            <a:spAutoFit/>
          </a:bodyPr>
          <a:lstStyle/>
          <a:p>
            <a:r>
              <a:rPr lang="en-GB" sz="1400" dirty="0">
                <a:solidFill>
                  <a:schemeClr val="tx1"/>
                </a:solidFill>
              </a:rPr>
              <a:t>Indoor</a:t>
            </a:r>
            <a:r>
              <a:rPr lang="en-GB" sz="1400" b="0" dirty="0">
                <a:solidFill>
                  <a:schemeClr val="tx1"/>
                </a:solidFill>
              </a:rPr>
              <a:t> – In this unit, the children will create different shapes and then put them into a sequence. They will pretend to be different types of creatures that live under the sea.</a:t>
            </a:r>
            <a:endParaRPr lang="en-GB" sz="1400" dirty="0">
              <a:solidFill>
                <a:schemeClr val="tx1"/>
              </a:solidFill>
            </a:endParaRPr>
          </a:p>
        </p:txBody>
      </p:sp>
      <p:pic>
        <p:nvPicPr>
          <p:cNvPr id="80" name="Picture 79">
            <a:extLst>
              <a:ext uri="{FF2B5EF4-FFF2-40B4-BE49-F238E27FC236}">
                <a16:creationId xmlns:a16="http://schemas.microsoft.com/office/drawing/2014/main" id="{DE9B46A4-8457-4727-8BCC-27588EB1EDB0}"/>
              </a:ext>
            </a:extLst>
          </p:cNvPr>
          <p:cNvPicPr>
            <a:picLocks noChangeAspect="1"/>
          </p:cNvPicPr>
          <p:nvPr/>
        </p:nvPicPr>
        <p:blipFill>
          <a:blip r:embed="rId11"/>
          <a:stretch>
            <a:fillRect/>
          </a:stretch>
        </p:blipFill>
        <p:spPr>
          <a:xfrm>
            <a:off x="14013176" y="9809780"/>
            <a:ext cx="563506" cy="826110"/>
          </a:xfrm>
          <a:prstGeom prst="rect">
            <a:avLst/>
          </a:prstGeom>
        </p:spPr>
      </p:pic>
      <p:sp>
        <p:nvSpPr>
          <p:cNvPr id="19" name="TextBox 18">
            <a:extLst>
              <a:ext uri="{FF2B5EF4-FFF2-40B4-BE49-F238E27FC236}">
                <a16:creationId xmlns:a16="http://schemas.microsoft.com/office/drawing/2014/main" id="{1F3859CD-DC6B-42CF-B4A0-60E42A447135}"/>
              </a:ext>
            </a:extLst>
          </p:cNvPr>
          <p:cNvSpPr txBox="1"/>
          <p:nvPr/>
        </p:nvSpPr>
        <p:spPr>
          <a:xfrm>
            <a:off x="9477331" y="1187750"/>
            <a:ext cx="9461077"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1" i="0" u="none" strike="noStrike" cap="none" spc="0" normalizeH="0" baseline="0" dirty="0">
                <a:ln>
                  <a:noFill/>
                </a:ln>
                <a:solidFill>
                  <a:srgbClr val="000000"/>
                </a:solidFill>
                <a:effectLst/>
                <a:uFillTx/>
                <a:latin typeface="Noteworthy Bold"/>
                <a:sym typeface="Helvetica Neue"/>
              </a:rPr>
              <a:t>Sharing and grouping – </a:t>
            </a:r>
            <a:r>
              <a:rPr kumimoji="0" lang="en-GB" sz="2000" b="0" i="0" u="none" strike="noStrike" cap="none" spc="0" normalizeH="0" baseline="0" dirty="0">
                <a:ln>
                  <a:noFill/>
                </a:ln>
                <a:solidFill>
                  <a:schemeClr val="tx1"/>
                </a:solidFill>
                <a:effectLst/>
                <a:uFillTx/>
                <a:latin typeface="Noteworthy Bold"/>
                <a:sym typeface="Helvetica Neue"/>
              </a:rPr>
              <a:t>The children will recap on sharing and grouping from last half-term. The </a:t>
            </a:r>
            <a:r>
              <a:rPr lang="en-GB" sz="2000" b="0" dirty="0">
                <a:solidFill>
                  <a:schemeClr val="tx1"/>
                </a:solidFill>
                <a:latin typeface="Noteworthy Bold"/>
              </a:rPr>
              <a:t>children will learn how to identify whether a number is odd or even by sharing objects into two groups.</a:t>
            </a:r>
          </a:p>
          <a:p>
            <a:endParaRPr lang="en-GB" sz="2000" b="0" dirty="0">
              <a:latin typeface="Noteworthy Bold"/>
            </a:endParaRPr>
          </a:p>
          <a:p>
            <a:r>
              <a:rPr kumimoji="0" lang="en-GB" sz="2000" i="0" u="none" strike="noStrike" cap="none" spc="0" normalizeH="0" baseline="0" dirty="0">
                <a:ln>
                  <a:noFill/>
                </a:ln>
                <a:solidFill>
                  <a:srgbClr val="000000"/>
                </a:solidFill>
                <a:effectLst/>
                <a:uFillTx/>
                <a:latin typeface="Noteworthy Bold"/>
                <a:sym typeface="Helvetica Neue"/>
              </a:rPr>
              <a:t>Visualis</a:t>
            </a:r>
            <a:r>
              <a:rPr lang="en-GB" sz="2000" dirty="0">
                <a:latin typeface="Noteworthy Bold"/>
              </a:rPr>
              <a:t>e, build and map </a:t>
            </a:r>
            <a:r>
              <a:rPr lang="en-GB" sz="2000" b="0" dirty="0">
                <a:latin typeface="Noteworthy Bold"/>
              </a:rPr>
              <a:t>– The children will deepen their understanding of different patterns, and will begin to develop a secure knowledge of pattern rules and the ability to verbalise their thinking and explain it to others. </a:t>
            </a:r>
          </a:p>
          <a:p>
            <a:r>
              <a:rPr lang="en-GB" sz="2000" b="0" dirty="0">
                <a:latin typeface="Noteworthy Bold"/>
              </a:rPr>
              <a:t>The children will also learn about spatial reasoning. They will replicate scenes in the small-world and construction areas, as this will develop their thinking as to where objects are in relation to each other. This is the beginning of mapping.</a:t>
            </a:r>
          </a:p>
          <a:p>
            <a:endParaRPr lang="en-GB" sz="2000" b="0" dirty="0"/>
          </a:p>
          <a:p>
            <a:r>
              <a:rPr lang="en-GB" sz="2000" dirty="0"/>
              <a:t>Consolidation</a:t>
            </a:r>
            <a:r>
              <a:rPr lang="en-GB" sz="2000" b="0" dirty="0"/>
              <a:t> – </a:t>
            </a:r>
            <a:r>
              <a:rPr lang="en-GB" sz="2000" b="0" dirty="0">
                <a:latin typeface="Noteworthy Bold"/>
              </a:rPr>
              <a:t>We will have opportunities to revisit prior learning.  </a:t>
            </a:r>
          </a:p>
          <a:p>
            <a:endParaRPr lang="en-GB" sz="2000" b="0" dirty="0"/>
          </a:p>
          <a:p>
            <a:endParaRPr kumimoji="0" lang="en-GB" sz="2000" b="0" i="0" u="none" strike="noStrike" cap="none" spc="0" normalizeH="0" baseline="0" dirty="0">
              <a:ln>
                <a:noFill/>
              </a:ln>
              <a:solidFill>
                <a:srgbClr val="000000"/>
              </a:solidFill>
              <a:effectLst/>
              <a:uFillTx/>
              <a:latin typeface="Noteworthy Bold"/>
              <a:sym typeface="Helvetica Neue"/>
            </a:endParaRPr>
          </a:p>
        </p:txBody>
      </p:sp>
      <p:sp>
        <p:nvSpPr>
          <p:cNvPr id="64" name="Rectangle 63">
            <a:extLst>
              <a:ext uri="{FF2B5EF4-FFF2-40B4-BE49-F238E27FC236}">
                <a16:creationId xmlns:a16="http://schemas.microsoft.com/office/drawing/2014/main" id="{A502FD33-B92C-4F02-BE70-E6AE6DF842C2}"/>
              </a:ext>
            </a:extLst>
          </p:cNvPr>
          <p:cNvSpPr/>
          <p:nvPr/>
        </p:nvSpPr>
        <p:spPr>
          <a:xfrm>
            <a:off x="14892479" y="6911364"/>
            <a:ext cx="4193906" cy="1077218"/>
          </a:xfrm>
          <a:prstGeom prst="rect">
            <a:avLst/>
          </a:prstGeom>
        </p:spPr>
        <p:txBody>
          <a:bodyPr wrap="square">
            <a:spAutoFit/>
          </a:bodyPr>
          <a:lstStyle/>
          <a:p>
            <a:pPr algn="l">
              <a:defRPr sz="2000" b="0">
                <a:latin typeface="Noteworthy Bold"/>
                <a:ea typeface="Noteworthy Bold"/>
                <a:cs typeface="Noteworthy Bold"/>
                <a:sym typeface="Noteworthy Bold"/>
              </a:defRPr>
            </a:pPr>
            <a:r>
              <a:rPr lang="en-GB" sz="1600" b="0" dirty="0">
                <a:latin typeface="Noteworthy Light"/>
              </a:rPr>
              <a:t>In D.T we will explore different materials and which ones float and which ones sink. We will use our knowledge to make a boat to float on water</a:t>
            </a:r>
            <a:r>
              <a:rPr lang="en-GB" sz="1600" b="0" dirty="0">
                <a:latin typeface="Noteworthy Bold"/>
              </a:rPr>
              <a:t>.</a:t>
            </a:r>
          </a:p>
        </p:txBody>
      </p:sp>
      <p:sp>
        <p:nvSpPr>
          <p:cNvPr id="65" name="Rectangle 64">
            <a:extLst>
              <a:ext uri="{FF2B5EF4-FFF2-40B4-BE49-F238E27FC236}">
                <a16:creationId xmlns:a16="http://schemas.microsoft.com/office/drawing/2014/main" id="{9038D736-2747-4D83-B5BC-1B2FD72AA586}"/>
              </a:ext>
            </a:extLst>
          </p:cNvPr>
          <p:cNvSpPr/>
          <p:nvPr/>
        </p:nvSpPr>
        <p:spPr>
          <a:xfrm>
            <a:off x="14825473" y="8258796"/>
            <a:ext cx="4193906" cy="1815882"/>
          </a:xfrm>
          <a:prstGeom prst="rect">
            <a:avLst/>
          </a:prstGeom>
        </p:spPr>
        <p:txBody>
          <a:bodyPr wrap="square">
            <a:spAutoFit/>
          </a:bodyPr>
          <a:lstStyle/>
          <a:p>
            <a:pPr algn="l">
              <a:defRPr sz="2000" b="0">
                <a:latin typeface="Noteworthy Bold"/>
                <a:ea typeface="Noteworthy Bold"/>
                <a:cs typeface="Noteworthy Bold"/>
                <a:sym typeface="Noteworthy Bold"/>
              </a:defRPr>
            </a:pPr>
            <a:r>
              <a:rPr lang="en-GB" sz="1600" b="0" dirty="0">
                <a:latin typeface="Noteworthy Light"/>
              </a:rPr>
              <a:t>We will continue to create still life pictures of shells and other seaside objects using pencils concentrating on shade and tone. </a:t>
            </a:r>
          </a:p>
          <a:p>
            <a:pPr algn="l">
              <a:defRPr sz="2000" b="0">
                <a:latin typeface="Noteworthy Bold"/>
                <a:ea typeface="Noteworthy Bold"/>
                <a:cs typeface="Noteworthy Bold"/>
                <a:sym typeface="Noteworthy Bold"/>
              </a:defRPr>
            </a:pPr>
            <a:r>
              <a:rPr lang="en-GB" sz="1600" b="0" dirty="0">
                <a:latin typeface="Noteworthy Light"/>
              </a:rPr>
              <a:t>This half term we will look at 3D sculpture and form. Using clay, playdoh and junk modelling to construct different seaside sculptures.  </a:t>
            </a:r>
          </a:p>
          <a:p>
            <a:pPr algn="l">
              <a:defRPr sz="2000" b="0">
                <a:latin typeface="Noteworthy Bold"/>
                <a:ea typeface="Noteworthy Bold"/>
                <a:cs typeface="Noteworthy Bold"/>
                <a:sym typeface="Noteworthy Bold"/>
              </a:defRPr>
            </a:pPr>
            <a:endParaRPr lang="en-GB" sz="1600" b="0" dirty="0">
              <a:latin typeface="Noteworthy Bold"/>
            </a:endParaRPr>
          </a:p>
        </p:txBody>
      </p:sp>
      <p:sp>
        <p:nvSpPr>
          <p:cNvPr id="81" name="Rectangle 80">
            <a:extLst>
              <a:ext uri="{FF2B5EF4-FFF2-40B4-BE49-F238E27FC236}">
                <a16:creationId xmlns:a16="http://schemas.microsoft.com/office/drawing/2014/main" id="{A47F1D7C-F00F-4FCD-9DC4-B58BD8E2A699}"/>
              </a:ext>
            </a:extLst>
          </p:cNvPr>
          <p:cNvSpPr/>
          <p:nvPr/>
        </p:nvSpPr>
        <p:spPr>
          <a:xfrm>
            <a:off x="19322243" y="3014376"/>
            <a:ext cx="4663221" cy="4278094"/>
          </a:xfrm>
          <a:prstGeom prst="rect">
            <a:avLst/>
          </a:prstGeom>
        </p:spPr>
        <p:txBody>
          <a:bodyPr wrap="square">
            <a:spAutoFit/>
          </a:bodyPr>
          <a:lstStyle/>
          <a:p>
            <a:pPr algn="l">
              <a:defRPr sz="2000" b="0">
                <a:latin typeface="Noteworthy Bold"/>
                <a:ea typeface="Noteworthy Bold"/>
                <a:cs typeface="Noteworthy Bold"/>
                <a:sym typeface="Noteworthy Bold"/>
              </a:defRPr>
            </a:pPr>
            <a:r>
              <a:rPr lang="en-GB" sz="1600" b="0" dirty="0">
                <a:latin typeface="Noteworthy Bold"/>
              </a:rPr>
              <a:t>Inline with our topic we will look at our own community Stocksbridge and its surroundings and compare them to the seaside. We will talk about differences and similarities between both places. </a:t>
            </a:r>
          </a:p>
          <a:p>
            <a:pPr algn="l">
              <a:defRPr sz="2000" b="0">
                <a:latin typeface="Noteworthy Bold"/>
                <a:ea typeface="Noteworthy Bold"/>
                <a:cs typeface="Noteworthy Bold"/>
                <a:sym typeface="Noteworthy Bold"/>
              </a:defRPr>
            </a:pPr>
            <a:r>
              <a:rPr lang="en-GB" sz="1600" b="0" dirty="0">
                <a:latin typeface="Noteworthy Bold"/>
              </a:rPr>
              <a:t>We will talk about the importance of how to look after these natural places and the consequences to humans and animals when we don’t. </a:t>
            </a:r>
          </a:p>
          <a:p>
            <a:pPr algn="l">
              <a:defRPr sz="2000" b="0">
                <a:latin typeface="Noteworthy Bold"/>
                <a:ea typeface="Noteworthy Bold"/>
                <a:cs typeface="Noteworthy Bold"/>
                <a:sym typeface="Noteworthy Bold"/>
              </a:defRPr>
            </a:pPr>
            <a:r>
              <a:rPr lang="en-GB" sz="1600" b="0" dirty="0">
                <a:latin typeface="Noteworthy Bold"/>
              </a:rPr>
              <a:t>We will look at animals and plants in seaside habitats. Animals and plants that live under the water, those that live in the air and on land. We will name different and label body parts of different animals e.g. a dolphin, fin, beak, flipper. </a:t>
            </a:r>
          </a:p>
          <a:p>
            <a:pPr algn="l">
              <a:defRPr sz="2000" b="0">
                <a:latin typeface="Noteworthy Bold"/>
                <a:ea typeface="Noteworthy Bold"/>
                <a:cs typeface="Noteworthy Bold"/>
                <a:sym typeface="Noteworthy Bold"/>
              </a:defRPr>
            </a:pPr>
            <a:r>
              <a:rPr lang="en-GB" sz="1600" b="0" dirty="0">
                <a:latin typeface="Noteworthy Bold"/>
              </a:rPr>
              <a:t>We will go back to the community allotment and observe the differences and similarities from the last visit in August. Questioning changes and why and linking our answers to the different seasons. </a:t>
            </a:r>
          </a:p>
          <a:p>
            <a:pPr algn="l">
              <a:defRPr sz="2000" b="0">
                <a:latin typeface="Noteworthy Bold"/>
                <a:ea typeface="Noteworthy Bold"/>
                <a:cs typeface="Noteworthy Bold"/>
                <a:sym typeface="Noteworthy Bold"/>
              </a:defRPr>
            </a:pPr>
            <a:endParaRPr lang="en-GB" sz="1600" b="0" dirty="0">
              <a:latin typeface="Noteworthy Bold"/>
            </a:endParaRPr>
          </a:p>
        </p:txBody>
      </p:sp>
      <p:sp>
        <p:nvSpPr>
          <p:cNvPr id="82" name="Rectangle 81">
            <a:extLst>
              <a:ext uri="{FF2B5EF4-FFF2-40B4-BE49-F238E27FC236}">
                <a16:creationId xmlns:a16="http://schemas.microsoft.com/office/drawing/2014/main" id="{A28A49A1-2DF1-42FE-8AA6-CB5B419174A7}"/>
              </a:ext>
            </a:extLst>
          </p:cNvPr>
          <p:cNvSpPr/>
          <p:nvPr/>
        </p:nvSpPr>
        <p:spPr>
          <a:xfrm>
            <a:off x="19337783" y="7856775"/>
            <a:ext cx="4663221" cy="3539430"/>
          </a:xfrm>
          <a:prstGeom prst="rect">
            <a:avLst/>
          </a:prstGeom>
        </p:spPr>
        <p:txBody>
          <a:bodyPr wrap="square">
            <a:spAutoFit/>
          </a:bodyPr>
          <a:lstStyle/>
          <a:p>
            <a:pPr algn="l">
              <a:defRPr sz="2000" b="0">
                <a:latin typeface="Noteworthy Bold"/>
                <a:ea typeface="Noteworthy Bold"/>
                <a:cs typeface="Noteworthy Bold"/>
                <a:sym typeface="Noteworthy Bold"/>
              </a:defRPr>
            </a:pPr>
            <a:r>
              <a:rPr lang="en-GB" sz="1600" b="0" dirty="0">
                <a:latin typeface="Noteworthy Bold"/>
              </a:rPr>
              <a:t>This half term we will look at people who live and work at the seaside. There jobs and roles around the sea. We will look at the life guards and what they do to help people. We will look at the different shops at the seaside and compare the similarities and differences between Stocksbridge shops and those by the sea. </a:t>
            </a:r>
          </a:p>
          <a:p>
            <a:pPr algn="l">
              <a:defRPr sz="2000" b="0">
                <a:latin typeface="Noteworthy Bold"/>
                <a:ea typeface="Noteworthy Bold"/>
                <a:cs typeface="Noteworthy Bold"/>
                <a:sym typeface="Noteworthy Bold"/>
              </a:defRPr>
            </a:pPr>
            <a:r>
              <a:rPr lang="en-GB" sz="1600" b="0" dirty="0">
                <a:latin typeface="Noteworthy Bold"/>
              </a:rPr>
              <a:t>We will discuss if the seaside is just somewhere for holidays or if people live there like we do here in Sheffield. Asking do children go to school at the seaside? Do adults go to the supermarket? Do people drive there? Or do all people that go to the seaside just go to play on the beach? </a:t>
            </a:r>
          </a:p>
          <a:p>
            <a:pPr algn="l">
              <a:defRPr sz="2000" b="0">
                <a:latin typeface="Noteworthy Bold"/>
                <a:ea typeface="Noteworthy Bold"/>
                <a:cs typeface="Noteworthy Bold"/>
                <a:sym typeface="Noteworthy Bold"/>
              </a:defRPr>
            </a:pPr>
            <a:endParaRPr lang="en-GB" sz="1600" b="0" dirty="0">
              <a:latin typeface="Noteworthy Bold"/>
            </a:endParaRPr>
          </a:p>
        </p:txBody>
      </p:sp>
      <p:pic>
        <p:nvPicPr>
          <p:cNvPr id="1026" name="Picture 2" descr="Beach Playdough Set 🏖 Hello! Playdough!">
            <a:extLst>
              <a:ext uri="{FF2B5EF4-FFF2-40B4-BE49-F238E27FC236}">
                <a16:creationId xmlns:a16="http://schemas.microsoft.com/office/drawing/2014/main" id="{BFCBC358-E8FF-4634-A42F-786ECF308C6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27734" y="944718"/>
            <a:ext cx="1342619" cy="1342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ds Weaving Photos, Images and Pictures">
            <a:extLst>
              <a:ext uri="{FF2B5EF4-FFF2-40B4-BE49-F238E27FC236}">
                <a16:creationId xmlns:a16="http://schemas.microsoft.com/office/drawing/2014/main" id="{6C50D491-C7A9-46B5-9ADD-3D8D16D8677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454" b="12149"/>
          <a:stretch/>
        </p:blipFill>
        <p:spPr bwMode="auto">
          <a:xfrm>
            <a:off x="7317187" y="4543455"/>
            <a:ext cx="1591338" cy="1543435"/>
          </a:xfrm>
          <a:prstGeom prst="rect">
            <a:avLst/>
          </a:prstGeom>
          <a:noFill/>
          <a:extLst>
            <a:ext uri="{909E8E84-426E-40DD-AFC4-6F175D3DCCD1}">
              <a14:hiddenFill xmlns:a14="http://schemas.microsoft.com/office/drawing/2010/main">
                <a:solidFill>
                  <a:srgbClr val="FFFFFF"/>
                </a:solidFill>
              </a14:hiddenFill>
            </a:ext>
          </a:extLst>
        </p:spPr>
      </p:pic>
      <p:sp>
        <p:nvSpPr>
          <p:cNvPr id="83" name="AT HOME: Practice counting and looking for numbers in the world around them.">
            <a:extLst>
              <a:ext uri="{FF2B5EF4-FFF2-40B4-BE49-F238E27FC236}">
                <a16:creationId xmlns:a16="http://schemas.microsoft.com/office/drawing/2014/main" id="{77F1D58A-F6BC-4E70-A734-96E12A35C829}"/>
              </a:ext>
            </a:extLst>
          </p:cNvPr>
          <p:cNvSpPr txBox="1"/>
          <p:nvPr/>
        </p:nvSpPr>
        <p:spPr>
          <a:xfrm>
            <a:off x="372323" y="5507197"/>
            <a:ext cx="873634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Please continue to practise handwriting sent home weekly. Practise</a:t>
            </a:r>
          </a:p>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buttoning t shirts and zipping coats up. If you would like to have a go at </a:t>
            </a:r>
            <a:r>
              <a:rPr kumimoji="0" lang="en-GB" sz="1600" b="0" i="0" u="none" strike="noStrike" kern="0" cap="none" spc="0" normalizeH="0" baseline="0" noProof="0" dirty="0" err="1">
                <a:ln>
                  <a:noFill/>
                </a:ln>
                <a:solidFill>
                  <a:srgbClr val="FF644E">
                    <a:hueOff val="-82419"/>
                    <a:satOff val="-9513"/>
                    <a:lumOff val="-16343"/>
                  </a:srgbClr>
                </a:solidFill>
                <a:effectLst/>
                <a:uLnTx/>
                <a:uFillTx/>
                <a:latin typeface="Noteworthy Bold"/>
                <a:sym typeface="Noteworthy Bold"/>
              </a:rPr>
              <a:t>Doh</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Disco </a:t>
            </a:r>
          </a:p>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there are many to choose from on  You Tube. </a:t>
            </a:r>
            <a:endParaRPr kumimoji="0" lang="en-GB" sz="10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pic>
        <p:nvPicPr>
          <p:cNvPr id="1030" name="Picture 6" descr="20,616 Bucket Spade Royalty-Free Images, Stock Photos &amp; Pictures |  Shutterstock">
            <a:extLst>
              <a:ext uri="{FF2B5EF4-FFF2-40B4-BE49-F238E27FC236}">
                <a16:creationId xmlns:a16="http://schemas.microsoft.com/office/drawing/2014/main" id="{81C65A04-8934-4160-AF44-0C6353D4656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87137" y="9418690"/>
            <a:ext cx="982073" cy="654715"/>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2D2A5E74-5ADC-4E8D-B6A9-C64039C9B95A}"/>
              </a:ext>
            </a:extLst>
          </p:cNvPr>
          <p:cNvSpPr/>
          <p:nvPr/>
        </p:nvSpPr>
        <p:spPr>
          <a:xfrm>
            <a:off x="283600" y="7849136"/>
            <a:ext cx="2264115" cy="3793346"/>
          </a:xfrm>
          <a:prstGeom prst="rect">
            <a:avLst/>
          </a:prstGeom>
        </p:spPr>
        <p:txBody>
          <a:bodyPr wrap="square">
            <a:spAutoFit/>
          </a:bodyPr>
          <a:lstStyle/>
          <a:p>
            <a:pPr lvl="1" indent="0" algn="l">
              <a:defRPr sz="1400" b="0">
                <a:latin typeface="Noteworthy Light"/>
                <a:ea typeface="Noteworthy Light"/>
                <a:cs typeface="Noteworthy Light"/>
                <a:sym typeface="Noteworthy Light"/>
              </a:defRPr>
            </a:pPr>
            <a:r>
              <a:rPr lang="en-GB" sz="2000" b="0" u="sng" dirty="0">
                <a:solidFill>
                  <a:schemeClr val="tx1"/>
                </a:solidFill>
                <a:latin typeface="Noteworthy Bold"/>
                <a:sym typeface="Noteworthy Light"/>
              </a:rPr>
              <a:t>Reading</a:t>
            </a:r>
            <a:r>
              <a:rPr lang="en-GB" sz="2000" b="0" u="sng" dirty="0">
                <a:solidFill>
                  <a:srgbClr val="FF0000"/>
                </a:solidFill>
                <a:latin typeface="Noteworthy Bold"/>
                <a:sym typeface="Noteworthy Light"/>
              </a:rPr>
              <a:t> </a:t>
            </a:r>
          </a:p>
          <a:p>
            <a:pPr lvl="1" indent="0" algn="l">
              <a:defRPr sz="1400" b="0">
                <a:latin typeface="Noteworthy Light"/>
                <a:ea typeface="Noteworthy Light"/>
                <a:cs typeface="Noteworthy Light"/>
                <a:sym typeface="Noteworthy Light"/>
              </a:defRPr>
            </a:pPr>
            <a:r>
              <a:rPr lang="en-GB" sz="1400" b="0" dirty="0">
                <a:solidFill>
                  <a:schemeClr val="tx1"/>
                </a:solidFill>
                <a:latin typeface="Noteworthy Bold"/>
                <a:sym typeface="Noteworthy Light"/>
              </a:rPr>
              <a:t>Your child is coming home with two books every week. A coloured book and a numbered book. We would like the children to read the numbered book as fluently as they can. The coloured book is to read and about comprehension. Please read together and ask you child questions. </a:t>
            </a:r>
          </a:p>
          <a:p>
            <a:pPr lvl="1" indent="0" algn="l">
              <a:defRPr sz="1400" b="0">
                <a:latin typeface="Noteworthy Light"/>
                <a:ea typeface="Noteworthy Light"/>
                <a:cs typeface="Noteworthy Light"/>
                <a:sym typeface="Noteworthy Light"/>
              </a:defRPr>
            </a:pPr>
            <a:r>
              <a:rPr lang="en-GB" sz="1400" b="0" dirty="0">
                <a:solidFill>
                  <a:schemeClr val="tx1"/>
                </a:solidFill>
                <a:latin typeface="Noteworthy Bold"/>
                <a:sym typeface="Noteworthy Light"/>
              </a:rPr>
              <a:t>You can still access the e-books on Monster Phonics using your unique log in codes. </a:t>
            </a:r>
          </a:p>
          <a:p>
            <a:pPr lvl="1" indent="0" algn="l">
              <a:defRPr sz="1400" b="0">
                <a:latin typeface="Noteworthy Light"/>
                <a:ea typeface="Noteworthy Light"/>
                <a:cs typeface="Noteworthy Light"/>
                <a:sym typeface="Noteworthy Light"/>
              </a:defRPr>
            </a:pPr>
            <a:endParaRPr lang="en-GB" sz="1050" b="0" dirty="0">
              <a:solidFill>
                <a:schemeClr val="tx1"/>
              </a:solidFill>
              <a:latin typeface="Noteworthy Light"/>
              <a:sym typeface="Noteworthy Light"/>
            </a:endParaRPr>
          </a:p>
        </p:txBody>
      </p:sp>
      <p:pic>
        <p:nvPicPr>
          <p:cNvPr id="11" name="Picture 10">
            <a:extLst>
              <a:ext uri="{FF2B5EF4-FFF2-40B4-BE49-F238E27FC236}">
                <a16:creationId xmlns:a16="http://schemas.microsoft.com/office/drawing/2014/main" id="{5EC6476C-87B0-4EF8-BAAB-65D911D2A540}"/>
              </a:ext>
            </a:extLst>
          </p:cNvPr>
          <p:cNvPicPr>
            <a:picLocks noChangeAspect="1"/>
          </p:cNvPicPr>
          <p:nvPr/>
        </p:nvPicPr>
        <p:blipFill>
          <a:blip r:embed="rId15"/>
          <a:stretch>
            <a:fillRect/>
          </a:stretch>
        </p:blipFill>
        <p:spPr>
          <a:xfrm>
            <a:off x="2322828" y="11267963"/>
            <a:ext cx="4889966" cy="1312815"/>
          </a:xfrm>
          <a:prstGeom prst="rect">
            <a:avLst/>
          </a:prstGeom>
        </p:spPr>
      </p:pic>
    </p:spTree>
    <p:extLst>
      <p:ext uri="{BB962C8B-B14F-4D97-AF65-F5344CB8AC3E}">
        <p14:creationId xmlns:p14="http://schemas.microsoft.com/office/powerpoint/2010/main" val="11176075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38F9BD-6D07-460C-BB49-DAB01407583D}"/>
              </a:ext>
            </a:extLst>
          </p:cNvPr>
          <p:cNvPicPr>
            <a:picLocks noChangeAspect="1"/>
          </p:cNvPicPr>
          <p:nvPr/>
        </p:nvPicPr>
        <p:blipFill rotWithShape="1">
          <a:blip r:embed="rId2"/>
          <a:srcRect b="23295"/>
          <a:stretch/>
        </p:blipFill>
        <p:spPr>
          <a:xfrm>
            <a:off x="2141621" y="2969183"/>
            <a:ext cx="8872287" cy="6573304"/>
          </a:xfrm>
          <a:prstGeom prst="rect">
            <a:avLst/>
          </a:prstGeom>
        </p:spPr>
      </p:pic>
      <p:pic>
        <p:nvPicPr>
          <p:cNvPr id="3" name="Picture 2">
            <a:extLst>
              <a:ext uri="{FF2B5EF4-FFF2-40B4-BE49-F238E27FC236}">
                <a16:creationId xmlns:a16="http://schemas.microsoft.com/office/drawing/2014/main" id="{13C20FB2-7465-4AB1-AE90-DDD843884217}"/>
              </a:ext>
            </a:extLst>
          </p:cNvPr>
          <p:cNvPicPr>
            <a:picLocks noChangeAspect="1"/>
          </p:cNvPicPr>
          <p:nvPr/>
        </p:nvPicPr>
        <p:blipFill>
          <a:blip r:embed="rId3"/>
          <a:stretch>
            <a:fillRect/>
          </a:stretch>
        </p:blipFill>
        <p:spPr>
          <a:xfrm>
            <a:off x="10778791" y="2969183"/>
            <a:ext cx="11792451" cy="6573304"/>
          </a:xfrm>
          <a:prstGeom prst="rect">
            <a:avLst/>
          </a:prstGeom>
        </p:spPr>
      </p:pic>
      <p:pic>
        <p:nvPicPr>
          <p:cNvPr id="4" name="Picture 3">
            <a:extLst>
              <a:ext uri="{FF2B5EF4-FFF2-40B4-BE49-F238E27FC236}">
                <a16:creationId xmlns:a16="http://schemas.microsoft.com/office/drawing/2014/main" id="{D0E6EB2C-DD88-422A-A229-54517F45F85B}"/>
              </a:ext>
            </a:extLst>
          </p:cNvPr>
          <p:cNvPicPr>
            <a:picLocks noChangeAspect="1"/>
          </p:cNvPicPr>
          <p:nvPr/>
        </p:nvPicPr>
        <p:blipFill>
          <a:blip r:embed="rId4"/>
          <a:stretch>
            <a:fillRect/>
          </a:stretch>
        </p:blipFill>
        <p:spPr>
          <a:xfrm>
            <a:off x="164180" y="9460883"/>
            <a:ext cx="2025567" cy="2187612"/>
          </a:xfrm>
          <a:prstGeom prst="rect">
            <a:avLst/>
          </a:prstGeom>
        </p:spPr>
      </p:pic>
      <p:pic>
        <p:nvPicPr>
          <p:cNvPr id="5" name="Picture 4">
            <a:extLst>
              <a:ext uri="{FF2B5EF4-FFF2-40B4-BE49-F238E27FC236}">
                <a16:creationId xmlns:a16="http://schemas.microsoft.com/office/drawing/2014/main" id="{FAB1D0D7-12BD-41A0-932B-79EBF58D5F30}"/>
              </a:ext>
            </a:extLst>
          </p:cNvPr>
          <p:cNvPicPr>
            <a:picLocks noChangeAspect="1"/>
          </p:cNvPicPr>
          <p:nvPr/>
        </p:nvPicPr>
        <p:blipFill>
          <a:blip r:embed="rId5"/>
          <a:stretch>
            <a:fillRect/>
          </a:stretch>
        </p:blipFill>
        <p:spPr>
          <a:xfrm>
            <a:off x="2141622" y="9506512"/>
            <a:ext cx="8872286" cy="2573193"/>
          </a:xfrm>
          <a:prstGeom prst="rect">
            <a:avLst/>
          </a:prstGeom>
        </p:spPr>
      </p:pic>
      <p:sp>
        <p:nvSpPr>
          <p:cNvPr id="6" name="TextBox 5">
            <a:extLst>
              <a:ext uri="{FF2B5EF4-FFF2-40B4-BE49-F238E27FC236}">
                <a16:creationId xmlns:a16="http://schemas.microsoft.com/office/drawing/2014/main" id="{6E3C3C05-AEC2-418D-9A32-5BB4EE8D453F}"/>
              </a:ext>
            </a:extLst>
          </p:cNvPr>
          <p:cNvSpPr txBox="1"/>
          <p:nvPr/>
        </p:nvSpPr>
        <p:spPr>
          <a:xfrm>
            <a:off x="10778791" y="9564675"/>
            <a:ext cx="11792451" cy="19800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3200" u="sng" dirty="0">
                <a:latin typeface="Sassoon Infant Std" panose="020B0503020103030203" pitchFamily="34" charset="0"/>
              </a:rPr>
              <a:t>Recap any books from Summer 1.</a:t>
            </a:r>
          </a:p>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lang="en-GB" dirty="0"/>
          </a:p>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AE0FC065-5519-41B3-BB53-8755D61DF5C9}"/>
              </a:ext>
            </a:extLst>
          </p:cNvPr>
          <p:cNvSpPr txBox="1"/>
          <p:nvPr/>
        </p:nvSpPr>
        <p:spPr>
          <a:xfrm>
            <a:off x="2847703" y="684359"/>
            <a:ext cx="7106194" cy="19492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000" b="1" i="0" u="none" strike="noStrike" cap="none" spc="0" normalizeH="0" baseline="0" dirty="0">
                <a:ln>
                  <a:noFill/>
                </a:ln>
                <a:solidFill>
                  <a:srgbClr val="000000"/>
                </a:solidFill>
                <a:effectLst/>
                <a:uFillTx/>
                <a:latin typeface="Comic Sans MS" panose="030F0702030302020204" pitchFamily="66" charset="0"/>
                <a:sym typeface="Helvetica Neue"/>
              </a:rPr>
              <a:t>Reception Summer 2</a:t>
            </a:r>
          </a:p>
        </p:txBody>
      </p:sp>
      <p:sp>
        <p:nvSpPr>
          <p:cNvPr id="9" name="TextBox 8">
            <a:extLst>
              <a:ext uri="{FF2B5EF4-FFF2-40B4-BE49-F238E27FC236}">
                <a16:creationId xmlns:a16="http://schemas.microsoft.com/office/drawing/2014/main" id="{79C33F1F-56E9-4763-A557-41FFB5DCC411}"/>
              </a:ext>
            </a:extLst>
          </p:cNvPr>
          <p:cNvSpPr txBox="1"/>
          <p:nvPr/>
        </p:nvSpPr>
        <p:spPr>
          <a:xfrm>
            <a:off x="12192000" y="500802"/>
            <a:ext cx="10501062" cy="1477328"/>
          </a:xfrm>
          <a:prstGeom prst="rect">
            <a:avLst/>
          </a:prstGeom>
          <a:solidFill>
            <a:schemeClr val="accent3">
              <a:lumMod val="60000"/>
              <a:lumOff val="40000"/>
            </a:schemeClr>
          </a:solidFill>
        </p:spPr>
        <p:txBody>
          <a:bodyPr wrap="square" rtlCol="0">
            <a:spAutoFit/>
          </a:bodyPr>
          <a:lstStyle/>
          <a:p>
            <a:r>
              <a:rPr lang="en-GB" b="0" dirty="0"/>
              <a:t>These are the sounds and words that your child should be able to read by the end of this half term. The e-book titles correspond to the sounds and words taught each week.</a:t>
            </a:r>
          </a:p>
        </p:txBody>
      </p:sp>
    </p:spTree>
    <p:extLst>
      <p:ext uri="{BB962C8B-B14F-4D97-AF65-F5344CB8AC3E}">
        <p14:creationId xmlns:p14="http://schemas.microsoft.com/office/powerpoint/2010/main" val="42592767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21173F-A194-465F-980C-B6DE4D34ED47}"/>
              </a:ext>
            </a:extLst>
          </p:cNvPr>
          <p:cNvPicPr>
            <a:picLocks noChangeAspect="1"/>
          </p:cNvPicPr>
          <p:nvPr/>
        </p:nvPicPr>
        <p:blipFill rotWithShape="1">
          <a:blip r:embed="rId2"/>
          <a:srcRect l="31181" t="10931" r="33273" b="4868"/>
          <a:stretch/>
        </p:blipFill>
        <p:spPr>
          <a:xfrm>
            <a:off x="7139355" y="193430"/>
            <a:ext cx="10086114" cy="13439065"/>
          </a:xfrm>
          <a:prstGeom prst="rect">
            <a:avLst/>
          </a:prstGeom>
        </p:spPr>
      </p:pic>
    </p:spTree>
    <p:extLst>
      <p:ext uri="{BB962C8B-B14F-4D97-AF65-F5344CB8AC3E}">
        <p14:creationId xmlns:p14="http://schemas.microsoft.com/office/powerpoint/2010/main" val="89977786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4239</TotalTime>
  <Words>2000</Words>
  <Application>Microsoft Office PowerPoint</Application>
  <PresentationFormat>Custom</PresentationFormat>
  <Paragraphs>273</Paragraphs>
  <Slides>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Comic Sans MS</vt:lpstr>
      <vt:lpstr>Helvetica Neue</vt:lpstr>
      <vt:lpstr>Helvetica Neue Light</vt:lpstr>
      <vt:lpstr>Helvetica Neue Medium</vt:lpstr>
      <vt:lpstr>Noteworthy Bold</vt:lpstr>
      <vt:lpstr>Noteworthy Light</vt:lpstr>
      <vt:lpstr>Sassoon Infant Std</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A Denton</cp:lastModifiedBy>
  <cp:revision>246</cp:revision>
  <dcterms:modified xsi:type="dcterms:W3CDTF">2024-06-10T21:12:05Z</dcterms:modified>
</cp:coreProperties>
</file>