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8" r:id="rId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343" autoAdjust="0"/>
  </p:normalViewPr>
  <p:slideViewPr>
    <p:cSldViewPr snapToGrid="0">
      <p:cViewPr varScale="1">
        <p:scale>
          <a:sx n="58" d="100"/>
          <a:sy n="58" d="100"/>
        </p:scale>
        <p:origin x="3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3.31707" units="1/cm"/>
          <inkml:channelProperty channel="Y" name="resolution" value="33.3913" units="1/cm"/>
          <inkml:channelProperty channel="T" name="resolution" value="1" units="1/dev"/>
        </inkml:channelProperties>
      </inkml:inkSource>
      <inkml:timestamp xml:id="ts0" timeString="2022-02-24T16:06:32.027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 contextRef="#ctx0" brushRef="#br0">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3.31707" units="1/cm"/>
          <inkml:channelProperty channel="Y" name="resolution" value="33.3913" units="1/cm"/>
          <inkml:channelProperty channel="T" name="resolution" value="1" units="1/dev"/>
        </inkml:channelProperties>
      </inkml:inkSource>
      <inkml:timestamp xml:id="ts0" timeString="2022-02-24T16:06:32.490"/>
    </inkml:context>
    <inkml:brush xml:id="br0">
      <inkml:brushProperty name="width" value="0.05" units="cm"/>
      <inkml:brushProperty name="height" value="0.05" units="cm"/>
      <inkml:brushProperty name="fitToCurve" value="1"/>
    </inkml:brush>
  </inkml:definitions>
  <inkml:trace contextRef="#ctx0" brushRef="#br0">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8T10:56:56.95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8T10:56:57.58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8T10:56:58.53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8T10:56:58.90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  <inkml:trace contextRef="#ctx0" brushRef="#br0" timeOffset="266.792">1 1,'0'0</inkml:trace>
  <inkml:trace contextRef="#ctx0" brushRef="#br0" timeOffset="789.39">1 1,'0'0</inkml:trace>
  <inkml:trace contextRef="#ctx0" brushRef="#br0" timeOffset="1053.685">1 1,'0'0</inkml:trace>
  <inkml:trace contextRef="#ctx0" brushRef="#br0" timeOffset="1291.098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5447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emf"/><Relationship Id="rId39" Type="http://schemas.openxmlformats.org/officeDocument/2006/relationships/image" Target="../media/image2.png"/><Relationship Id="rId51" Type="http://schemas.openxmlformats.org/officeDocument/2006/relationships/image" Target="../media/image14.png"/><Relationship Id="rId3" Type="http://schemas.openxmlformats.org/officeDocument/2006/relationships/customXml" Target="../ink/ink1.xml"/><Relationship Id="rId34" Type="http://schemas.openxmlformats.org/officeDocument/2006/relationships/image" Target="../media/image19.png"/><Relationship Id="rId42" Type="http://schemas.openxmlformats.org/officeDocument/2006/relationships/image" Target="../media/image5.png"/><Relationship Id="rId47" Type="http://schemas.openxmlformats.org/officeDocument/2006/relationships/image" Target="../media/image10.png"/><Relationship Id="rId50" Type="http://schemas.openxmlformats.org/officeDocument/2006/relationships/image" Target="../media/image13.png"/><Relationship Id="rId38" Type="http://schemas.openxmlformats.org/officeDocument/2006/relationships/image" Target="../media/image1.png"/><Relationship Id="rId46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41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37" Type="http://schemas.openxmlformats.org/officeDocument/2006/relationships/customXml" Target="../ink/ink6.xml"/><Relationship Id="rId40" Type="http://schemas.openxmlformats.org/officeDocument/2006/relationships/image" Target="../media/image3.png"/><Relationship Id="rId45" Type="http://schemas.openxmlformats.org/officeDocument/2006/relationships/image" Target="../media/image8.png"/><Relationship Id="rId15" Type="http://schemas.openxmlformats.org/officeDocument/2006/relationships/customXml" Target="../ink/ink3.xml"/><Relationship Id="rId36" Type="http://schemas.openxmlformats.org/officeDocument/2006/relationships/customXml" Target="../ink/ink5.xml"/><Relationship Id="rId49" Type="http://schemas.openxmlformats.org/officeDocument/2006/relationships/image" Target="../media/image12.png"/><Relationship Id="rId44" Type="http://schemas.openxmlformats.org/officeDocument/2006/relationships/image" Target="../media/image7.png"/><Relationship Id="rId14" Type="http://schemas.openxmlformats.org/officeDocument/2006/relationships/customXml" Target="../ink/ink2.xml"/><Relationship Id="rId35" Type="http://schemas.openxmlformats.org/officeDocument/2006/relationships/customXml" Target="../ink/ink4.xml"/><Relationship Id="rId43" Type="http://schemas.openxmlformats.org/officeDocument/2006/relationships/image" Target="../media/image6.png"/><Relationship Id="rId48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Autumn 1: Knowledge organiser"/>
          <p:cNvSpPr txBox="1"/>
          <p:nvPr/>
        </p:nvSpPr>
        <p:spPr>
          <a:xfrm>
            <a:off x="378071" y="333543"/>
            <a:ext cx="921847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000" b="0"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 algn="l"/>
            <a:r>
              <a:rPr lang="en-GB" dirty="0"/>
              <a:t>Summer 2 Reception</a:t>
            </a:r>
            <a:r>
              <a:rPr dirty="0"/>
              <a:t>: </a:t>
            </a:r>
            <a:r>
              <a:rPr lang="en-GB" dirty="0"/>
              <a:t>The places we will go. </a:t>
            </a:r>
            <a:endParaRPr dirty="0"/>
          </a:p>
        </p:txBody>
      </p:sp>
      <p:sp>
        <p:nvSpPr>
          <p:cNvPr id="121" name="Key books this term"/>
          <p:cNvSpPr txBox="1"/>
          <p:nvPr/>
        </p:nvSpPr>
        <p:spPr>
          <a:xfrm>
            <a:off x="294397" y="1127916"/>
            <a:ext cx="3268505" cy="705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u="sng">
                <a:solidFill>
                  <a:srgbClr val="5E5E5E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Key books this term</a:t>
            </a:r>
          </a:p>
        </p:txBody>
      </p:sp>
      <p:sp>
        <p:nvSpPr>
          <p:cNvPr id="17" name="Key Vocabulary:…"/>
          <p:cNvSpPr/>
          <p:nvPr/>
        </p:nvSpPr>
        <p:spPr>
          <a:xfrm>
            <a:off x="183921" y="5258633"/>
            <a:ext cx="3178521" cy="7885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33" y="0"/>
                </a:moveTo>
                <a:lnTo>
                  <a:pt x="2174" y="2489"/>
                </a:lnTo>
                <a:cubicBezTo>
                  <a:pt x="968" y="2510"/>
                  <a:pt x="0" y="3040"/>
                  <a:pt x="0" y="3695"/>
                </a:cubicBezTo>
                <a:lnTo>
                  <a:pt x="0" y="20391"/>
                </a:lnTo>
                <a:cubicBezTo>
                  <a:pt x="0" y="21059"/>
                  <a:pt x="1004" y="21600"/>
                  <a:pt x="2243" y="21600"/>
                </a:cubicBezTo>
                <a:lnTo>
                  <a:pt x="19357" y="21600"/>
                </a:lnTo>
                <a:cubicBezTo>
                  <a:pt x="20596" y="21600"/>
                  <a:pt x="21600" y="21059"/>
                  <a:pt x="21600" y="20391"/>
                </a:cubicBezTo>
                <a:lnTo>
                  <a:pt x="21600" y="3695"/>
                </a:lnTo>
                <a:cubicBezTo>
                  <a:pt x="21600" y="3027"/>
                  <a:pt x="20596" y="2486"/>
                  <a:pt x="19357" y="2486"/>
                </a:cubicBezTo>
                <a:lnTo>
                  <a:pt x="4291" y="2486"/>
                </a:lnTo>
                <a:lnTo>
                  <a:pt x="3233" y="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lang="en-GB" sz="3200" dirty="0">
                <a:latin typeface="Noteworthy Light"/>
              </a:rPr>
              <a:t>Key Vocabulary</a:t>
            </a:r>
            <a:endParaRPr lang="en-GB" sz="3200" dirty="0">
              <a:solidFill>
                <a:srgbClr val="FF0000"/>
              </a:solidFill>
              <a:latin typeface="Noteworthy Light"/>
            </a:endParaRPr>
          </a:p>
          <a:p>
            <a:pPr algn="l"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sz="900" dirty="0">
              <a:solidFill>
                <a:srgbClr val="FF0000"/>
              </a:solidFill>
              <a:latin typeface="Noteworthy Light"/>
            </a:endParaRPr>
          </a:p>
          <a:p>
            <a:pPr algn="l"/>
            <a:r>
              <a:rPr lang="en-GB" sz="900" b="0" dirty="0">
                <a:solidFill>
                  <a:srgbClr val="FF0000"/>
                </a:solidFill>
                <a:latin typeface="Noteworthy Light"/>
              </a:rPr>
              <a:t> </a:t>
            </a:r>
            <a:r>
              <a:rPr lang="en-GB" sz="1400" b="0" dirty="0">
                <a:solidFill>
                  <a:srgbClr val="FF0000"/>
                </a:solidFill>
                <a:latin typeface="Noteworthy Light"/>
              </a:rPr>
              <a:t>Metro</a:t>
            </a:r>
            <a:r>
              <a:rPr lang="en-GB" sz="1400" b="0" dirty="0">
                <a:latin typeface="Noteworthy Light"/>
              </a:rPr>
              <a:t>- French train system</a:t>
            </a:r>
          </a:p>
          <a:p>
            <a:pPr algn="l"/>
            <a:r>
              <a:rPr lang="en-GB" sz="1400" b="0" dirty="0">
                <a:solidFill>
                  <a:srgbClr val="FF0000"/>
                </a:solidFill>
                <a:latin typeface="Noteworthy Light"/>
              </a:rPr>
              <a:t> Lean-</a:t>
            </a:r>
            <a:r>
              <a:rPr lang="en-GB" sz="1400" b="0" dirty="0">
                <a:latin typeface="Noteworthy Light"/>
              </a:rPr>
              <a:t> Can they lean?  </a:t>
            </a:r>
          </a:p>
          <a:p>
            <a:pPr algn="l"/>
            <a:r>
              <a:rPr lang="en-GB" sz="1400" b="0" dirty="0">
                <a:solidFill>
                  <a:srgbClr val="FF0000"/>
                </a:solidFill>
                <a:latin typeface="Noteworthy Light"/>
              </a:rPr>
              <a:t> Boulevard-</a:t>
            </a:r>
            <a:r>
              <a:rPr lang="en-GB" sz="1400" b="0" dirty="0">
                <a:latin typeface="Noteworthy Light"/>
              </a:rPr>
              <a:t> Streets</a:t>
            </a:r>
          </a:p>
          <a:p>
            <a:pPr algn="l"/>
            <a:r>
              <a:rPr lang="en-GB" sz="1400" b="0" dirty="0">
                <a:solidFill>
                  <a:srgbClr val="FF0000"/>
                </a:solidFill>
                <a:latin typeface="Noteworthy Light"/>
              </a:rPr>
              <a:t>Queue- </a:t>
            </a:r>
            <a:r>
              <a:rPr lang="en-GB" sz="1400" b="0" dirty="0">
                <a:latin typeface="Noteworthy Light"/>
              </a:rPr>
              <a:t>Line up </a:t>
            </a:r>
          </a:p>
          <a:p>
            <a:pPr algn="l"/>
            <a:r>
              <a:rPr lang="en-GB" sz="1400" b="0" dirty="0">
                <a:solidFill>
                  <a:srgbClr val="FF0000"/>
                </a:solidFill>
                <a:latin typeface="Noteworthy Light"/>
              </a:rPr>
              <a:t>Bistro- </a:t>
            </a:r>
            <a:r>
              <a:rPr lang="en-GB" sz="1400" b="0" dirty="0">
                <a:latin typeface="Noteworthy Light"/>
              </a:rPr>
              <a:t>French Café</a:t>
            </a:r>
          </a:p>
          <a:p>
            <a:pPr algn="l"/>
            <a:r>
              <a:rPr lang="en-GB" sz="1400" b="0" dirty="0">
                <a:solidFill>
                  <a:srgbClr val="FF0000"/>
                </a:solidFill>
                <a:latin typeface="Noteworthy Light"/>
              </a:rPr>
              <a:t>Formidable</a:t>
            </a:r>
            <a:r>
              <a:rPr lang="en-GB" sz="1400" b="0" dirty="0">
                <a:latin typeface="Noteworthy Light"/>
              </a:rPr>
              <a:t>- Inspiring </a:t>
            </a:r>
          </a:p>
          <a:p>
            <a:pPr algn="l"/>
            <a:r>
              <a:rPr lang="en-GB" sz="1400" b="0" dirty="0">
                <a:solidFill>
                  <a:srgbClr val="FF0000"/>
                </a:solidFill>
                <a:latin typeface="Noteworthy Light"/>
              </a:rPr>
              <a:t>Broad</a:t>
            </a:r>
            <a:r>
              <a:rPr lang="en-GB" sz="1400" b="0" dirty="0">
                <a:latin typeface="Noteworthy Light"/>
              </a:rPr>
              <a:t>- Wide</a:t>
            </a:r>
          </a:p>
          <a:p>
            <a:pPr algn="l"/>
            <a:r>
              <a:rPr lang="en-GB" sz="1400" b="0" dirty="0">
                <a:solidFill>
                  <a:srgbClr val="FF0000"/>
                </a:solidFill>
                <a:latin typeface="Noteworthy Light"/>
              </a:rPr>
              <a:t>Souvenir-</a:t>
            </a:r>
            <a:r>
              <a:rPr lang="en-GB" sz="1400" b="0" dirty="0">
                <a:latin typeface="Noteworthy Light"/>
              </a:rPr>
              <a:t> A gift from a place to remember it by</a:t>
            </a:r>
            <a:endParaRPr lang="en-GB" sz="1100" b="0" dirty="0">
              <a:solidFill>
                <a:schemeClr val="tx1"/>
              </a:solidFill>
              <a:latin typeface="Noteworthy Light"/>
            </a:endParaRPr>
          </a:p>
          <a:p>
            <a:pPr marL="185208" indent="-185208" algn="l">
              <a:buSzPct val="125000"/>
              <a:buChar char="-"/>
              <a:defRPr sz="28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dirty="0"/>
              <a:t>Key Questions?</a:t>
            </a:r>
            <a:endParaRPr lang="en-GB" dirty="0"/>
          </a:p>
        </p:txBody>
      </p:sp>
      <p:sp>
        <p:nvSpPr>
          <p:cNvPr id="20" name="All about me: Growing and Families- week 3-4"/>
          <p:cNvSpPr/>
          <p:nvPr/>
        </p:nvSpPr>
        <p:spPr>
          <a:xfrm>
            <a:off x="249976" y="4174554"/>
            <a:ext cx="3080942" cy="1333277"/>
          </a:xfrm>
          <a:prstGeom prst="rightArrow">
            <a:avLst>
              <a:gd name="adj1" fmla="val 32000"/>
              <a:gd name="adj2" fmla="val 51191"/>
            </a:avLst>
          </a:prstGeom>
          <a:solidFill>
            <a:srgbClr val="F4DDD7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500" b="0">
                <a:latin typeface="Noteworthy Light"/>
                <a:ea typeface="Noteworthy Light"/>
                <a:cs typeface="Noteworthy Light"/>
                <a:sym typeface="Noteworthy Light"/>
              </a:defRPr>
            </a:lvl1pPr>
          </a:lstStyle>
          <a:p>
            <a:endParaRPr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35BE2EE-1C92-423A-B3E7-D9C712EB3624}"/>
                  </a:ext>
                </a:extLst>
              </p14:cNvPr>
              <p14:cNvContentPartPr/>
              <p14:nvPr/>
            </p14:nvContentPartPr>
            <p14:xfrm>
              <a:off x="1828755" y="79992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35BE2EE-1C92-423A-B3E7-D9C712EB362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19755" y="790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70E4EC2-C392-4C11-A0BA-DB57E8580A56}"/>
                  </a:ext>
                </a:extLst>
              </p14:cNvPr>
              <p14:cNvContentPartPr/>
              <p14:nvPr/>
            </p14:nvContentPartPr>
            <p14:xfrm>
              <a:off x="1657395" y="57168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70E4EC2-C392-4C11-A0BA-DB57E8580A5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48395" y="56268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1685706-7B44-408C-9DAA-EF05B56FA8C5}"/>
              </a:ext>
            </a:extLst>
          </p:cNvPr>
          <p:cNvSpPr txBox="1"/>
          <p:nvPr/>
        </p:nvSpPr>
        <p:spPr>
          <a:xfrm>
            <a:off x="9759142" y="468787"/>
            <a:ext cx="1367131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You can access our key books either at the library or listen to the story being read via </a:t>
            </a:r>
            <a:r>
              <a:rPr kumimoji="0" lang="en-GB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Youtube</a:t>
            </a: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</a:p>
        </p:txBody>
      </p:sp>
      <p:sp>
        <p:nvSpPr>
          <p:cNvPr id="30" name="All about me: Growing and Families- week 3-4">
            <a:extLst>
              <a:ext uri="{FF2B5EF4-FFF2-40B4-BE49-F238E27FC236}">
                <a16:creationId xmlns:a16="http://schemas.microsoft.com/office/drawing/2014/main" id="{8360F10B-2A54-4EBA-9E4C-A7118F309B25}"/>
              </a:ext>
            </a:extLst>
          </p:cNvPr>
          <p:cNvSpPr/>
          <p:nvPr/>
        </p:nvSpPr>
        <p:spPr>
          <a:xfrm>
            <a:off x="3729633" y="4160531"/>
            <a:ext cx="3178521" cy="1333277"/>
          </a:xfrm>
          <a:prstGeom prst="rightArrow">
            <a:avLst>
              <a:gd name="adj1" fmla="val 32000"/>
              <a:gd name="adj2" fmla="val 51191"/>
            </a:avLst>
          </a:prstGeom>
          <a:solidFill>
            <a:srgbClr val="F4DDD7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500" b="0">
                <a:latin typeface="Noteworthy Light"/>
                <a:ea typeface="Noteworthy Light"/>
                <a:cs typeface="Noteworthy Light"/>
                <a:sym typeface="Noteworthy Light"/>
              </a:defRPr>
            </a:lvl1pPr>
          </a:lstStyle>
          <a:p>
            <a:endParaRPr dirty="0"/>
          </a:p>
        </p:txBody>
      </p:sp>
      <p:sp>
        <p:nvSpPr>
          <p:cNvPr id="39" name="Key Vocabulary:…">
            <a:extLst>
              <a:ext uri="{FF2B5EF4-FFF2-40B4-BE49-F238E27FC236}">
                <a16:creationId xmlns:a16="http://schemas.microsoft.com/office/drawing/2014/main" id="{201D4B91-88E4-45CA-86EA-70969F3FFC4A}"/>
              </a:ext>
            </a:extLst>
          </p:cNvPr>
          <p:cNvSpPr/>
          <p:nvPr/>
        </p:nvSpPr>
        <p:spPr>
          <a:xfrm>
            <a:off x="3792464" y="5258632"/>
            <a:ext cx="3019860" cy="7885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33" y="0"/>
                </a:moveTo>
                <a:lnTo>
                  <a:pt x="2174" y="2489"/>
                </a:lnTo>
                <a:cubicBezTo>
                  <a:pt x="968" y="2510"/>
                  <a:pt x="0" y="3040"/>
                  <a:pt x="0" y="3695"/>
                </a:cubicBezTo>
                <a:lnTo>
                  <a:pt x="0" y="20391"/>
                </a:lnTo>
                <a:cubicBezTo>
                  <a:pt x="0" y="21059"/>
                  <a:pt x="1004" y="21600"/>
                  <a:pt x="2243" y="21600"/>
                </a:cubicBezTo>
                <a:lnTo>
                  <a:pt x="19357" y="21600"/>
                </a:lnTo>
                <a:cubicBezTo>
                  <a:pt x="20596" y="21600"/>
                  <a:pt x="21600" y="21059"/>
                  <a:pt x="21600" y="20391"/>
                </a:cubicBezTo>
                <a:lnTo>
                  <a:pt x="21600" y="3695"/>
                </a:lnTo>
                <a:cubicBezTo>
                  <a:pt x="21600" y="3027"/>
                  <a:pt x="20596" y="2486"/>
                  <a:pt x="19357" y="2486"/>
                </a:cubicBezTo>
                <a:lnTo>
                  <a:pt x="4291" y="2486"/>
                </a:lnTo>
                <a:lnTo>
                  <a:pt x="3233" y="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lang="en-GB" sz="3200" dirty="0"/>
              <a:t>Key Vocabulary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Guava-</a:t>
            </a:r>
            <a:r>
              <a:rPr lang="en-GB" sz="1600" b="0" dirty="0">
                <a:latin typeface="Noteworthy Light"/>
              </a:rPr>
              <a:t> a type of tropical fruit 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Separate-</a:t>
            </a:r>
            <a:r>
              <a:rPr lang="en-GB" sz="1600" b="0" dirty="0">
                <a:latin typeface="Noteworthy Light"/>
              </a:rPr>
              <a:t> pull apart, not together 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Bursts-</a:t>
            </a:r>
            <a:r>
              <a:rPr lang="en-GB" sz="1600" b="0" dirty="0">
                <a:latin typeface="Noteworthy Light"/>
              </a:rPr>
              <a:t>  to break open suddenly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Erupts</a:t>
            </a:r>
            <a:r>
              <a:rPr lang="en-GB" sz="1600" b="0" dirty="0">
                <a:latin typeface="Noteworthy Light"/>
              </a:rPr>
              <a:t>- break out suddenly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Friendship-</a:t>
            </a:r>
            <a:r>
              <a:rPr lang="en-GB" sz="1600" b="0" dirty="0">
                <a:latin typeface="Noteworthy Light"/>
              </a:rPr>
              <a:t> a relation ship between friends 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Forgiveness</a:t>
            </a:r>
            <a:r>
              <a:rPr lang="en-GB" sz="1600" b="0" dirty="0">
                <a:latin typeface="Noteworthy Light"/>
              </a:rPr>
              <a:t>- when somebody has done or said something to upset you then you have a change in feelings and forgive their actions. </a:t>
            </a:r>
          </a:p>
          <a:p>
            <a:pPr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sz="1600" dirty="0">
              <a:solidFill>
                <a:srgbClr val="FF0000"/>
              </a:solidFill>
            </a:endParaRPr>
          </a:p>
          <a:p>
            <a:pPr algn="l"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lang="en-GB" sz="1600" dirty="0">
                <a:solidFill>
                  <a:srgbClr val="FF0000"/>
                </a:solidFill>
              </a:rPr>
              <a:t> </a:t>
            </a:r>
            <a:endParaRPr lang="en-GB" sz="1600" dirty="0">
              <a:solidFill>
                <a:schemeClr val="tx1"/>
              </a:solidFill>
            </a:endParaRPr>
          </a:p>
          <a:p>
            <a:pPr marL="185208" indent="-185208" algn="l">
              <a:buSzPct val="125000"/>
              <a:buChar char="-"/>
              <a:defRPr sz="28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dirty="0"/>
              <a:t>Key Questions?</a:t>
            </a:r>
            <a:endParaRPr lang="en-GB" dirty="0"/>
          </a:p>
        </p:txBody>
      </p:sp>
      <p:sp>
        <p:nvSpPr>
          <p:cNvPr id="40" name="Key Vocabulary:…">
            <a:extLst>
              <a:ext uri="{FF2B5EF4-FFF2-40B4-BE49-F238E27FC236}">
                <a16:creationId xmlns:a16="http://schemas.microsoft.com/office/drawing/2014/main" id="{3F8DC81A-2495-4D21-80C2-5E4BA7C75F18}"/>
              </a:ext>
            </a:extLst>
          </p:cNvPr>
          <p:cNvSpPr/>
          <p:nvPr/>
        </p:nvSpPr>
        <p:spPr>
          <a:xfrm>
            <a:off x="7273870" y="5280698"/>
            <a:ext cx="2930309" cy="7841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33" y="0"/>
                </a:moveTo>
                <a:lnTo>
                  <a:pt x="2174" y="2489"/>
                </a:lnTo>
                <a:cubicBezTo>
                  <a:pt x="968" y="2510"/>
                  <a:pt x="0" y="3040"/>
                  <a:pt x="0" y="3695"/>
                </a:cubicBezTo>
                <a:lnTo>
                  <a:pt x="0" y="20391"/>
                </a:lnTo>
                <a:cubicBezTo>
                  <a:pt x="0" y="21059"/>
                  <a:pt x="1004" y="21600"/>
                  <a:pt x="2243" y="21600"/>
                </a:cubicBezTo>
                <a:lnTo>
                  <a:pt x="19357" y="21600"/>
                </a:lnTo>
                <a:cubicBezTo>
                  <a:pt x="20596" y="21600"/>
                  <a:pt x="21600" y="21059"/>
                  <a:pt x="21600" y="20391"/>
                </a:cubicBezTo>
                <a:lnTo>
                  <a:pt x="21600" y="3695"/>
                </a:lnTo>
                <a:cubicBezTo>
                  <a:pt x="21600" y="3027"/>
                  <a:pt x="20596" y="2486"/>
                  <a:pt x="19357" y="2486"/>
                </a:cubicBezTo>
                <a:lnTo>
                  <a:pt x="4291" y="2486"/>
                </a:lnTo>
                <a:lnTo>
                  <a:pt x="3233" y="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sz="3200" dirty="0"/>
          </a:p>
          <a:p>
            <a:pPr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sz="3200" dirty="0"/>
          </a:p>
          <a:p>
            <a:pPr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sz="3200" dirty="0"/>
          </a:p>
          <a:p>
            <a:pPr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lang="en-GB" sz="3200" dirty="0"/>
              <a:t>Key Vocabulary</a:t>
            </a:r>
          </a:p>
          <a:p>
            <a:pPr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sz="1600" dirty="0">
              <a:solidFill>
                <a:srgbClr val="FF0000"/>
              </a:solidFill>
            </a:endParaRP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 Exhibits-</a:t>
            </a:r>
            <a:r>
              <a:rPr lang="en-GB" sz="1600" b="0" dirty="0">
                <a:latin typeface="Noteworthy Light"/>
              </a:rPr>
              <a:t> a display of artwork. 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 Enormous-</a:t>
            </a:r>
            <a:r>
              <a:rPr lang="en-GB" sz="1600" b="0" dirty="0">
                <a:latin typeface="Noteworthy Light"/>
              </a:rPr>
              <a:t> very big 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 Hotel-</a:t>
            </a:r>
            <a:r>
              <a:rPr lang="en-GB" sz="1600" b="0" dirty="0">
                <a:latin typeface="Noteworthy Light"/>
              </a:rPr>
              <a:t> somewhere to stay on holiday. 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 Traditional-</a:t>
            </a:r>
            <a:r>
              <a:rPr lang="en-GB" sz="1600" b="0" dirty="0">
                <a:latin typeface="Noteworthy Light"/>
              </a:rPr>
              <a:t> Something that happens again and again. 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 Collapse</a:t>
            </a:r>
            <a:r>
              <a:rPr lang="en-GB" sz="1600" b="0" dirty="0">
                <a:latin typeface="Noteworthy Light"/>
              </a:rPr>
              <a:t>- fall down 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 Roaming-</a:t>
            </a:r>
            <a:r>
              <a:rPr lang="en-GB" sz="1600" b="0" dirty="0">
                <a:latin typeface="Noteworthy Light"/>
              </a:rPr>
              <a:t> moving around 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 Historical-</a:t>
            </a:r>
            <a:r>
              <a:rPr lang="en-GB" sz="1600" b="0" dirty="0">
                <a:latin typeface="Noteworthy Light"/>
              </a:rPr>
              <a:t> something that has happened in the past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 Climax</a:t>
            </a:r>
            <a:r>
              <a:rPr lang="en-GB" sz="1600" b="0" dirty="0">
                <a:latin typeface="Noteworthy Light"/>
              </a:rPr>
              <a:t>- The end</a:t>
            </a:r>
          </a:p>
          <a:p>
            <a:r>
              <a:rPr lang="en-GB" dirty="0"/>
              <a:t> </a:t>
            </a:r>
            <a:endParaRPr lang="en-GB" sz="1600" dirty="0">
              <a:solidFill>
                <a:schemeClr val="tx1"/>
              </a:solidFill>
            </a:endParaRPr>
          </a:p>
          <a:p>
            <a:pPr marL="185208" indent="-185208" algn="l">
              <a:buSzPct val="125000"/>
              <a:buChar char="-"/>
              <a:defRPr sz="28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lang="en-GB" dirty="0"/>
              <a:t>Key</a:t>
            </a:r>
            <a:r>
              <a:rPr dirty="0"/>
              <a:t> Questions?</a:t>
            </a:r>
            <a:endParaRPr lang="en-GB" sz="1400" b="0" dirty="0">
              <a:sym typeface="Noteworthy Light"/>
            </a:endParaRPr>
          </a:p>
          <a:p>
            <a:pPr marL="185208" indent="-185208" algn="l">
              <a:buSzPct val="125000"/>
              <a:buChar char="-"/>
              <a:defRPr sz="28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sz="1400" dirty="0"/>
          </a:p>
          <a:p>
            <a:pPr algn="l">
              <a:buSzPct val="125000"/>
              <a:defRPr sz="28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sz="1400" dirty="0"/>
          </a:p>
        </p:txBody>
      </p:sp>
      <p:sp>
        <p:nvSpPr>
          <p:cNvPr id="42" name="Key Vocabulary:…">
            <a:extLst>
              <a:ext uri="{FF2B5EF4-FFF2-40B4-BE49-F238E27FC236}">
                <a16:creationId xmlns:a16="http://schemas.microsoft.com/office/drawing/2014/main" id="{4AA1D428-2500-4421-8B91-890AD49C0712}"/>
              </a:ext>
            </a:extLst>
          </p:cNvPr>
          <p:cNvSpPr/>
          <p:nvPr/>
        </p:nvSpPr>
        <p:spPr>
          <a:xfrm>
            <a:off x="14024573" y="5236565"/>
            <a:ext cx="3019860" cy="7885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33" y="0"/>
                </a:moveTo>
                <a:lnTo>
                  <a:pt x="2174" y="2489"/>
                </a:lnTo>
                <a:cubicBezTo>
                  <a:pt x="968" y="2510"/>
                  <a:pt x="0" y="3040"/>
                  <a:pt x="0" y="3695"/>
                </a:cubicBezTo>
                <a:lnTo>
                  <a:pt x="0" y="20391"/>
                </a:lnTo>
                <a:cubicBezTo>
                  <a:pt x="0" y="21059"/>
                  <a:pt x="1004" y="21600"/>
                  <a:pt x="2243" y="21600"/>
                </a:cubicBezTo>
                <a:lnTo>
                  <a:pt x="19357" y="21600"/>
                </a:lnTo>
                <a:cubicBezTo>
                  <a:pt x="20596" y="21600"/>
                  <a:pt x="21600" y="21059"/>
                  <a:pt x="21600" y="20391"/>
                </a:cubicBezTo>
                <a:lnTo>
                  <a:pt x="21600" y="3695"/>
                </a:lnTo>
                <a:cubicBezTo>
                  <a:pt x="21600" y="3027"/>
                  <a:pt x="20596" y="2486"/>
                  <a:pt x="19357" y="2486"/>
                </a:cubicBezTo>
                <a:lnTo>
                  <a:pt x="4291" y="2486"/>
                </a:lnTo>
                <a:lnTo>
                  <a:pt x="3233" y="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sz="3200" dirty="0">
              <a:solidFill>
                <a:srgbClr val="FF0000"/>
              </a:solidFill>
            </a:endParaRPr>
          </a:p>
          <a:p>
            <a:pPr algn="l"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lang="en-GB" sz="1600" dirty="0">
                <a:solidFill>
                  <a:srgbClr val="FF0000"/>
                </a:solidFill>
              </a:rPr>
              <a:t>   </a:t>
            </a:r>
          </a:p>
          <a:p>
            <a:pPr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lang="en-GB" sz="3200" dirty="0"/>
              <a:t>Key Vocabulary</a:t>
            </a:r>
            <a:endParaRPr lang="en-GB" sz="3200" dirty="0">
              <a:solidFill>
                <a:srgbClr val="FF0000"/>
              </a:solidFill>
            </a:endParaRPr>
          </a:p>
          <a:p>
            <a:pPr algn="l"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sz="1600" dirty="0">
              <a:solidFill>
                <a:srgbClr val="FF0000"/>
              </a:solidFill>
              <a:latin typeface="Noteworthy Light"/>
            </a:endParaRPr>
          </a:p>
          <a:p>
            <a:pPr algn="l"/>
            <a:r>
              <a:rPr lang="en-GB" sz="1600" dirty="0">
                <a:solidFill>
                  <a:srgbClr val="FF0000"/>
                </a:solidFill>
                <a:latin typeface="Noteworthy Light"/>
              </a:rPr>
              <a:t> </a:t>
            </a:r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Unfurl-</a:t>
            </a:r>
            <a:r>
              <a:rPr lang="en-GB" sz="1600" b="0" dirty="0">
                <a:latin typeface="Noteworthy Light"/>
              </a:rPr>
              <a:t> unfold 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 Salute-</a:t>
            </a:r>
            <a:r>
              <a:rPr lang="en-GB" sz="1600" b="0" dirty="0">
                <a:latin typeface="Noteworthy Light"/>
              </a:rPr>
              <a:t> a sign to show respect. 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 Trill-</a:t>
            </a:r>
            <a:r>
              <a:rPr lang="en-GB" sz="1600" b="0" dirty="0">
                <a:latin typeface="Noteworthy Light"/>
              </a:rPr>
              <a:t> Repeated high noise. 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 Preferred-</a:t>
            </a:r>
            <a:r>
              <a:rPr lang="en-GB" sz="1600" b="0" dirty="0">
                <a:latin typeface="Noteworthy Light"/>
              </a:rPr>
              <a:t> the one you like the best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 Flit- </a:t>
            </a:r>
            <a:r>
              <a:rPr lang="en-GB" sz="1600" b="0" dirty="0">
                <a:latin typeface="Noteworthy Light"/>
              </a:rPr>
              <a:t>To move quickly.  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 Plume-</a:t>
            </a:r>
            <a:r>
              <a:rPr lang="en-GB" sz="1600" b="0" dirty="0">
                <a:latin typeface="Noteworthy Light"/>
              </a:rPr>
              <a:t> shows off</a:t>
            </a:r>
          </a:p>
          <a:p>
            <a:pPr algn="l"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dirty="0">
              <a:solidFill>
                <a:schemeClr val="tx1"/>
              </a:solidFill>
            </a:endParaRPr>
          </a:p>
          <a:p>
            <a:pPr marL="185208" indent="-185208" algn="l">
              <a:buSzPct val="125000"/>
              <a:buChar char="-"/>
              <a:defRPr sz="28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dirty="0"/>
              <a:t>Key Questions?</a:t>
            </a:r>
            <a:endParaRPr lang="en-GB" dirty="0"/>
          </a:p>
          <a:p>
            <a:pPr marL="185208" indent="-185208" algn="l">
              <a:buSzPct val="125000"/>
              <a:buChar char="-"/>
              <a:defRPr sz="28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sz="1400" dirty="0"/>
          </a:p>
        </p:txBody>
      </p:sp>
      <p:sp>
        <p:nvSpPr>
          <p:cNvPr id="43" name="Key Vocabulary:…">
            <a:extLst>
              <a:ext uri="{FF2B5EF4-FFF2-40B4-BE49-F238E27FC236}">
                <a16:creationId xmlns:a16="http://schemas.microsoft.com/office/drawing/2014/main" id="{727F299D-F91D-47BB-B44C-44C838F48ED1}"/>
              </a:ext>
            </a:extLst>
          </p:cNvPr>
          <p:cNvSpPr/>
          <p:nvPr/>
        </p:nvSpPr>
        <p:spPr>
          <a:xfrm>
            <a:off x="17336353" y="5201216"/>
            <a:ext cx="3178521" cy="7943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33" y="0"/>
                </a:moveTo>
                <a:lnTo>
                  <a:pt x="2174" y="2489"/>
                </a:lnTo>
                <a:cubicBezTo>
                  <a:pt x="968" y="2510"/>
                  <a:pt x="0" y="3040"/>
                  <a:pt x="0" y="3695"/>
                </a:cubicBezTo>
                <a:lnTo>
                  <a:pt x="0" y="20391"/>
                </a:lnTo>
                <a:cubicBezTo>
                  <a:pt x="0" y="21059"/>
                  <a:pt x="1004" y="21600"/>
                  <a:pt x="2243" y="21600"/>
                </a:cubicBezTo>
                <a:lnTo>
                  <a:pt x="19357" y="21600"/>
                </a:lnTo>
                <a:cubicBezTo>
                  <a:pt x="20596" y="21600"/>
                  <a:pt x="21600" y="21059"/>
                  <a:pt x="21600" y="20391"/>
                </a:cubicBezTo>
                <a:lnTo>
                  <a:pt x="21600" y="3695"/>
                </a:lnTo>
                <a:cubicBezTo>
                  <a:pt x="21600" y="3027"/>
                  <a:pt x="20596" y="2486"/>
                  <a:pt x="19357" y="2486"/>
                </a:cubicBezTo>
                <a:lnTo>
                  <a:pt x="4291" y="2486"/>
                </a:lnTo>
                <a:lnTo>
                  <a:pt x="3233" y="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sz="3200" dirty="0"/>
          </a:p>
          <a:p>
            <a:pPr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lang="en-GB" sz="3200" dirty="0"/>
              <a:t>Key Vocabulary</a:t>
            </a:r>
          </a:p>
          <a:p>
            <a:pPr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sz="1600" dirty="0">
              <a:solidFill>
                <a:srgbClr val="FF0000"/>
              </a:solidFill>
            </a:endParaRP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 Delicious</a:t>
            </a:r>
            <a:r>
              <a:rPr lang="en-GB" sz="1600" b="0" dirty="0">
                <a:latin typeface="Noteworthy Light"/>
              </a:rPr>
              <a:t>- very tasty 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 Village- </a:t>
            </a:r>
            <a:r>
              <a:rPr lang="en-GB" sz="1600" b="0" dirty="0">
                <a:latin typeface="Noteworthy Light"/>
              </a:rPr>
              <a:t>a community, a small town 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Soft- 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Juicy-</a:t>
            </a:r>
            <a:r>
              <a:rPr lang="en-GB" sz="1600" b="0" dirty="0">
                <a:latin typeface="Noteworthy Light"/>
              </a:rPr>
              <a:t> lots of juice inside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Ripe-</a:t>
            </a:r>
            <a:r>
              <a:rPr lang="en-GB" sz="1600" b="0" dirty="0">
                <a:latin typeface="Noteworthy Light"/>
              </a:rPr>
              <a:t> ready to eat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Tangy- </a:t>
            </a:r>
            <a:r>
              <a:rPr lang="en-GB" sz="1600" b="0" dirty="0">
                <a:latin typeface="Noteworthy Light"/>
              </a:rPr>
              <a:t>strong flavour</a:t>
            </a:r>
            <a:r>
              <a:rPr lang="en-GB" sz="1600" b="0" u="sng" dirty="0">
                <a:latin typeface="Noteworthy Light"/>
              </a:rPr>
              <a:t> </a:t>
            </a:r>
            <a:endParaRPr lang="en-GB" sz="1600" b="0" dirty="0">
              <a:latin typeface="Noteworthy Light"/>
            </a:endParaRPr>
          </a:p>
          <a:p>
            <a:pPr algn="l"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dirty="0">
              <a:solidFill>
                <a:schemeClr val="tx1"/>
              </a:solidFill>
            </a:endParaRPr>
          </a:p>
          <a:p>
            <a:pPr marL="185208" indent="-185208" algn="l">
              <a:buSzPct val="125000"/>
              <a:buChar char="-"/>
              <a:defRPr sz="28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dirty="0"/>
              <a:t>Key Questions?</a:t>
            </a:r>
            <a:endParaRPr lang="en-GB" dirty="0"/>
          </a:p>
        </p:txBody>
      </p:sp>
      <p:sp>
        <p:nvSpPr>
          <p:cNvPr id="44" name="All about me: Growing and Families- week 3-4">
            <a:extLst>
              <a:ext uri="{FF2B5EF4-FFF2-40B4-BE49-F238E27FC236}">
                <a16:creationId xmlns:a16="http://schemas.microsoft.com/office/drawing/2014/main" id="{6AEA0618-F03C-4285-9FE3-F8E331FEADA5}"/>
              </a:ext>
            </a:extLst>
          </p:cNvPr>
          <p:cNvSpPr/>
          <p:nvPr/>
        </p:nvSpPr>
        <p:spPr>
          <a:xfrm>
            <a:off x="7269047" y="4222764"/>
            <a:ext cx="3075218" cy="1271044"/>
          </a:xfrm>
          <a:prstGeom prst="rightArrow">
            <a:avLst>
              <a:gd name="adj1" fmla="val 32000"/>
              <a:gd name="adj2" fmla="val 51191"/>
            </a:avLst>
          </a:prstGeom>
          <a:solidFill>
            <a:srgbClr val="F4DDD7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500" b="0">
                <a:latin typeface="Noteworthy Light"/>
                <a:ea typeface="Noteworthy Light"/>
                <a:cs typeface="Noteworthy Light"/>
                <a:sym typeface="Noteworthy Light"/>
              </a:defRPr>
            </a:lvl1pPr>
          </a:lstStyle>
          <a:p>
            <a:endParaRPr dirty="0"/>
          </a:p>
        </p:txBody>
      </p:sp>
      <p:sp>
        <p:nvSpPr>
          <p:cNvPr id="45" name="All about me: Growing and Families- week 3-4">
            <a:extLst>
              <a:ext uri="{FF2B5EF4-FFF2-40B4-BE49-F238E27FC236}">
                <a16:creationId xmlns:a16="http://schemas.microsoft.com/office/drawing/2014/main" id="{21495E8F-8AD2-4B15-AEFC-720860516EEB}"/>
              </a:ext>
            </a:extLst>
          </p:cNvPr>
          <p:cNvSpPr/>
          <p:nvPr/>
        </p:nvSpPr>
        <p:spPr>
          <a:xfrm>
            <a:off x="10531401" y="4131964"/>
            <a:ext cx="3075218" cy="1452644"/>
          </a:xfrm>
          <a:prstGeom prst="rightArrow">
            <a:avLst>
              <a:gd name="adj1" fmla="val 32000"/>
              <a:gd name="adj2" fmla="val 51191"/>
            </a:avLst>
          </a:prstGeom>
          <a:solidFill>
            <a:srgbClr val="F4DDD7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500" b="0">
                <a:latin typeface="Noteworthy Light"/>
                <a:ea typeface="Noteworthy Light"/>
                <a:cs typeface="Noteworthy Light"/>
                <a:sym typeface="Noteworthy Light"/>
              </a:defRPr>
            </a:lvl1pPr>
          </a:lstStyle>
          <a:p>
            <a:endParaRPr dirty="0"/>
          </a:p>
        </p:txBody>
      </p:sp>
      <p:sp>
        <p:nvSpPr>
          <p:cNvPr id="46" name="All about me: Growing and Families- week 3-4">
            <a:extLst>
              <a:ext uri="{FF2B5EF4-FFF2-40B4-BE49-F238E27FC236}">
                <a16:creationId xmlns:a16="http://schemas.microsoft.com/office/drawing/2014/main" id="{A94FE577-CB8A-4542-9457-ACA0168ED256}"/>
              </a:ext>
            </a:extLst>
          </p:cNvPr>
          <p:cNvSpPr/>
          <p:nvPr/>
        </p:nvSpPr>
        <p:spPr>
          <a:xfrm>
            <a:off x="14055448" y="4099227"/>
            <a:ext cx="3137674" cy="1455884"/>
          </a:xfrm>
          <a:prstGeom prst="rightArrow">
            <a:avLst>
              <a:gd name="adj1" fmla="val 32000"/>
              <a:gd name="adj2" fmla="val 51191"/>
            </a:avLst>
          </a:prstGeom>
          <a:solidFill>
            <a:srgbClr val="F4DDD7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500" b="0">
                <a:latin typeface="Noteworthy Light"/>
                <a:ea typeface="Noteworthy Light"/>
                <a:cs typeface="Noteworthy Light"/>
                <a:sym typeface="Noteworthy Light"/>
              </a:defRPr>
            </a:lvl1pPr>
          </a:lstStyle>
          <a:p>
            <a:endParaRPr dirty="0"/>
          </a:p>
        </p:txBody>
      </p:sp>
      <p:sp>
        <p:nvSpPr>
          <p:cNvPr id="47" name="All about me: Growing and Families- week 3-4">
            <a:extLst>
              <a:ext uri="{FF2B5EF4-FFF2-40B4-BE49-F238E27FC236}">
                <a16:creationId xmlns:a16="http://schemas.microsoft.com/office/drawing/2014/main" id="{1EED3F16-F2A5-48C0-9DAF-72B05298E338}"/>
              </a:ext>
            </a:extLst>
          </p:cNvPr>
          <p:cNvSpPr/>
          <p:nvPr/>
        </p:nvSpPr>
        <p:spPr>
          <a:xfrm>
            <a:off x="17405719" y="4113250"/>
            <a:ext cx="3109156" cy="1455884"/>
          </a:xfrm>
          <a:prstGeom prst="rightArrow">
            <a:avLst>
              <a:gd name="adj1" fmla="val 32000"/>
              <a:gd name="adj2" fmla="val 51191"/>
            </a:avLst>
          </a:prstGeom>
          <a:solidFill>
            <a:srgbClr val="F4DDD7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500" b="0">
                <a:latin typeface="Noteworthy Light"/>
                <a:ea typeface="Noteworthy Light"/>
                <a:cs typeface="Noteworthy Light"/>
                <a:sym typeface="Noteworthy Light"/>
              </a:defRPr>
            </a:lvl1pPr>
          </a:lstStyle>
          <a:p>
            <a:endParaRPr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C621B9A-6C06-4B7F-8738-2F4AB3C72EDA}"/>
                  </a:ext>
                </a:extLst>
              </p14:cNvPr>
              <p14:cNvContentPartPr/>
              <p14:nvPr/>
            </p14:nvContentPartPr>
            <p14:xfrm>
              <a:off x="12695073" y="8825023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C621B9A-6C06-4B7F-8738-2F4AB3C72ED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2686073" y="88163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1B15166-0BC7-4B82-9C84-F650E767D031}"/>
                  </a:ext>
                </a:extLst>
              </p14:cNvPr>
              <p14:cNvContentPartPr/>
              <p14:nvPr/>
            </p14:nvContentPartPr>
            <p14:xfrm>
              <a:off x="12715953" y="8866783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1B15166-0BC7-4B82-9C84-F650E767D03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2706953" y="88581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4E44459-C63D-4EEC-8334-54B4B81D5CAD}"/>
                  </a:ext>
                </a:extLst>
              </p14:cNvPr>
              <p14:cNvContentPartPr/>
              <p14:nvPr/>
            </p14:nvContentPartPr>
            <p14:xfrm>
              <a:off x="12886233" y="8909623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4E44459-C63D-4EEC-8334-54B4B81D5CA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2877593" y="89006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9AC3B0F-181E-416B-8994-6A7655DC6C69}"/>
                  </a:ext>
                </a:extLst>
              </p14:cNvPr>
              <p14:cNvContentPartPr/>
              <p14:nvPr/>
            </p14:nvContentPartPr>
            <p14:xfrm>
              <a:off x="12886233" y="8845903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9AC3B0F-181E-416B-8994-6A7655DC6C6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2877593" y="8837263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8" name="Key Vocabulary:…">
            <a:extLst>
              <a:ext uri="{FF2B5EF4-FFF2-40B4-BE49-F238E27FC236}">
                <a16:creationId xmlns:a16="http://schemas.microsoft.com/office/drawing/2014/main" id="{87C3F344-74D3-4AEF-8AB5-7A58BAD4F652}"/>
              </a:ext>
            </a:extLst>
          </p:cNvPr>
          <p:cNvSpPr/>
          <p:nvPr/>
        </p:nvSpPr>
        <p:spPr>
          <a:xfrm>
            <a:off x="10555885" y="5258629"/>
            <a:ext cx="3019860" cy="7885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33" y="0"/>
                </a:moveTo>
                <a:lnTo>
                  <a:pt x="2174" y="2489"/>
                </a:lnTo>
                <a:cubicBezTo>
                  <a:pt x="968" y="2510"/>
                  <a:pt x="0" y="3040"/>
                  <a:pt x="0" y="3695"/>
                </a:cubicBezTo>
                <a:lnTo>
                  <a:pt x="0" y="20391"/>
                </a:lnTo>
                <a:cubicBezTo>
                  <a:pt x="0" y="21059"/>
                  <a:pt x="1004" y="21600"/>
                  <a:pt x="2243" y="21600"/>
                </a:cubicBezTo>
                <a:lnTo>
                  <a:pt x="19357" y="21600"/>
                </a:lnTo>
                <a:cubicBezTo>
                  <a:pt x="20596" y="21600"/>
                  <a:pt x="21600" y="21059"/>
                  <a:pt x="21600" y="20391"/>
                </a:cubicBezTo>
                <a:lnTo>
                  <a:pt x="21600" y="3695"/>
                </a:lnTo>
                <a:cubicBezTo>
                  <a:pt x="21600" y="3027"/>
                  <a:pt x="20596" y="2486"/>
                  <a:pt x="19357" y="2486"/>
                </a:cubicBezTo>
                <a:lnTo>
                  <a:pt x="4291" y="2486"/>
                </a:lnTo>
                <a:lnTo>
                  <a:pt x="3233" y="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sz="1600" dirty="0">
              <a:solidFill>
                <a:srgbClr val="FF0000"/>
              </a:solidFill>
            </a:endParaRPr>
          </a:p>
          <a:p>
            <a:pPr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sz="1600" dirty="0">
              <a:solidFill>
                <a:srgbClr val="FF0000"/>
              </a:solidFill>
            </a:endParaRPr>
          </a:p>
          <a:p>
            <a:pPr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lang="en-GB" sz="3200" dirty="0"/>
              <a:t>Key Vocabulary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 Dawning-</a:t>
            </a:r>
            <a:r>
              <a:rPr lang="en-GB" sz="1600" b="0" dirty="0">
                <a:latin typeface="Noteworthy Light"/>
              </a:rPr>
              <a:t> when the sun is rising in the morning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Clung-</a:t>
            </a:r>
            <a:r>
              <a:rPr lang="en-GB" sz="1600" b="0" dirty="0">
                <a:latin typeface="Noteworthy Light"/>
              </a:rPr>
              <a:t> cuddle tight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Preferred-</a:t>
            </a:r>
            <a:r>
              <a:rPr lang="en-GB" sz="1600" b="0" dirty="0">
                <a:latin typeface="Noteworthy Light"/>
              </a:rPr>
              <a:t> the one you like the best</a:t>
            </a:r>
          </a:p>
          <a:p>
            <a:pPr algn="l"/>
            <a:r>
              <a:rPr lang="en-GB" sz="1600" b="0" dirty="0" err="1">
                <a:solidFill>
                  <a:srgbClr val="FF0000"/>
                </a:solidFill>
                <a:latin typeface="Noteworthy Light"/>
              </a:rPr>
              <a:t>Dingos</a:t>
            </a:r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-</a:t>
            </a:r>
            <a:r>
              <a:rPr lang="en-GB" sz="1600" b="0" dirty="0">
                <a:latin typeface="Noteworthy Light"/>
              </a:rPr>
              <a:t> A wild animal that lives in the Australian outback. 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Wallop-</a:t>
            </a:r>
            <a:r>
              <a:rPr lang="en-GB" sz="1600" b="0" dirty="0">
                <a:latin typeface="Noteworthy Light"/>
              </a:rPr>
              <a:t> to hit something very hard </a:t>
            </a:r>
          </a:p>
          <a:p>
            <a:pPr algn="l"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sz="1600" dirty="0">
              <a:solidFill>
                <a:srgbClr val="FF0000"/>
              </a:solidFill>
            </a:endParaRPr>
          </a:p>
          <a:p>
            <a:pPr algn="l"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sz="1600" dirty="0">
              <a:solidFill>
                <a:schemeClr val="tx1"/>
              </a:solidFill>
            </a:endParaRPr>
          </a:p>
          <a:p>
            <a:pPr algn="l"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sz="1600" dirty="0">
              <a:solidFill>
                <a:schemeClr val="tx1"/>
              </a:solidFill>
            </a:endParaRPr>
          </a:p>
          <a:p>
            <a:pPr marL="185208" indent="-185208" algn="l">
              <a:buSzPct val="125000"/>
              <a:buChar char="-"/>
              <a:defRPr sz="28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lang="en-GB" dirty="0"/>
              <a:t>K</a:t>
            </a:r>
            <a:r>
              <a:rPr dirty="0" err="1"/>
              <a:t>ey</a:t>
            </a:r>
            <a:r>
              <a:rPr dirty="0"/>
              <a:t> Questions?</a:t>
            </a:r>
            <a:endParaRPr lang="en-GB" dirty="0"/>
          </a:p>
          <a:p>
            <a:pPr algn="l">
              <a:buSzPct val="125000"/>
              <a:defRPr sz="28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sz="1400" b="0" dirty="0">
              <a:sym typeface="Noteworthy Light"/>
            </a:endParaRPr>
          </a:p>
          <a:p>
            <a:pPr marL="185208" indent="-185208" algn="l">
              <a:buSzPct val="125000"/>
              <a:buChar char="-"/>
              <a:defRPr sz="28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sz="1400" dirty="0"/>
          </a:p>
          <a:p>
            <a:pPr algn="l">
              <a:buSzPct val="125000"/>
              <a:defRPr sz="28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6BFD8D-B742-49FA-AAE8-4D50AAD694D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63849" y="1738593"/>
            <a:ext cx="2066311" cy="24919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246F6-6CCA-4618-91A6-10BE19463C67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425725" y="1726867"/>
            <a:ext cx="936717" cy="6244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654904-642F-4456-9AB6-D59092DE5F21}"/>
              </a:ext>
            </a:extLst>
          </p:cNvPr>
          <p:cNvPicPr>
            <a:picLocks noChangeAspect="1"/>
          </p:cNvPicPr>
          <p:nvPr/>
        </p:nvPicPr>
        <p:blipFill rotWithShape="1">
          <a:blip r:embed="rId40"/>
          <a:srcRect l="20406" t="5442" r="19761" b="5519"/>
          <a:stretch/>
        </p:blipFill>
        <p:spPr>
          <a:xfrm>
            <a:off x="3617781" y="1726867"/>
            <a:ext cx="2277130" cy="2117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9BF6EC-5ACF-4FD0-9188-646FA2FE96C7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993699" y="1738593"/>
            <a:ext cx="847479" cy="564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0FE0D5-380E-40DD-8566-52D1057A53C2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224206" y="1726867"/>
            <a:ext cx="2290825" cy="2290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555B20-041F-4153-9540-0F172BDD7227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596546" y="1728492"/>
            <a:ext cx="959339" cy="6395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426487-C36B-422F-AC72-047B719897D4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0496716" y="1740005"/>
            <a:ext cx="1909153" cy="24919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45BD8E6-4255-4C5B-A56A-77A8E3F7881C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2472765" y="1764721"/>
            <a:ext cx="1066958" cy="5334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5341CE1-0335-4E9D-97C2-008DB5C2E2A3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4030233" y="1738592"/>
            <a:ext cx="1893862" cy="249192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0D7169C-BE61-41D6-838F-B37E84CA9C9C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6033383" y="1726867"/>
            <a:ext cx="762443" cy="457466"/>
          </a:xfrm>
          <a:prstGeom prst="rect">
            <a:avLst/>
          </a:prstGeom>
        </p:spPr>
      </p:pic>
      <p:sp>
        <p:nvSpPr>
          <p:cNvPr id="52" name="All about me: Growing and Families- week 3-4">
            <a:extLst>
              <a:ext uri="{FF2B5EF4-FFF2-40B4-BE49-F238E27FC236}">
                <a16:creationId xmlns:a16="http://schemas.microsoft.com/office/drawing/2014/main" id="{5A74D27B-E923-4FF5-B92B-0840DAF4F229}"/>
              </a:ext>
            </a:extLst>
          </p:cNvPr>
          <p:cNvSpPr/>
          <p:nvPr/>
        </p:nvSpPr>
        <p:spPr>
          <a:xfrm>
            <a:off x="20805041" y="4179224"/>
            <a:ext cx="3109156" cy="1455884"/>
          </a:xfrm>
          <a:prstGeom prst="rightArrow">
            <a:avLst>
              <a:gd name="adj1" fmla="val 32000"/>
              <a:gd name="adj2" fmla="val 51191"/>
            </a:avLst>
          </a:prstGeom>
          <a:solidFill>
            <a:srgbClr val="F4DDD7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500" b="0">
                <a:latin typeface="Noteworthy Light"/>
                <a:ea typeface="Noteworthy Light"/>
                <a:cs typeface="Noteworthy Light"/>
                <a:sym typeface="Noteworthy Light"/>
              </a:defRPr>
            </a:lvl1pPr>
          </a:lstStyle>
          <a:p>
            <a:endParaRPr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E83719E-A087-4F6D-BDA5-95817571958C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7336353" y="1726868"/>
            <a:ext cx="2069029" cy="17312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F43D4D7-43ED-4919-945B-1625BA108A83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9474625" y="1738592"/>
            <a:ext cx="791804" cy="5292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43CB49A-9E67-4D00-8661-344B49606325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20744094" y="1764721"/>
            <a:ext cx="2381613" cy="16933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70FB161-971B-4B41-B79D-8524508ADCDD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23191416" y="1775082"/>
            <a:ext cx="823912" cy="576262"/>
          </a:xfrm>
          <a:prstGeom prst="rect">
            <a:avLst/>
          </a:prstGeom>
        </p:spPr>
      </p:pic>
      <p:sp>
        <p:nvSpPr>
          <p:cNvPr id="57" name="Key Vocabulary:…">
            <a:extLst>
              <a:ext uri="{FF2B5EF4-FFF2-40B4-BE49-F238E27FC236}">
                <a16:creationId xmlns:a16="http://schemas.microsoft.com/office/drawing/2014/main" id="{20A84336-89B4-4955-8AEE-B535347D6221}"/>
              </a:ext>
            </a:extLst>
          </p:cNvPr>
          <p:cNvSpPr/>
          <p:nvPr/>
        </p:nvSpPr>
        <p:spPr>
          <a:xfrm>
            <a:off x="20781013" y="5179152"/>
            <a:ext cx="3178521" cy="7943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33" y="0"/>
                </a:moveTo>
                <a:lnTo>
                  <a:pt x="2174" y="2489"/>
                </a:lnTo>
                <a:cubicBezTo>
                  <a:pt x="968" y="2510"/>
                  <a:pt x="0" y="3040"/>
                  <a:pt x="0" y="3695"/>
                </a:cubicBezTo>
                <a:lnTo>
                  <a:pt x="0" y="20391"/>
                </a:lnTo>
                <a:cubicBezTo>
                  <a:pt x="0" y="21059"/>
                  <a:pt x="1004" y="21600"/>
                  <a:pt x="2243" y="21600"/>
                </a:cubicBezTo>
                <a:lnTo>
                  <a:pt x="19357" y="21600"/>
                </a:lnTo>
                <a:cubicBezTo>
                  <a:pt x="20596" y="21600"/>
                  <a:pt x="21600" y="21059"/>
                  <a:pt x="21600" y="20391"/>
                </a:cubicBezTo>
                <a:lnTo>
                  <a:pt x="21600" y="3695"/>
                </a:lnTo>
                <a:cubicBezTo>
                  <a:pt x="21600" y="3027"/>
                  <a:pt x="20596" y="2486"/>
                  <a:pt x="19357" y="2486"/>
                </a:cubicBezTo>
                <a:lnTo>
                  <a:pt x="4291" y="2486"/>
                </a:lnTo>
                <a:lnTo>
                  <a:pt x="3233" y="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sz="3200" dirty="0"/>
          </a:p>
          <a:p>
            <a:pPr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lang="en-GB" sz="3200" dirty="0"/>
              <a:t>Key Vocabulary</a:t>
            </a:r>
          </a:p>
          <a:p>
            <a:pPr>
              <a:defRPr sz="32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 lang="en-GB" sz="1600" dirty="0">
              <a:solidFill>
                <a:srgbClr val="FF0000"/>
              </a:solidFill>
            </a:endParaRP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 Whisper-</a:t>
            </a:r>
            <a:r>
              <a:rPr lang="en-GB" sz="1600" b="0" dirty="0">
                <a:latin typeface="Noteworthy Light"/>
              </a:rPr>
              <a:t> talk quietly  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 Chattering</a:t>
            </a:r>
            <a:r>
              <a:rPr lang="en-GB" sz="1600" b="0" dirty="0">
                <a:latin typeface="Noteworthy Light"/>
              </a:rPr>
              <a:t>—talking a lot</a:t>
            </a:r>
          </a:p>
          <a:p>
            <a:pPr algn="l"/>
            <a:r>
              <a:rPr lang="en-GB" sz="1600" b="0" dirty="0">
                <a:latin typeface="Noteworthy Light"/>
              </a:rPr>
              <a:t> </a:t>
            </a:r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Quivers</a:t>
            </a:r>
            <a:r>
              <a:rPr lang="en-GB" sz="1600" b="0" dirty="0">
                <a:latin typeface="Noteworthy Light"/>
              </a:rPr>
              <a:t>- Shakes 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 Gangly- </a:t>
            </a:r>
            <a:r>
              <a:rPr lang="en-GB" sz="1600" b="0" dirty="0">
                <a:latin typeface="Noteworthy Light"/>
              </a:rPr>
              <a:t>tall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 Ferocious- </a:t>
            </a:r>
            <a:r>
              <a:rPr lang="en-GB" sz="1600" b="0" dirty="0">
                <a:latin typeface="Noteworthy Light"/>
              </a:rPr>
              <a:t>scary </a:t>
            </a:r>
          </a:p>
          <a:p>
            <a:pPr algn="l"/>
            <a:r>
              <a:rPr lang="en-GB" sz="1600" b="0" dirty="0">
                <a:solidFill>
                  <a:srgbClr val="FF0000"/>
                </a:solidFill>
                <a:latin typeface="Noteworthy Light"/>
              </a:rPr>
              <a:t> Prowling- </a:t>
            </a:r>
            <a:r>
              <a:rPr lang="en-GB" sz="1600" b="0" dirty="0">
                <a:latin typeface="Noteworthy Light"/>
              </a:rPr>
              <a:t>walking really slowly</a:t>
            </a:r>
          </a:p>
          <a:p>
            <a:pPr algn="l"/>
            <a:endParaRPr lang="en-GB" dirty="0">
              <a:solidFill>
                <a:schemeClr val="tx1"/>
              </a:solidFill>
            </a:endParaRPr>
          </a:p>
          <a:p>
            <a:pPr marL="185208" indent="-185208" algn="l">
              <a:buSzPct val="125000"/>
              <a:buChar char="-"/>
              <a:defRPr sz="2800" b="0"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dirty="0"/>
              <a:t>Key Questions?</a:t>
            </a:r>
            <a:endParaRPr lang="en-GB"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3142</TotalTime>
  <Words>327</Words>
  <Application>Microsoft Office PowerPoint</Application>
  <PresentationFormat>Custom</PresentationFormat>
  <Paragraphs>86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Helvetica Neue</vt:lpstr>
      <vt:lpstr>Helvetica Neue Light</vt:lpstr>
      <vt:lpstr>Helvetica Neue Medium</vt:lpstr>
      <vt:lpstr>Noteworthy Bold</vt:lpstr>
      <vt:lpstr>Noteworthy Light</vt:lpstr>
      <vt:lpstr>White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Hutchinson</dc:creator>
  <cp:lastModifiedBy>A Denton</cp:lastModifiedBy>
  <cp:revision>179</cp:revision>
  <dcterms:modified xsi:type="dcterms:W3CDTF">2023-11-22T09:32:36Z</dcterms:modified>
</cp:coreProperties>
</file>