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8" r:id="rId2"/>
    <p:sldId id="257" r:id="rId3"/>
    <p:sldId id="262" r:id="rId4"/>
    <p:sldId id="259" r:id="rId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1" autoAdjust="0"/>
  </p:normalViewPr>
  <p:slideViewPr>
    <p:cSldViewPr snapToGrid="0">
      <p:cViewPr>
        <p:scale>
          <a:sx n="40" d="100"/>
          <a:sy n="40" d="100"/>
        </p:scale>
        <p:origin x="35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tif"/><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24" name="Starting school &amp; all about me- week 1-2"/>
          <p:cNvSpPr/>
          <p:nvPr/>
        </p:nvSpPr>
        <p:spPr>
          <a:xfrm>
            <a:off x="939036" y="4466084"/>
            <a:ext cx="3905380" cy="1178867"/>
          </a:xfrm>
          <a:prstGeom prst="rightArrow">
            <a:avLst>
              <a:gd name="adj1" fmla="val 32000"/>
              <a:gd name="adj2" fmla="val 63220"/>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secret of black rock</a:t>
            </a:r>
            <a:endParaRPr dirty="0"/>
          </a:p>
        </p:txBody>
      </p:sp>
      <p:sp>
        <p:nvSpPr>
          <p:cNvPr id="149" name="Key Vocabulary:…"/>
          <p:cNvSpPr/>
          <p:nvPr/>
        </p:nvSpPr>
        <p:spPr>
          <a:xfrm>
            <a:off x="809512" y="5412524"/>
            <a:ext cx="4034904" cy="7864469"/>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800" b="0">
                <a:latin typeface="Noteworthy Light"/>
                <a:ea typeface="Noteworthy Light"/>
                <a:cs typeface="Noteworthy Light"/>
                <a:sym typeface="Noteworthy Light"/>
              </a:defRPr>
            </a:pPr>
            <a:endParaRPr lang="en-GB" dirty="0"/>
          </a:p>
          <a:p>
            <a:pPr>
              <a:defRPr sz="2800" b="0">
                <a:latin typeface="Noteworthy Light"/>
                <a:ea typeface="Noteworthy Light"/>
                <a:cs typeface="Noteworthy Light"/>
                <a:sym typeface="Noteworthy Light"/>
              </a:defRPr>
            </a:pPr>
            <a:endParaRPr lang="en-GB" dirty="0"/>
          </a:p>
          <a:p>
            <a:pPr>
              <a:defRPr sz="2800" b="0">
                <a:latin typeface="Noteworthy Light"/>
                <a:ea typeface="Noteworthy Light"/>
                <a:cs typeface="Noteworthy Light"/>
                <a:sym typeface="Noteworthy Light"/>
              </a:defRPr>
            </a:pPr>
            <a:endParaRPr lang="en-GB" dirty="0"/>
          </a:p>
          <a:p>
            <a:pPr>
              <a:defRPr sz="2800" b="0">
                <a:latin typeface="Noteworthy Light"/>
                <a:ea typeface="Noteworthy Light"/>
                <a:cs typeface="Noteworthy Light"/>
                <a:sym typeface="Noteworthy Light"/>
              </a:defRPr>
            </a:pPr>
            <a:r>
              <a:rPr dirty="0"/>
              <a:t>Key Vocabulary:</a:t>
            </a:r>
            <a:endParaRPr lang="en-GB" dirty="0"/>
          </a:p>
          <a:p>
            <a:pPr algn="l">
              <a:defRPr sz="2800" b="0">
                <a:latin typeface="Noteworthy Light"/>
                <a:ea typeface="Noteworthy Light"/>
                <a:cs typeface="Noteworthy Light"/>
                <a:sym typeface="Noteworthy Light"/>
              </a:defRPr>
            </a:pPr>
            <a:r>
              <a:rPr lang="en-GB" sz="2000" dirty="0"/>
              <a:t>Anchor – heavy object used to moor a ship to the sea bottom.</a:t>
            </a:r>
          </a:p>
          <a:p>
            <a:pPr algn="l">
              <a:defRPr sz="2800" b="0">
                <a:latin typeface="Noteworthy Light"/>
                <a:ea typeface="Noteworthy Light"/>
                <a:cs typeface="Noteworthy Light"/>
                <a:sym typeface="Noteworthy Light"/>
              </a:defRPr>
            </a:pPr>
            <a:r>
              <a:rPr lang="en-GB" sz="2000" dirty="0"/>
              <a:t>Translucent – an objects which lets light through.</a:t>
            </a:r>
          </a:p>
          <a:p>
            <a:pPr algn="l">
              <a:defRPr sz="2800" b="0">
                <a:latin typeface="Noteworthy Light"/>
                <a:ea typeface="Noteworthy Light"/>
                <a:cs typeface="Noteworthy Light"/>
                <a:sym typeface="Noteworthy Light"/>
              </a:defRPr>
            </a:pPr>
            <a:r>
              <a:rPr lang="en-GB" sz="2000" dirty="0"/>
              <a:t>Glimpse – to partly see an object or person.</a:t>
            </a:r>
          </a:p>
          <a:p>
            <a:pPr algn="l">
              <a:defRPr sz="2800" b="0">
                <a:latin typeface="Noteworthy Light"/>
                <a:ea typeface="Noteworthy Light"/>
                <a:cs typeface="Noteworthy Light"/>
                <a:sym typeface="Noteworthy Light"/>
              </a:defRPr>
            </a:pPr>
            <a:r>
              <a:rPr lang="en-GB" sz="2000" dirty="0"/>
              <a:t>Loomed – a large object to gradually come into sight. </a:t>
            </a:r>
          </a:p>
          <a:p>
            <a:pPr algn="l">
              <a:defRPr sz="28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r>
              <a:rPr lang="en-GB" dirty="0"/>
              <a:t>K</a:t>
            </a:r>
            <a:r>
              <a:rPr dirty="0" err="1"/>
              <a:t>ey</a:t>
            </a:r>
            <a:r>
              <a:rPr dirty="0"/>
              <a:t> Questions?</a:t>
            </a:r>
          </a:p>
          <a:p>
            <a:pPr marL="185208" indent="-185208" algn="l">
              <a:buSzPct val="125000"/>
              <a:buChar char="-"/>
              <a:defRPr sz="2800" b="0">
                <a:latin typeface="Noteworthy Light"/>
                <a:ea typeface="Noteworthy Light"/>
                <a:cs typeface="Noteworthy Light"/>
                <a:sym typeface="Noteworthy Light"/>
              </a:defRPr>
            </a:pPr>
            <a:r>
              <a:rPr lang="en-GB" sz="1800" dirty="0"/>
              <a:t>What is the secret of the black rock?</a:t>
            </a:r>
          </a:p>
          <a:p>
            <a:pPr marL="185208" indent="-185208" algn="l">
              <a:buSzPct val="125000"/>
              <a:buChar char="-"/>
              <a:defRPr sz="2800" b="0">
                <a:latin typeface="Noteworthy Light"/>
                <a:ea typeface="Noteworthy Light"/>
                <a:cs typeface="Noteworthy Light"/>
                <a:sym typeface="Noteworthy Light"/>
              </a:defRPr>
            </a:pPr>
            <a:r>
              <a:rPr lang="en-GB" sz="1800" dirty="0"/>
              <a:t>Why do the adults want to destroy it?</a:t>
            </a:r>
          </a:p>
          <a:p>
            <a:pPr marL="185208" indent="-185208" algn="l">
              <a:buSzPct val="125000"/>
              <a:buChar char="-"/>
              <a:defRPr sz="2800" b="0">
                <a:latin typeface="Noteworthy Light"/>
                <a:ea typeface="Noteworthy Light"/>
                <a:cs typeface="Noteworthy Light"/>
                <a:sym typeface="Noteworthy Light"/>
              </a:defRPr>
            </a:pPr>
            <a:r>
              <a:rPr lang="en-GB" sz="1800" dirty="0"/>
              <a:t>What happens to Erin?</a:t>
            </a:r>
          </a:p>
          <a:p>
            <a:pPr marL="185208" indent="-185208" algn="l">
              <a:buSzPct val="125000"/>
              <a:buChar char="-"/>
              <a:defRPr sz="2800" b="0">
                <a:latin typeface="Noteworthy Light"/>
                <a:ea typeface="Noteworthy Light"/>
                <a:cs typeface="Noteworthy Light"/>
                <a:sym typeface="Noteworthy Light"/>
              </a:defRPr>
            </a:pPr>
            <a:r>
              <a:rPr lang="en-GB" sz="1800" dirty="0"/>
              <a:t>Do you think she enjoyed her time in the water?</a:t>
            </a:r>
          </a:p>
          <a:p>
            <a:pPr marL="185208" indent="-185208" algn="l">
              <a:buSzPct val="125000"/>
              <a:buChar char="-"/>
              <a:defRPr sz="2800" b="0">
                <a:latin typeface="Noteworthy Light"/>
                <a:ea typeface="Noteworthy Light"/>
                <a:cs typeface="Noteworthy Light"/>
                <a:sym typeface="Noteworthy Light"/>
              </a:defRPr>
            </a:pPr>
            <a:r>
              <a:rPr lang="en-GB" sz="1800" dirty="0"/>
              <a:t>How did she stop the adults from destroying the rocks?</a:t>
            </a:r>
          </a:p>
          <a:p>
            <a:pPr marL="185208" indent="-185208" algn="l">
              <a:buSzPct val="125000"/>
              <a:buChar char="-"/>
              <a:defRPr sz="2800" b="0">
                <a:latin typeface="Noteworthy Light"/>
                <a:ea typeface="Noteworthy Light"/>
                <a:cs typeface="Noteworthy Light"/>
                <a:sym typeface="Noteworthy Light"/>
              </a:defRPr>
            </a:pPr>
            <a:r>
              <a:rPr lang="en-GB" sz="1800" dirty="0"/>
              <a:t>How does everyone feel about the rock at the end of the story?</a:t>
            </a:r>
          </a:p>
          <a:p>
            <a:pPr marL="185208" indent="-185208" algn="l">
              <a:buSzPct val="125000"/>
              <a:buChar char="-"/>
              <a:defRPr sz="2800" b="0">
                <a:latin typeface="Noteworthy Light"/>
                <a:ea typeface="Noteworthy Light"/>
                <a:cs typeface="Noteworthy Light"/>
                <a:sym typeface="Noteworthy Light"/>
              </a:defRPr>
            </a:pPr>
            <a:endParaRPr sz="1400" dirty="0"/>
          </a:p>
        </p:txBody>
      </p:sp>
      <p:sp>
        <p:nvSpPr>
          <p:cNvPr id="28" name="Starting school &amp; all about me- week 1-2">
            <a:extLst>
              <a:ext uri="{FF2B5EF4-FFF2-40B4-BE49-F238E27FC236}">
                <a16:creationId xmlns:a16="http://schemas.microsoft.com/office/drawing/2014/main" id="{CCC0EB8B-7858-42AB-8547-C04F15196DC4}"/>
              </a:ext>
            </a:extLst>
          </p:cNvPr>
          <p:cNvSpPr/>
          <p:nvPr/>
        </p:nvSpPr>
        <p:spPr>
          <a:xfrm>
            <a:off x="8003012" y="4290276"/>
            <a:ext cx="3905380" cy="1178867"/>
          </a:xfrm>
          <a:prstGeom prst="rightArrow">
            <a:avLst>
              <a:gd name="adj1" fmla="val 32000"/>
              <a:gd name="adj2" fmla="val 63220"/>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littlest lighthouse keeper</a:t>
            </a:r>
            <a:endParaRPr dirty="0"/>
          </a:p>
        </p:txBody>
      </p:sp>
      <p:sp>
        <p:nvSpPr>
          <p:cNvPr id="29" name="Starting school &amp; all about me- week 1-2">
            <a:extLst>
              <a:ext uri="{FF2B5EF4-FFF2-40B4-BE49-F238E27FC236}">
                <a16:creationId xmlns:a16="http://schemas.microsoft.com/office/drawing/2014/main" id="{F3E835F2-9400-4A29-BA24-E3018420A2E8}"/>
              </a:ext>
            </a:extLst>
          </p:cNvPr>
          <p:cNvSpPr/>
          <p:nvPr/>
        </p:nvSpPr>
        <p:spPr>
          <a:xfrm>
            <a:off x="14054612" y="4290276"/>
            <a:ext cx="3905380" cy="1178867"/>
          </a:xfrm>
          <a:prstGeom prst="rightArrow">
            <a:avLst>
              <a:gd name="adj1" fmla="val 32000"/>
              <a:gd name="adj2" fmla="val 63220"/>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Under the waves</a:t>
            </a:r>
            <a:endParaRPr dirty="0"/>
          </a:p>
        </p:txBody>
      </p:sp>
      <p:sp>
        <p:nvSpPr>
          <p:cNvPr id="30" name="Key Vocabulary:…">
            <a:extLst>
              <a:ext uri="{FF2B5EF4-FFF2-40B4-BE49-F238E27FC236}">
                <a16:creationId xmlns:a16="http://schemas.microsoft.com/office/drawing/2014/main" id="{B82749C3-242A-4950-8417-6877A93589EC}"/>
              </a:ext>
            </a:extLst>
          </p:cNvPr>
          <p:cNvSpPr/>
          <p:nvPr/>
        </p:nvSpPr>
        <p:spPr>
          <a:xfrm>
            <a:off x="7629949" y="5335642"/>
            <a:ext cx="4034904" cy="7864469"/>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800" b="0">
                <a:latin typeface="Noteworthy Light"/>
                <a:ea typeface="Noteworthy Light"/>
                <a:cs typeface="Noteworthy Light"/>
                <a:sym typeface="Noteworthy Light"/>
              </a:defRPr>
            </a:pPr>
            <a:endParaRPr lang="en-GB" dirty="0"/>
          </a:p>
          <a:p>
            <a:pPr>
              <a:defRPr sz="2800" b="0">
                <a:latin typeface="Noteworthy Light"/>
                <a:ea typeface="Noteworthy Light"/>
                <a:cs typeface="Noteworthy Light"/>
                <a:sym typeface="Noteworthy Light"/>
              </a:defRPr>
            </a:pPr>
            <a:endParaRPr lang="en-GB" dirty="0"/>
          </a:p>
          <a:p>
            <a:pPr>
              <a:defRPr sz="2800" b="0">
                <a:latin typeface="Noteworthy Light"/>
                <a:ea typeface="Noteworthy Light"/>
                <a:cs typeface="Noteworthy Light"/>
                <a:sym typeface="Noteworthy Light"/>
              </a:defRPr>
            </a:pPr>
            <a:r>
              <a:rPr dirty="0"/>
              <a:t>Key</a:t>
            </a:r>
            <a:r>
              <a:rPr lang="en-GB" dirty="0"/>
              <a:t> </a:t>
            </a:r>
            <a:r>
              <a:rPr dirty="0"/>
              <a:t>Vocabulary:</a:t>
            </a:r>
            <a:endParaRPr lang="en-GB" dirty="0"/>
          </a:p>
          <a:p>
            <a:pPr algn="l">
              <a:defRPr sz="2800" b="0">
                <a:latin typeface="Noteworthy Light"/>
                <a:ea typeface="Noteworthy Light"/>
                <a:cs typeface="Noteworthy Light"/>
                <a:sym typeface="Noteworthy Light"/>
              </a:defRPr>
            </a:pPr>
            <a:r>
              <a:rPr lang="en-GB" sz="2000" dirty="0"/>
              <a:t>Lighthouse – a tower containing a beacon light used to warn/guide ships.</a:t>
            </a:r>
          </a:p>
          <a:p>
            <a:pPr algn="l">
              <a:defRPr sz="2800" b="0">
                <a:latin typeface="Noteworthy Light"/>
                <a:ea typeface="Noteworthy Light"/>
                <a:cs typeface="Noteworthy Light"/>
                <a:sym typeface="Noteworthy Light"/>
              </a:defRPr>
            </a:pPr>
            <a:r>
              <a:rPr lang="en-GB" sz="2000" dirty="0"/>
              <a:t>Scampered – run with quick, light steps. </a:t>
            </a:r>
          </a:p>
          <a:p>
            <a:pPr algn="l">
              <a:defRPr sz="2800" b="0">
                <a:latin typeface="Noteworthy Light"/>
                <a:ea typeface="Noteworthy Light"/>
                <a:cs typeface="Noteworthy Light"/>
                <a:sym typeface="Noteworthy Light"/>
              </a:defRPr>
            </a:pPr>
            <a:r>
              <a:rPr lang="en-GB" sz="2000" dirty="0"/>
              <a:t>Trembling – shaking or quivering.</a:t>
            </a:r>
          </a:p>
          <a:p>
            <a:pPr algn="l">
              <a:defRPr sz="2800" b="0">
                <a:latin typeface="Noteworthy Light"/>
                <a:ea typeface="Noteworthy Light"/>
                <a:cs typeface="Noteworthy Light"/>
                <a:sym typeface="Noteworthy Light"/>
              </a:defRPr>
            </a:pPr>
            <a:r>
              <a:rPr lang="en-GB" sz="2000" dirty="0"/>
              <a:t> Bay – inlet of sea where the land curves inwards.</a:t>
            </a:r>
            <a:endParaRPr sz="2000" dirty="0"/>
          </a:p>
          <a:p>
            <a:pPr algn="l">
              <a:defRPr sz="3200" b="0">
                <a:latin typeface="Noteworthy Light"/>
                <a:ea typeface="Noteworthy Light"/>
                <a:cs typeface="Noteworthy Light"/>
                <a:sym typeface="Noteworthy Light"/>
              </a:defRPr>
            </a:pPr>
            <a:endParaRPr lang="en-GB" sz="1400" b="0" dirty="0">
              <a:latin typeface="Arial" panose="020B0604020202020204" pitchFamily="34" charset="0"/>
              <a:cs typeface="Arial" panose="020B0604020202020204" pitchFamily="34" charset="0"/>
              <a:sym typeface="Noteworthy Light"/>
            </a:endParaRPr>
          </a:p>
          <a:p>
            <a:pPr algn="l">
              <a:defRPr sz="3200" b="0">
                <a:latin typeface="Noteworthy Light"/>
                <a:ea typeface="Noteworthy Light"/>
                <a:cs typeface="Noteworthy Light"/>
                <a:sym typeface="Noteworthy Light"/>
              </a:defRPr>
            </a:pPr>
            <a:endParaRPr lang="en-GB" sz="1400" dirty="0">
              <a:latin typeface="Arial" panose="020B0604020202020204" pitchFamily="34" charset="0"/>
              <a:cs typeface="Arial" panose="020B0604020202020204" pitchFamily="34" charset="0"/>
            </a:endParaRPr>
          </a:p>
          <a:p>
            <a:pPr>
              <a:defRPr sz="3200" b="0">
                <a:latin typeface="Noteworthy Light"/>
                <a:ea typeface="Noteworthy Light"/>
                <a:cs typeface="Noteworthy Light"/>
                <a:sym typeface="Noteworthy Light"/>
              </a:defRPr>
            </a:pPr>
            <a:r>
              <a:rPr lang="en-GB" dirty="0"/>
              <a:t>K</a:t>
            </a:r>
            <a:r>
              <a:rPr dirty="0" err="1"/>
              <a:t>ey</a:t>
            </a:r>
            <a:r>
              <a:rPr dirty="0"/>
              <a:t> Questions?</a:t>
            </a:r>
            <a:endParaRPr lang="en-GB" dirty="0"/>
          </a:p>
          <a:p>
            <a:pPr algn="l">
              <a:defRPr sz="3200" b="0">
                <a:latin typeface="Noteworthy Light"/>
                <a:ea typeface="Noteworthy Light"/>
                <a:cs typeface="Noteworthy Light"/>
                <a:sym typeface="Noteworthy Light"/>
              </a:defRPr>
            </a:pPr>
            <a:r>
              <a:rPr lang="en-GB" sz="2000" dirty="0"/>
              <a:t>What is a lighthouse?</a:t>
            </a:r>
          </a:p>
          <a:p>
            <a:pPr algn="l">
              <a:defRPr sz="3200" b="0">
                <a:latin typeface="Noteworthy Light"/>
                <a:ea typeface="Noteworthy Light"/>
                <a:cs typeface="Noteworthy Light"/>
                <a:sym typeface="Noteworthy Light"/>
              </a:defRPr>
            </a:pPr>
            <a:r>
              <a:rPr lang="en-GB" sz="2000" dirty="0"/>
              <a:t>What does a lighthouse keeper do?</a:t>
            </a:r>
          </a:p>
          <a:p>
            <a:pPr algn="l">
              <a:defRPr sz="3200" b="0">
                <a:latin typeface="Noteworthy Light"/>
                <a:ea typeface="Noteworthy Light"/>
                <a:cs typeface="Noteworthy Light"/>
                <a:sym typeface="Noteworthy Light"/>
              </a:defRPr>
            </a:pPr>
            <a:r>
              <a:rPr lang="en-GB" sz="2000" dirty="0"/>
              <a:t>Why is a lighthouse keeper’s job important?</a:t>
            </a:r>
          </a:p>
          <a:p>
            <a:pPr algn="l">
              <a:defRPr sz="3200" b="0">
                <a:latin typeface="Noteworthy Light"/>
                <a:ea typeface="Noteworthy Light"/>
                <a:cs typeface="Noteworthy Light"/>
                <a:sym typeface="Noteworthy Light"/>
              </a:defRPr>
            </a:pPr>
            <a:r>
              <a:rPr lang="en-GB" sz="2000" dirty="0"/>
              <a:t>How do lighthouses keep ships and boats safe?</a:t>
            </a:r>
          </a:p>
          <a:p>
            <a:pPr algn="l">
              <a:defRPr sz="3200" b="0">
                <a:latin typeface="Noteworthy Light"/>
                <a:ea typeface="Noteworthy Light"/>
                <a:cs typeface="Noteworthy Light"/>
                <a:sym typeface="Noteworthy Light"/>
              </a:defRPr>
            </a:pPr>
            <a:r>
              <a:rPr lang="en-GB" sz="2000" dirty="0"/>
              <a:t>Would you like to be a lighthouse keeper?</a:t>
            </a:r>
          </a:p>
        </p:txBody>
      </p:sp>
      <p:sp>
        <p:nvSpPr>
          <p:cNvPr id="31" name="Key Vocabulary:…">
            <a:extLst>
              <a:ext uri="{FF2B5EF4-FFF2-40B4-BE49-F238E27FC236}">
                <a16:creationId xmlns:a16="http://schemas.microsoft.com/office/drawing/2014/main" id="{C63BAF3A-14F9-4413-A0AF-AE36BE497E7A}"/>
              </a:ext>
            </a:extLst>
          </p:cNvPr>
          <p:cNvSpPr/>
          <p:nvPr/>
        </p:nvSpPr>
        <p:spPr>
          <a:xfrm>
            <a:off x="13925088" y="5383107"/>
            <a:ext cx="4034904" cy="7864469"/>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800" b="0">
                <a:latin typeface="Noteworthy Light"/>
                <a:ea typeface="Noteworthy Light"/>
                <a:cs typeface="Noteworthy Light"/>
                <a:sym typeface="Noteworthy Light"/>
              </a:defRPr>
            </a:pPr>
            <a:endParaRPr lang="en-GB" dirty="0"/>
          </a:p>
          <a:p>
            <a:pPr>
              <a:defRPr sz="2800" b="0">
                <a:latin typeface="Noteworthy Light"/>
                <a:ea typeface="Noteworthy Light"/>
                <a:cs typeface="Noteworthy Light"/>
                <a:sym typeface="Noteworthy Light"/>
              </a:defRPr>
            </a:pPr>
            <a:endParaRPr lang="en-GB" dirty="0"/>
          </a:p>
          <a:p>
            <a:pPr>
              <a:defRPr sz="2800" b="0">
                <a:latin typeface="Noteworthy Light"/>
                <a:ea typeface="Noteworthy Light"/>
                <a:cs typeface="Noteworthy Light"/>
                <a:sym typeface="Noteworthy Light"/>
              </a:defRPr>
            </a:pPr>
            <a:r>
              <a:rPr dirty="0"/>
              <a:t>Key Vocabulary:</a:t>
            </a:r>
            <a:endParaRPr lang="en-GB" dirty="0"/>
          </a:p>
          <a:p>
            <a:pPr>
              <a:defRPr sz="2800" b="0">
                <a:latin typeface="Noteworthy Light"/>
                <a:ea typeface="Noteworthy Light"/>
                <a:cs typeface="Noteworthy Light"/>
                <a:sym typeface="Noteworthy Light"/>
              </a:defRPr>
            </a:pPr>
            <a:endParaRPr sz="1200" dirty="0"/>
          </a:p>
          <a:p>
            <a:pPr algn="l">
              <a:defRPr sz="3200" b="0">
                <a:latin typeface="Noteworthy Light"/>
                <a:ea typeface="Noteworthy Light"/>
                <a:cs typeface="Noteworthy Light"/>
                <a:sym typeface="Noteworthy Light"/>
              </a:defRPr>
            </a:pPr>
            <a:r>
              <a:rPr lang="en-GB" sz="2000" dirty="0">
                <a:latin typeface="Noteworthy Light"/>
                <a:cs typeface="Arial" panose="020B0604020202020204" pitchFamily="34" charset="0"/>
                <a:sym typeface="Noteworthy Light"/>
              </a:rPr>
              <a:t>Colonies – groups of living things that live together in the same place.</a:t>
            </a:r>
          </a:p>
          <a:p>
            <a:pPr algn="l">
              <a:defRPr sz="3200" b="0">
                <a:latin typeface="Noteworthy Light"/>
                <a:ea typeface="Noteworthy Light"/>
                <a:cs typeface="Noteworthy Light"/>
                <a:sym typeface="Noteworthy Light"/>
              </a:defRPr>
            </a:pPr>
            <a:r>
              <a:rPr lang="en-GB" sz="2000" dirty="0">
                <a:latin typeface="Noteworthy Light"/>
                <a:cs typeface="Arial" panose="020B0604020202020204" pitchFamily="34" charset="0"/>
                <a:sym typeface="Noteworthy Light"/>
              </a:rPr>
              <a:t>Coral reef – structure built by a large group of coral with chalky skeletons. Corals are small, sea anemone-like animals. </a:t>
            </a:r>
          </a:p>
          <a:p>
            <a:pPr algn="l">
              <a:defRPr sz="3200" b="0">
                <a:latin typeface="Noteworthy Light"/>
                <a:ea typeface="Noteworthy Light"/>
                <a:cs typeface="Noteworthy Light"/>
                <a:sym typeface="Noteworthy Light"/>
              </a:defRPr>
            </a:pPr>
            <a:r>
              <a:rPr lang="en-GB" sz="2000" dirty="0">
                <a:latin typeface="Noteworthy Light"/>
                <a:cs typeface="Arial" panose="020B0604020202020204" pitchFamily="34" charset="0"/>
                <a:sym typeface="Noteworthy Light"/>
              </a:rPr>
              <a:t>Currents – flow of ocean water.</a:t>
            </a:r>
          </a:p>
          <a:p>
            <a:pPr algn="l">
              <a:defRPr sz="3200" b="0">
                <a:latin typeface="Noteworthy Light"/>
                <a:ea typeface="Noteworthy Light"/>
                <a:cs typeface="Noteworthy Light"/>
                <a:sym typeface="Noteworthy Light"/>
              </a:defRPr>
            </a:pPr>
            <a:r>
              <a:rPr lang="en-GB" sz="2000" dirty="0">
                <a:latin typeface="Noteworthy Light"/>
                <a:cs typeface="Arial" panose="020B0604020202020204" pitchFamily="34" charset="0"/>
                <a:sym typeface="Noteworthy Light"/>
              </a:rPr>
              <a:t>Gills – parts of a fish’s body through which it breathes. </a:t>
            </a:r>
          </a:p>
          <a:p>
            <a:pPr>
              <a:defRPr sz="3200" b="0">
                <a:latin typeface="Noteworthy Light"/>
                <a:ea typeface="Noteworthy Light"/>
                <a:cs typeface="Noteworthy Light"/>
                <a:sym typeface="Noteworthy Light"/>
              </a:defRPr>
            </a:pPr>
            <a:r>
              <a:rPr lang="en-GB" dirty="0"/>
              <a:t>K</a:t>
            </a:r>
            <a:r>
              <a:rPr dirty="0" err="1"/>
              <a:t>ey</a:t>
            </a:r>
            <a:r>
              <a:rPr dirty="0"/>
              <a:t> Questions?</a:t>
            </a:r>
            <a:endParaRPr lang="en-GB" dirty="0"/>
          </a:p>
          <a:p>
            <a:pPr algn="l">
              <a:defRPr sz="3200" b="0">
                <a:latin typeface="Noteworthy Light"/>
                <a:ea typeface="Noteworthy Light"/>
                <a:cs typeface="Noteworthy Light"/>
                <a:sym typeface="Noteworthy Light"/>
              </a:defRPr>
            </a:pPr>
            <a:r>
              <a:rPr lang="en-GB" sz="1800" dirty="0"/>
              <a:t>What animals live in the coral reef?</a:t>
            </a:r>
          </a:p>
          <a:p>
            <a:pPr algn="l">
              <a:defRPr sz="3200" b="0">
                <a:latin typeface="Noteworthy Light"/>
                <a:ea typeface="Noteworthy Light"/>
                <a:cs typeface="Noteworthy Light"/>
                <a:sym typeface="Noteworthy Light"/>
              </a:defRPr>
            </a:pPr>
            <a:r>
              <a:rPr lang="en-GB" sz="1800" dirty="0"/>
              <a:t>Are all sharks dangerous?</a:t>
            </a:r>
          </a:p>
          <a:p>
            <a:pPr algn="l">
              <a:defRPr sz="3200" b="0">
                <a:latin typeface="Noteworthy Light"/>
                <a:ea typeface="Noteworthy Light"/>
                <a:cs typeface="Noteworthy Light"/>
                <a:sym typeface="Noteworthy Light"/>
              </a:defRPr>
            </a:pPr>
            <a:r>
              <a:rPr lang="en-GB" sz="1800" dirty="0"/>
              <a:t>What is your favourite fish in the ocean? Why?</a:t>
            </a:r>
          </a:p>
          <a:p>
            <a:pPr algn="l">
              <a:defRPr sz="3200" b="0">
                <a:latin typeface="Noteworthy Light"/>
                <a:ea typeface="Noteworthy Light"/>
                <a:cs typeface="Noteworthy Light"/>
                <a:sym typeface="Noteworthy Light"/>
              </a:defRPr>
            </a:pPr>
            <a:r>
              <a:rPr lang="en-GB" sz="1800" dirty="0"/>
              <a:t>What is a current? </a:t>
            </a:r>
          </a:p>
          <a:p>
            <a:pPr algn="l">
              <a:defRPr sz="3200" b="0">
                <a:latin typeface="Noteworthy Light"/>
                <a:ea typeface="Noteworthy Light"/>
                <a:cs typeface="Noteworthy Light"/>
                <a:sym typeface="Noteworthy Light"/>
              </a:defRPr>
            </a:pPr>
            <a:r>
              <a:rPr lang="en-GB" sz="1800" dirty="0"/>
              <a:t>Where is your favourite place in the book?</a:t>
            </a:r>
          </a:p>
          <a:p>
            <a:pPr algn="l">
              <a:defRPr sz="3200" b="0">
                <a:latin typeface="Noteworthy Light"/>
                <a:ea typeface="Noteworthy Light"/>
                <a:cs typeface="Noteworthy Light"/>
                <a:sym typeface="Noteworthy Light"/>
              </a:defRPr>
            </a:pPr>
            <a:r>
              <a:rPr lang="en-GB" sz="1800" dirty="0"/>
              <a:t>What is unique about a sargassum fish?</a:t>
            </a:r>
          </a:p>
          <a:p>
            <a:pPr algn="l">
              <a:defRPr sz="3200" b="0">
                <a:latin typeface="Noteworthy Light"/>
                <a:ea typeface="Noteworthy Light"/>
                <a:cs typeface="Noteworthy Light"/>
                <a:sym typeface="Noteworthy Light"/>
              </a:defRPr>
            </a:pPr>
            <a:r>
              <a:rPr lang="en-GB" sz="1800" dirty="0"/>
              <a:t>What happens when ocean currents collide?</a:t>
            </a:r>
            <a:endParaRPr sz="1800" dirty="0"/>
          </a:p>
        </p:txBody>
      </p:sp>
      <p:sp>
        <p:nvSpPr>
          <p:cNvPr id="18" name="Autumn 1: Knowledge organiser">
            <a:extLst>
              <a:ext uri="{FF2B5EF4-FFF2-40B4-BE49-F238E27FC236}">
                <a16:creationId xmlns:a16="http://schemas.microsoft.com/office/drawing/2014/main" id="{F79E082F-05FB-46E0-B72B-761F54177F1F}"/>
              </a:ext>
            </a:extLst>
          </p:cNvPr>
          <p:cNvSpPr txBox="1"/>
          <p:nvPr/>
        </p:nvSpPr>
        <p:spPr>
          <a:xfrm>
            <a:off x="809512" y="409771"/>
            <a:ext cx="665887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0">
                <a:latin typeface="Noteworthy Bold"/>
                <a:ea typeface="Noteworthy Bold"/>
                <a:cs typeface="Noteworthy Bold"/>
                <a:sym typeface="Noteworthy Bold"/>
              </a:defRPr>
            </a:lvl1pPr>
          </a:lstStyle>
          <a:p>
            <a:r>
              <a:rPr lang="en-GB" b="1" dirty="0"/>
              <a:t>Summer 2:Seasides and Coasts</a:t>
            </a:r>
            <a:endParaRPr b="1" dirty="0"/>
          </a:p>
        </p:txBody>
      </p:sp>
      <p:sp>
        <p:nvSpPr>
          <p:cNvPr id="19" name="Key Vocabulary:…">
            <a:extLst>
              <a:ext uri="{FF2B5EF4-FFF2-40B4-BE49-F238E27FC236}">
                <a16:creationId xmlns:a16="http://schemas.microsoft.com/office/drawing/2014/main" id="{43876AE7-172E-4B24-A946-CD621436A040}"/>
              </a:ext>
            </a:extLst>
          </p:cNvPr>
          <p:cNvSpPr/>
          <p:nvPr/>
        </p:nvSpPr>
        <p:spPr>
          <a:xfrm>
            <a:off x="18889579" y="5497369"/>
            <a:ext cx="4619853" cy="7864469"/>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2800" b="0">
                <a:latin typeface="Noteworthy Light"/>
                <a:ea typeface="Noteworthy Light"/>
                <a:cs typeface="Noteworthy Light"/>
                <a:sym typeface="Noteworthy Light"/>
              </a:defRPr>
            </a:pPr>
            <a:endParaRPr lang="en-GB" sz="1200" dirty="0"/>
          </a:p>
          <a:p>
            <a:pPr>
              <a:defRPr sz="2800" b="0">
                <a:latin typeface="Noteworthy Light"/>
                <a:ea typeface="Noteworthy Light"/>
                <a:cs typeface="Noteworthy Light"/>
                <a:sym typeface="Noteworthy Light"/>
              </a:defRPr>
            </a:pPr>
            <a:endParaRPr lang="en-GB" sz="2800" dirty="0"/>
          </a:p>
          <a:p>
            <a:pPr>
              <a:defRPr sz="2800" b="0">
                <a:latin typeface="Noteworthy Light"/>
                <a:ea typeface="Noteworthy Light"/>
                <a:cs typeface="Noteworthy Light"/>
                <a:sym typeface="Noteworthy Light"/>
              </a:defRPr>
            </a:pPr>
            <a:endParaRPr lang="en-GB" sz="2800" dirty="0"/>
          </a:p>
          <a:p>
            <a:pPr>
              <a:defRPr sz="2800" b="0">
                <a:latin typeface="Noteworthy Light"/>
                <a:ea typeface="Noteworthy Light"/>
                <a:cs typeface="Noteworthy Light"/>
                <a:sym typeface="Noteworthy Light"/>
              </a:defRPr>
            </a:pPr>
            <a:r>
              <a:rPr sz="2800" dirty="0"/>
              <a:t>Key Vocabulary:</a:t>
            </a:r>
            <a:endParaRPr lang="en-GB" sz="2800" dirty="0"/>
          </a:p>
          <a:p>
            <a:r>
              <a:rPr lang="en-GB" sz="1600" b="0" dirty="0"/>
              <a:t>Estuary - where a river meets the sea or ocean. There is a mixture of freshwater and saltwater in an estuary.</a:t>
            </a:r>
          </a:p>
          <a:p>
            <a:r>
              <a:rPr lang="en-GB" sz="1600" b="0" dirty="0"/>
              <a:t>Food chain - limpets eat seaweed and dog whelks eat limpets. So the seaweed, limpets and dog whelks form a food chain. They rely on each other for food. </a:t>
            </a:r>
          </a:p>
          <a:p>
            <a:r>
              <a:rPr lang="en-GB" sz="1600" b="0" dirty="0"/>
              <a:t>Habitat - the place in which a plant or animal live. </a:t>
            </a:r>
          </a:p>
          <a:p>
            <a:r>
              <a:rPr lang="en-GB" sz="1600" b="0" dirty="0"/>
              <a:t>Predator - a flesh eating animal.</a:t>
            </a:r>
          </a:p>
          <a:p>
            <a:r>
              <a:rPr lang="en-GB" sz="1600" b="0" dirty="0"/>
              <a:t>Rootlet - a small root. Some seaweeds have rootlets to hold onto rocks.</a:t>
            </a:r>
          </a:p>
          <a:p>
            <a:r>
              <a:rPr lang="en-GB" sz="1600" b="0" dirty="0"/>
              <a:t>Siphon - a long tube through which some animals eat.</a:t>
            </a:r>
            <a:endParaRPr lang="en-GB" sz="1600" dirty="0"/>
          </a:p>
          <a:p>
            <a:pPr>
              <a:defRPr sz="2800" b="0">
                <a:latin typeface="Noteworthy Light"/>
                <a:ea typeface="Noteworthy Light"/>
                <a:cs typeface="Noteworthy Light"/>
                <a:sym typeface="Noteworthy Light"/>
              </a:defRPr>
            </a:pPr>
            <a:endParaRPr sz="1200" dirty="0"/>
          </a:p>
          <a:p>
            <a:pPr>
              <a:defRPr sz="3200" b="0">
                <a:latin typeface="Noteworthy Light"/>
                <a:ea typeface="Noteworthy Light"/>
                <a:cs typeface="Noteworthy Light"/>
                <a:sym typeface="Noteworthy Light"/>
              </a:defRPr>
            </a:pPr>
            <a:r>
              <a:rPr lang="en-GB" sz="2800" dirty="0"/>
              <a:t>K</a:t>
            </a:r>
            <a:r>
              <a:rPr sz="2800" dirty="0" err="1"/>
              <a:t>ey</a:t>
            </a:r>
            <a:r>
              <a:rPr sz="2800" dirty="0"/>
              <a:t> Questions?</a:t>
            </a:r>
          </a:p>
          <a:p>
            <a:pPr algn="l"/>
            <a:r>
              <a:rPr lang="en-GB" sz="1800" b="0" dirty="0">
                <a:latin typeface="Noteworthy Light"/>
              </a:rPr>
              <a:t>How could you help to take care of the seashore?</a:t>
            </a:r>
          </a:p>
          <a:p>
            <a:pPr algn="l"/>
            <a:r>
              <a:rPr lang="en-GB" sz="1800" b="0" dirty="0">
                <a:latin typeface="Noteworthy Light"/>
              </a:rPr>
              <a:t>What do turtles do when they visit the seashore?</a:t>
            </a:r>
          </a:p>
          <a:p>
            <a:pPr algn="l"/>
            <a:r>
              <a:rPr lang="en-GB" sz="1800" b="0" dirty="0">
                <a:latin typeface="Noteworthy Light"/>
              </a:rPr>
              <a:t>What do seashore fish do at low tide?</a:t>
            </a:r>
          </a:p>
          <a:p>
            <a:pPr algn="l"/>
            <a:r>
              <a:rPr lang="en-GB" sz="1800" b="0" dirty="0">
                <a:latin typeface="Noteworthy Light"/>
              </a:rPr>
              <a:t>What is the sand on a sandy beach made from?</a:t>
            </a:r>
          </a:p>
          <a:p>
            <a:pPr algn="l"/>
            <a:r>
              <a:rPr lang="en-GB" sz="1800" b="0" dirty="0">
                <a:latin typeface="Noteworthy Light"/>
              </a:rPr>
              <a:t>Why do sea otters wrap themselves in seaweed?</a:t>
            </a:r>
          </a:p>
          <a:p>
            <a:pPr algn="l"/>
            <a:r>
              <a:rPr lang="en-GB" sz="1800" b="0" dirty="0">
                <a:latin typeface="Noteworthy Light"/>
              </a:rPr>
              <a:t>Why do seabirds have different shaped beaks?</a:t>
            </a:r>
          </a:p>
          <a:p>
            <a:br>
              <a:rPr lang="en-GB" sz="1200" dirty="0"/>
            </a:br>
            <a:endParaRPr lang="en-GB" sz="1200" dirty="0"/>
          </a:p>
          <a:p>
            <a:pPr marL="185208" indent="-185208" algn="l">
              <a:buSzPct val="125000"/>
              <a:buChar char="-"/>
              <a:defRPr sz="2800" b="0">
                <a:latin typeface="Noteworthy Light"/>
                <a:ea typeface="Noteworthy Light"/>
                <a:cs typeface="Noteworthy Light"/>
                <a:sym typeface="Noteworthy Light"/>
              </a:defRPr>
            </a:pPr>
            <a:endParaRPr lang="en-GB" sz="1200" dirty="0"/>
          </a:p>
          <a:p>
            <a:pPr marL="185208" indent="-185208" algn="l">
              <a:buSzPct val="125000"/>
              <a:buChar char="-"/>
              <a:defRPr sz="2800" b="0">
                <a:latin typeface="Noteworthy Light"/>
                <a:ea typeface="Noteworthy Light"/>
                <a:cs typeface="Noteworthy Light"/>
                <a:sym typeface="Noteworthy Light"/>
              </a:defRPr>
            </a:pPr>
            <a:endParaRPr sz="1200" dirty="0"/>
          </a:p>
        </p:txBody>
      </p:sp>
      <p:sp>
        <p:nvSpPr>
          <p:cNvPr id="20" name="Starting school &amp; all about me- week 1-2">
            <a:extLst>
              <a:ext uri="{FF2B5EF4-FFF2-40B4-BE49-F238E27FC236}">
                <a16:creationId xmlns:a16="http://schemas.microsoft.com/office/drawing/2014/main" id="{B8032A68-48E3-40EB-B639-DDDA78DEC486}"/>
              </a:ext>
            </a:extLst>
          </p:cNvPr>
          <p:cNvSpPr/>
          <p:nvPr/>
        </p:nvSpPr>
        <p:spPr>
          <a:xfrm>
            <a:off x="20220227" y="4376312"/>
            <a:ext cx="3905380" cy="1178867"/>
          </a:xfrm>
          <a:prstGeom prst="rightArrow">
            <a:avLst>
              <a:gd name="adj1" fmla="val 32000"/>
              <a:gd name="adj2" fmla="val 63220"/>
            </a:avLst>
          </a:prstGeom>
          <a:solidFill>
            <a:srgbClr val="F4DDD7"/>
          </a:solidFill>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Our world seashores</a:t>
            </a:r>
            <a:endParaRPr dirty="0"/>
          </a:p>
        </p:txBody>
      </p:sp>
      <p:pic>
        <p:nvPicPr>
          <p:cNvPr id="1028" name="Picture 4" descr="The Secret of Black Rock">
            <a:extLst>
              <a:ext uri="{FF2B5EF4-FFF2-40B4-BE49-F238E27FC236}">
                <a16:creationId xmlns:a16="http://schemas.microsoft.com/office/drawing/2014/main" id="{6DC05C1A-AF3F-4420-870E-F8DFFBCCAD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005728"/>
            <a:ext cx="2010255" cy="2370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Littlest Lighthouse Keeper ...">
            <a:extLst>
              <a:ext uri="{FF2B5EF4-FFF2-40B4-BE49-F238E27FC236}">
                <a16:creationId xmlns:a16="http://schemas.microsoft.com/office/drawing/2014/main" id="{21D27CFF-A1DB-4ACC-BF84-C7C05ED05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038" y="1994751"/>
            <a:ext cx="19907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r the Waves (Oceans Alive!)">
            <a:extLst>
              <a:ext uri="{FF2B5EF4-FFF2-40B4-BE49-F238E27FC236}">
                <a16:creationId xmlns:a16="http://schemas.microsoft.com/office/drawing/2014/main" id="{AFCAABFC-32C5-4F13-B9C0-7370E265A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92223" y="1575324"/>
            <a:ext cx="2300633" cy="31343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ashores (Our World): Jackson Bedford, K: 9780749677572: Amazon.com: Books">
            <a:extLst>
              <a:ext uri="{FF2B5EF4-FFF2-40B4-BE49-F238E27FC236}">
                <a16:creationId xmlns:a16="http://schemas.microsoft.com/office/drawing/2014/main" id="{5F706D17-CF94-4C5C-8955-1E2CC57AC4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14327" y="1759923"/>
            <a:ext cx="2315514" cy="28621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5803683" y="8780233"/>
            <a:ext cx="1803806" cy="50274"/>
          </a:xfrm>
          <a:prstGeom prst="roundRect">
            <a:avLst>
              <a:gd name="adj" fmla="val 1017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lvl="1" indent="0" algn="l">
              <a:defRPr sz="1400" b="0">
                <a:latin typeface="Noteworthy Light"/>
                <a:ea typeface="Noteworthy Light"/>
                <a:cs typeface="Noteworthy Light"/>
                <a:sym typeface="Noteworthy Light"/>
              </a:defRPr>
            </a:pPr>
            <a:endParaRPr dirty="0"/>
          </a:p>
          <a:p>
            <a:pPr lvl="1" indent="0" algn="l">
              <a:defRPr sz="1400" b="0">
                <a:solidFill>
                  <a:schemeClr val="accent5">
                    <a:hueOff val="-82419"/>
                    <a:satOff val="-9513"/>
                    <a:lumOff val="-16343"/>
                  </a:schemeClr>
                </a:solidFill>
                <a:latin typeface="Noteworthy Bold"/>
                <a:ea typeface="Noteworthy Bold"/>
                <a:cs typeface="Noteworthy Bold"/>
                <a:sym typeface="Noteworthy Bold"/>
              </a:defRPr>
            </a:pPr>
            <a:endParaRPr dirty="0"/>
          </a:p>
        </p:txBody>
      </p:sp>
      <p:sp>
        <p:nvSpPr>
          <p:cNvPr id="153" name="Physical development"/>
          <p:cNvSpPr/>
          <p:nvPr/>
        </p:nvSpPr>
        <p:spPr>
          <a:xfrm>
            <a:off x="149373" y="159773"/>
            <a:ext cx="9217836" cy="6705921"/>
          </a:xfrm>
          <a:prstGeom prst="roundRect">
            <a:avLst>
              <a:gd name="adj" fmla="val 14594"/>
            </a:avLst>
          </a:prstGeom>
          <a:ln w="25400">
            <a:solidFill>
              <a:schemeClr val="accent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154" name="PSED"/>
          <p:cNvSpPr/>
          <p:nvPr/>
        </p:nvSpPr>
        <p:spPr>
          <a:xfrm>
            <a:off x="10596930" y="6207304"/>
            <a:ext cx="4060204" cy="7296134"/>
          </a:xfrm>
          <a:prstGeom prst="roundRect">
            <a:avLst>
              <a:gd name="adj" fmla="val 24104"/>
            </a:avLst>
          </a:prstGeom>
          <a:ln w="254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p:txBody>
      </p:sp>
      <p:sp>
        <p:nvSpPr>
          <p:cNvPr id="155" name="Mathematics…"/>
          <p:cNvSpPr/>
          <p:nvPr/>
        </p:nvSpPr>
        <p:spPr>
          <a:xfrm>
            <a:off x="9458437" y="369105"/>
            <a:ext cx="9546858" cy="5588133"/>
          </a:xfrm>
          <a:prstGeom prst="roundRect">
            <a:avLst>
              <a:gd name="adj" fmla="val 17514"/>
            </a:avLst>
          </a:prstGeom>
          <a:ln w="254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1400" b="0">
                <a:latin typeface="Noteworthy Bold"/>
                <a:ea typeface="Noteworthy Bold"/>
                <a:cs typeface="Noteworthy Bold"/>
                <a:sym typeface="Noteworthy Bold"/>
              </a:defRPr>
            </a:pPr>
            <a:r>
              <a:rPr dirty="0"/>
              <a:t>. </a:t>
            </a:r>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57" name="Expressive arts and          design"/>
          <p:cNvSpPr/>
          <p:nvPr/>
        </p:nvSpPr>
        <p:spPr>
          <a:xfrm>
            <a:off x="14765030" y="6130767"/>
            <a:ext cx="4274390" cy="7366966"/>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lang="en-GB"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68" name="A number a week 0-4…"/>
          <p:cNvSpPr txBox="1"/>
          <p:nvPr/>
        </p:nvSpPr>
        <p:spPr>
          <a:xfrm>
            <a:off x="9622664" y="1625185"/>
            <a:ext cx="4663545"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u="sng" dirty="0"/>
              <a:t>Statistics</a:t>
            </a:r>
          </a:p>
          <a:p>
            <a:pPr algn="just">
              <a:defRPr sz="2000" b="0">
                <a:latin typeface="Noteworthy Bold"/>
                <a:ea typeface="Noteworthy Bold"/>
                <a:cs typeface="Noteworthy Bold"/>
                <a:sym typeface="Noteworthy Bold"/>
              </a:defRPr>
            </a:pPr>
            <a:r>
              <a:rPr lang="en-GB" dirty="0"/>
              <a:t>Children  will be comparing tally charts and tables to analyse data. They will be collecting their own data and creating block graphs and pictograms.</a:t>
            </a:r>
          </a:p>
          <a:p>
            <a:pPr algn="just">
              <a:defRPr sz="2000" b="0">
                <a:latin typeface="Noteworthy Bold"/>
                <a:ea typeface="Noteworthy Bold"/>
                <a:cs typeface="Noteworthy Bold"/>
                <a:sym typeface="Noteworthy Bold"/>
              </a:defRPr>
            </a:pPr>
            <a:endParaRPr lang="en-GB" dirty="0"/>
          </a:p>
          <a:p>
            <a:pPr algn="just">
              <a:defRPr sz="2000" b="0">
                <a:latin typeface="Noteworthy Bold"/>
                <a:ea typeface="Noteworthy Bold"/>
                <a:cs typeface="Noteworthy Bold"/>
                <a:sym typeface="Noteworthy Bold"/>
              </a:defRPr>
            </a:pPr>
            <a:r>
              <a:rPr lang="en-GB" dirty="0"/>
              <a:t> </a:t>
            </a:r>
            <a:endParaRPr dirty="0"/>
          </a:p>
        </p:txBody>
      </p:sp>
      <p:sp>
        <p:nvSpPr>
          <p:cNvPr id="172" name="Comparing quantities…"/>
          <p:cNvSpPr txBox="1"/>
          <p:nvPr/>
        </p:nvSpPr>
        <p:spPr>
          <a:xfrm>
            <a:off x="12950642" y="2168033"/>
            <a:ext cx="379534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80" name="Phonics…"/>
          <p:cNvSpPr txBox="1"/>
          <p:nvPr/>
        </p:nvSpPr>
        <p:spPr>
          <a:xfrm>
            <a:off x="3680740" y="7042718"/>
            <a:ext cx="2345524"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2800" u="sng" dirty="0"/>
              <a:t>English</a:t>
            </a:r>
            <a:endParaRPr sz="2800" u="sng" dirty="0"/>
          </a:p>
        </p:txBody>
      </p:sp>
      <p:pic>
        <p:nvPicPr>
          <p:cNvPr id="193" name="Image" descr="Image"/>
          <p:cNvPicPr>
            <a:picLocks noChangeAspect="1"/>
          </p:cNvPicPr>
          <p:nvPr/>
        </p:nvPicPr>
        <p:blipFill>
          <a:blip r:embed="rId2"/>
          <a:srcRect l="272" t="223" r="193" b="65"/>
          <a:stretch>
            <a:fillRect/>
          </a:stretch>
        </p:blipFill>
        <p:spPr>
          <a:xfrm>
            <a:off x="13538320" y="6815265"/>
            <a:ext cx="899499" cy="902499"/>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845681" y="7140018"/>
            <a:ext cx="2871275" cy="3180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algn="l">
              <a:spcBef>
                <a:spcPts val="5900"/>
              </a:spcBef>
              <a:defRPr sz="2000" b="0">
                <a:latin typeface="Noteworthy Bold"/>
                <a:ea typeface="Noteworthy Bold"/>
                <a:cs typeface="Noteworthy Bold"/>
                <a:sym typeface="Noteworthy Bold"/>
              </a:defRPr>
            </a:pPr>
            <a:r>
              <a:rPr lang="en-GB" sz="2000" dirty="0">
                <a:solidFill>
                  <a:srgbClr val="FF0000"/>
                </a:solidFill>
                <a:latin typeface="Noteworthy Light"/>
                <a:ea typeface="Noteworthy Light"/>
                <a:cs typeface="Noteworthy Light"/>
                <a:sym typeface="Noteworthy Light"/>
              </a:rPr>
              <a:t>Our Jigsaw theme this half         term is Changing Me.  As part of their RSE learning, children will learn to identify physical differences in their bodies, name body parts, understand privacy and discuss their feelings about being a boy/girl. </a:t>
            </a:r>
          </a:p>
        </p:txBody>
      </p:sp>
      <p:sp>
        <p:nvSpPr>
          <p:cNvPr id="206" name="Text"/>
          <p:cNvSpPr txBox="1"/>
          <p:nvPr/>
        </p:nvSpPr>
        <p:spPr>
          <a:xfrm>
            <a:off x="14790904" y="11169722"/>
            <a:ext cx="161196" cy="37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3" name="Rectangle 2"/>
          <p:cNvSpPr/>
          <p:nvPr/>
        </p:nvSpPr>
        <p:spPr>
          <a:xfrm>
            <a:off x="13044763" y="339567"/>
            <a:ext cx="2044149"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Mathematics </a:t>
            </a:r>
          </a:p>
        </p:txBody>
      </p:sp>
      <p:sp>
        <p:nvSpPr>
          <p:cNvPr id="12" name="Rectangle 11"/>
          <p:cNvSpPr/>
          <p:nvPr/>
        </p:nvSpPr>
        <p:spPr>
          <a:xfrm>
            <a:off x="19272543" y="394240"/>
            <a:ext cx="4514657"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t>History</a:t>
            </a:r>
          </a:p>
        </p:txBody>
      </p:sp>
      <p:sp>
        <p:nvSpPr>
          <p:cNvPr id="15" name="Rectangle 14"/>
          <p:cNvSpPr/>
          <p:nvPr/>
        </p:nvSpPr>
        <p:spPr>
          <a:xfrm>
            <a:off x="12361887" y="6130767"/>
            <a:ext cx="1111203" cy="492443"/>
          </a:xfrm>
          <a:prstGeom prst="rect">
            <a:avLst/>
          </a:prstGeom>
        </p:spPr>
        <p:txBody>
          <a:bodyPr wrap="none">
            <a:spAutoFit/>
          </a:bodyPr>
          <a:lstStyle/>
          <a:p>
            <a:pPr>
              <a:defRPr sz="2600" b="0" u="sng">
                <a:solidFill>
                  <a:srgbClr val="0C0404"/>
                </a:solidFill>
                <a:latin typeface="Noteworthy Bold"/>
                <a:ea typeface="Noteworthy Bold"/>
                <a:cs typeface="Noteworthy Bold"/>
                <a:sym typeface="Noteworthy Bold"/>
              </a:defRPr>
            </a:pPr>
            <a:r>
              <a:rPr lang="en-GB" dirty="0"/>
              <a:t>RSHE</a:t>
            </a:r>
          </a:p>
        </p:txBody>
      </p:sp>
      <p:sp>
        <p:nvSpPr>
          <p:cNvPr id="6" name="Rectangle 5"/>
          <p:cNvSpPr/>
          <p:nvPr/>
        </p:nvSpPr>
        <p:spPr>
          <a:xfrm>
            <a:off x="16614326" y="6328983"/>
            <a:ext cx="606256" cy="492443"/>
          </a:xfrm>
          <a:prstGeom prst="rect">
            <a:avLst/>
          </a:prstGeom>
        </p:spPr>
        <p:txBody>
          <a:bodyPr wrap="none">
            <a:spAutoFit/>
          </a:bodyPr>
          <a:lstStyle/>
          <a:p>
            <a:pPr algn="r">
              <a:defRPr sz="2600" b="0" u="sng">
                <a:latin typeface="Noteworthy Bold"/>
                <a:ea typeface="Noteworthy Bold"/>
                <a:cs typeface="Noteworthy Bold"/>
                <a:sym typeface="Noteworthy Bold"/>
              </a:defRPr>
            </a:pPr>
            <a:r>
              <a:rPr lang="en-GB" dirty="0"/>
              <a:t>Art</a:t>
            </a:r>
          </a:p>
        </p:txBody>
      </p:sp>
      <p:sp>
        <p:nvSpPr>
          <p:cNvPr id="18" name="TextBox 17"/>
          <p:cNvSpPr txBox="1"/>
          <p:nvPr/>
        </p:nvSpPr>
        <p:spPr>
          <a:xfrm>
            <a:off x="10686759" y="10080898"/>
            <a:ext cx="3657600" cy="2934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RE</a:t>
            </a:r>
          </a:p>
          <a:p>
            <a:pPr marL="0" marR="0" indent="0" algn="ctr" defTabSz="825500" rtl="0" fontAlgn="auto" latinLnBrk="0" hangingPunct="0">
              <a:lnSpc>
                <a:spcPct val="100000"/>
              </a:lnSpc>
              <a:spcBef>
                <a:spcPts val="0"/>
              </a:spcBef>
              <a:spcAft>
                <a:spcPts val="0"/>
              </a:spcAft>
              <a:buClrTx/>
              <a:buSzTx/>
              <a:buFontTx/>
              <a:buNone/>
              <a:tabLst/>
            </a:pPr>
            <a:r>
              <a:rPr kumimoji="0" lang="en-GB" sz="2000" b="0" i="0" u="sng" strike="noStrike" cap="none" spc="0" normalizeH="0" baseline="0" dirty="0">
                <a:ln>
                  <a:noFill/>
                </a:ln>
                <a:solidFill>
                  <a:srgbClr val="000000"/>
                </a:solidFill>
                <a:effectLst/>
                <a:uFillTx/>
                <a:latin typeface="Noteworthy Light"/>
                <a:sym typeface="Helvetica Neue"/>
              </a:rPr>
              <a:t>What makes some places special to believers?</a:t>
            </a:r>
          </a:p>
          <a:p>
            <a:pPr marL="0" marR="0" indent="0" algn="ctr" defTabSz="825500" rtl="0" fontAlgn="auto" latinLnBrk="0" hangingPunct="0">
              <a:lnSpc>
                <a:spcPct val="100000"/>
              </a:lnSpc>
              <a:spcBef>
                <a:spcPts val="0"/>
              </a:spcBef>
              <a:spcAft>
                <a:spcPts val="0"/>
              </a:spcAft>
              <a:buClrTx/>
              <a:buSzTx/>
              <a:buFontTx/>
              <a:buNone/>
              <a:tabLst/>
            </a:pPr>
            <a:r>
              <a:rPr lang="en-GB" sz="2000" b="0" dirty="0">
                <a:latin typeface="Noteworthy Light"/>
              </a:rPr>
              <a:t>The children will learn about mosques, churches and synagogues. They will learn about why these are important to believers and about similarities between them. </a:t>
            </a:r>
            <a:endParaRPr kumimoji="0" lang="en-GB" sz="2000" b="0" i="0" strike="noStrike" cap="none" spc="0" normalizeH="0" baseline="0" dirty="0">
              <a:ln>
                <a:noFill/>
              </a:ln>
              <a:solidFill>
                <a:srgbClr val="000000"/>
              </a:solidFill>
              <a:effectLst/>
              <a:uFillTx/>
              <a:latin typeface="Noteworthy Light"/>
              <a:sym typeface="Helvetica Neue"/>
            </a:endParaRPr>
          </a:p>
        </p:txBody>
      </p:sp>
      <p:sp>
        <p:nvSpPr>
          <p:cNvPr id="4" name="TextBox 3"/>
          <p:cNvSpPr txBox="1"/>
          <p:nvPr/>
        </p:nvSpPr>
        <p:spPr>
          <a:xfrm>
            <a:off x="15059996" y="9206589"/>
            <a:ext cx="3843922"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u="sng" dirty="0">
                <a:latin typeface="Noteworthy Light"/>
              </a:rPr>
              <a:t>PE</a:t>
            </a:r>
          </a:p>
          <a:p>
            <a:pPr marL="0" marR="0" indent="0" algn="ctr" defTabSz="825500" rtl="0" fontAlgn="auto" latinLnBrk="0" hangingPunct="0">
              <a:lnSpc>
                <a:spcPct val="100000"/>
              </a:lnSpc>
              <a:spcBef>
                <a:spcPts val="0"/>
              </a:spcBef>
              <a:spcAft>
                <a:spcPts val="0"/>
              </a:spcAft>
              <a:buClrTx/>
              <a:buSzTx/>
              <a:buFontTx/>
              <a:buNone/>
              <a:tabLst/>
            </a:pPr>
            <a:r>
              <a:rPr lang="en-GB" sz="2000" b="0" dirty="0">
                <a:latin typeface="Noteworthy Light"/>
              </a:rPr>
              <a:t>Indoor PE will focus on team building games and playing fairly. In outdoor PE the children will be playing net and wall games, which will develop the children’s understanding of attacking and defending </a:t>
            </a:r>
            <a:r>
              <a:rPr lang="en-GB" sz="2000" b="0">
                <a:latin typeface="Noteworthy Light"/>
              </a:rPr>
              <a:t>principles.</a:t>
            </a:r>
          </a:p>
          <a:p>
            <a:pPr marL="0" marR="0" indent="0" algn="ctr" defTabSz="825500" rtl="0" fontAlgn="auto" latinLnBrk="0" hangingPunct="0">
              <a:lnSpc>
                <a:spcPct val="100000"/>
              </a:lnSpc>
              <a:spcBef>
                <a:spcPts val="0"/>
              </a:spcBef>
              <a:spcAft>
                <a:spcPts val="0"/>
              </a:spcAft>
              <a:buClrTx/>
              <a:buSzTx/>
              <a:buFontTx/>
              <a:buNone/>
              <a:tabLst/>
            </a:pPr>
            <a:endParaRPr lang="en-GB" sz="2000" b="0" dirty="0">
              <a:latin typeface="Noteworthy Light"/>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2400" b="0" i="0" u="sng" strike="noStrike" cap="none" spc="0" normalizeH="0" baseline="0" dirty="0">
              <a:ln>
                <a:noFill/>
              </a:ln>
              <a:solidFill>
                <a:srgbClr val="000000"/>
              </a:solidFill>
              <a:effectLst/>
              <a:uFillTx/>
              <a:latin typeface="Noteworthy Light"/>
              <a:sym typeface="Helvetica Neue"/>
            </a:endParaRPr>
          </a:p>
        </p:txBody>
      </p:sp>
      <p:sp>
        <p:nvSpPr>
          <p:cNvPr id="44" name="Rectangle 43"/>
          <p:cNvSpPr/>
          <p:nvPr/>
        </p:nvSpPr>
        <p:spPr>
          <a:xfrm>
            <a:off x="9811294" y="887472"/>
            <a:ext cx="8840096" cy="646331"/>
          </a:xfrm>
          <a:prstGeom prst="rect">
            <a:avLst/>
          </a:prstGeom>
        </p:spPr>
        <p:txBody>
          <a:bodyPr wrap="square">
            <a:spAutoFit/>
          </a:bodyPr>
          <a:lstStyle/>
          <a:p>
            <a:r>
              <a:rPr lang="en-US" sz="1800" dirty="0"/>
              <a:t>We follow the White Rose Scheme for maths, incorporating mathematical apparatus to support understanding.</a:t>
            </a:r>
            <a:endParaRPr lang="en-GB" sz="1800" dirty="0"/>
          </a:p>
        </p:txBody>
      </p:sp>
      <p:sp>
        <p:nvSpPr>
          <p:cNvPr id="49" name="Rectangle 48">
            <a:extLst>
              <a:ext uri="{FF2B5EF4-FFF2-40B4-BE49-F238E27FC236}">
                <a16:creationId xmlns:a16="http://schemas.microsoft.com/office/drawing/2014/main" id="{47848AD0-85B3-449B-91EC-7D3E056F1876}"/>
              </a:ext>
            </a:extLst>
          </p:cNvPr>
          <p:cNvSpPr/>
          <p:nvPr/>
        </p:nvSpPr>
        <p:spPr>
          <a:xfrm>
            <a:off x="3558876" y="301455"/>
            <a:ext cx="1670650" cy="492443"/>
          </a:xfrm>
          <a:prstGeom prst="rect">
            <a:avLst/>
          </a:prstGeom>
        </p:spPr>
        <p:txBody>
          <a:bodyPr wrap="none">
            <a:spAutoFit/>
          </a:bodyPr>
          <a:lstStyle/>
          <a:p>
            <a:pPr algn="r">
              <a:defRPr sz="2600" b="0" u="sng">
                <a:latin typeface="Noteworthy Bold"/>
                <a:ea typeface="Noteworthy Bold"/>
                <a:cs typeface="Noteworthy Bold"/>
                <a:sym typeface="Noteworthy Bold"/>
              </a:defRPr>
            </a:pPr>
            <a:r>
              <a:rPr lang="en-GB" dirty="0"/>
              <a:t>Geography</a:t>
            </a:r>
          </a:p>
        </p:txBody>
      </p:sp>
      <p:sp>
        <p:nvSpPr>
          <p:cNvPr id="2" name="TextBox 1">
            <a:extLst>
              <a:ext uri="{FF2B5EF4-FFF2-40B4-BE49-F238E27FC236}">
                <a16:creationId xmlns:a16="http://schemas.microsoft.com/office/drawing/2014/main" id="{183C1A50-0C76-4BEB-B379-B076D31B5988}"/>
              </a:ext>
            </a:extLst>
          </p:cNvPr>
          <p:cNvSpPr txBox="1"/>
          <p:nvPr/>
        </p:nvSpPr>
        <p:spPr>
          <a:xfrm>
            <a:off x="212148" y="3580944"/>
            <a:ext cx="8884756" cy="26263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kumimoji="0" lang="en-GB" sz="2000" i="0" u="none" strike="noStrike" cap="none" spc="0" normalizeH="0" baseline="0" dirty="0">
              <a:ln>
                <a:noFill/>
              </a:ln>
              <a:solidFill>
                <a:srgbClr val="000000"/>
              </a:solidFill>
              <a:effectLst/>
              <a:uFillTx/>
              <a:latin typeface="Helvetica Neue"/>
              <a:ea typeface="Helvetica Neue"/>
              <a:cs typeface="Helvetica Neue"/>
              <a:sym typeface="Helvetica Neue"/>
            </a:endParaRPr>
          </a:p>
          <a:p>
            <a:r>
              <a:rPr lang="en-GB" sz="2400" b="0" u="sng" dirty="0"/>
              <a:t>Science</a:t>
            </a:r>
          </a:p>
          <a:p>
            <a:r>
              <a:rPr lang="en-GB" sz="2400" b="0" dirty="0"/>
              <a:t>This half term will be about putting our investigative skills to the test when we go in search of the best material to make </a:t>
            </a:r>
            <a:r>
              <a:rPr lang="en-GB" sz="2400" b="0"/>
              <a:t>a lens </a:t>
            </a:r>
            <a:r>
              <a:rPr lang="en-GB" sz="2400" b="0" dirty="0"/>
              <a:t>in a pair of sunglasses. We will be looking at different materials and their properties and putting them to the test. It’s going to be fun!</a:t>
            </a:r>
            <a:endPar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endParaRPr kumimoji="0" lang="en-GB"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9" name="Rectangle 18">
            <a:extLst>
              <a:ext uri="{FF2B5EF4-FFF2-40B4-BE49-F238E27FC236}">
                <a16:creationId xmlns:a16="http://schemas.microsoft.com/office/drawing/2014/main" id="{EB027689-D048-4A11-9B39-55ABD24BCD5B}"/>
              </a:ext>
            </a:extLst>
          </p:cNvPr>
          <p:cNvSpPr/>
          <p:nvPr/>
        </p:nvSpPr>
        <p:spPr>
          <a:xfrm>
            <a:off x="19551703" y="999371"/>
            <a:ext cx="4330675" cy="2554545"/>
          </a:xfrm>
          <a:prstGeom prst="rect">
            <a:avLst/>
          </a:prstGeom>
        </p:spPr>
        <p:txBody>
          <a:bodyPr wrap="square">
            <a:spAutoFit/>
          </a:bodyPr>
          <a:lstStyle/>
          <a:p>
            <a:pPr algn="just"/>
            <a:r>
              <a:rPr lang="en-GB" sz="2000" b="0" dirty="0">
                <a:cs typeface="Arial" panose="020B0604020202020204" pitchFamily="34" charset="0"/>
              </a:rPr>
              <a:t>Children will learn to identify the characteristics of a typical seaside holiday. They learn how seaside holidays have changed over the last 100 years. The children will use photos, paintings and written accounts to compare and contrast the differences.</a:t>
            </a:r>
          </a:p>
        </p:txBody>
      </p:sp>
      <p:sp>
        <p:nvSpPr>
          <p:cNvPr id="53" name="AT HOME: Practice asking your children if they would like something: for example- Would you like the M-I-L-K?">
            <a:extLst>
              <a:ext uri="{FF2B5EF4-FFF2-40B4-BE49-F238E27FC236}">
                <a16:creationId xmlns:a16="http://schemas.microsoft.com/office/drawing/2014/main" id="{4DFEDF69-B933-4798-B42D-BBE2212BD994}"/>
              </a:ext>
            </a:extLst>
          </p:cNvPr>
          <p:cNvSpPr txBox="1"/>
          <p:nvPr/>
        </p:nvSpPr>
        <p:spPr>
          <a:xfrm>
            <a:off x="22423411" y="3412692"/>
            <a:ext cx="1817671"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sz="1600" dirty="0"/>
              <a:t>AT HOME: </a:t>
            </a:r>
            <a:r>
              <a:rPr lang="en-GB" sz="1600" dirty="0"/>
              <a:t>Discuss a time with your child when they have visited the seaside. </a:t>
            </a:r>
            <a:endParaRPr sz="1600" dirty="0"/>
          </a:p>
        </p:txBody>
      </p:sp>
      <p:sp>
        <p:nvSpPr>
          <p:cNvPr id="23" name="Rectangle 22">
            <a:extLst>
              <a:ext uri="{FF2B5EF4-FFF2-40B4-BE49-F238E27FC236}">
                <a16:creationId xmlns:a16="http://schemas.microsoft.com/office/drawing/2014/main" id="{12921CAF-BD59-44B8-A677-53A81C3D6F18}"/>
              </a:ext>
            </a:extLst>
          </p:cNvPr>
          <p:cNvSpPr/>
          <p:nvPr/>
        </p:nvSpPr>
        <p:spPr>
          <a:xfrm>
            <a:off x="342220" y="1449998"/>
            <a:ext cx="8977189" cy="2308324"/>
          </a:xfrm>
          <a:prstGeom prst="rect">
            <a:avLst/>
          </a:prstGeom>
        </p:spPr>
        <p:txBody>
          <a:bodyPr wrap="square">
            <a:spAutoFit/>
          </a:bodyPr>
          <a:lstStyle/>
          <a:p>
            <a:r>
              <a:rPr lang="en-GB" sz="2400" b="0" dirty="0">
                <a:cs typeface="Arial" panose="020B0604020202020204" pitchFamily="34" charset="0"/>
              </a:rPr>
              <a:t>Children will use maps to identify coastal, landlocked and upland landscapes. Children will learn the geographical features of coastal landscapes and compare and contrast these to the geographical features in our local area. Children will use this knowledge to create their own maps using symbols and keys. We will also be recapping the 4 countries of the United Kingdom.</a:t>
            </a:r>
          </a:p>
        </p:txBody>
      </p:sp>
      <p:sp>
        <p:nvSpPr>
          <p:cNvPr id="52" name="Physical development">
            <a:extLst>
              <a:ext uri="{FF2B5EF4-FFF2-40B4-BE49-F238E27FC236}">
                <a16:creationId xmlns:a16="http://schemas.microsoft.com/office/drawing/2014/main" id="{34F52F97-CB0D-4315-81CA-7005EA16803A}"/>
              </a:ext>
            </a:extLst>
          </p:cNvPr>
          <p:cNvSpPr/>
          <p:nvPr/>
        </p:nvSpPr>
        <p:spPr>
          <a:xfrm>
            <a:off x="231113" y="7022776"/>
            <a:ext cx="10067818" cy="6533451"/>
          </a:xfrm>
          <a:prstGeom prst="roundRect">
            <a:avLst>
              <a:gd name="adj" fmla="val 1459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57" name="TextBox 56">
            <a:extLst>
              <a:ext uri="{FF2B5EF4-FFF2-40B4-BE49-F238E27FC236}">
                <a16:creationId xmlns:a16="http://schemas.microsoft.com/office/drawing/2014/main" id="{DF4429B5-6DE1-4598-B29C-A54A2DC97967}"/>
              </a:ext>
            </a:extLst>
          </p:cNvPr>
          <p:cNvSpPr txBox="1"/>
          <p:nvPr/>
        </p:nvSpPr>
        <p:spPr>
          <a:xfrm>
            <a:off x="19551703" y="5957238"/>
            <a:ext cx="4330675" cy="3857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n-GB" sz="2400" b="0" u="sng" dirty="0">
                <a:latin typeface="Noteworthy Light"/>
              </a:rPr>
              <a:t>Computing</a:t>
            </a:r>
          </a:p>
          <a:p>
            <a:r>
              <a:rPr lang="en-GB" sz="2000" b="0" dirty="0"/>
              <a:t>Learners will be introduced to on-screen programming through </a:t>
            </a:r>
            <a:r>
              <a:rPr lang="en-GB" sz="2000" b="0" dirty="0" err="1"/>
              <a:t>ScratchJr</a:t>
            </a:r>
            <a:r>
              <a:rPr lang="en-GB" sz="2000" b="0" dirty="0"/>
              <a:t>. Learners will explore the way a project looks by investigating sprites and backgrounds. They will use programming blocks to use, modify, and create programs. Learners will also be introduced to the early stages of program design through the introduction of algorithms. </a:t>
            </a:r>
            <a:endParaRPr kumimoji="0" lang="en-GB" sz="2400" b="0" i="0" strike="noStrike" cap="none" spc="0" normalizeH="0" baseline="0" dirty="0">
              <a:ln>
                <a:noFill/>
              </a:ln>
              <a:solidFill>
                <a:srgbClr val="000000"/>
              </a:solidFill>
              <a:effectLst/>
              <a:uFillTx/>
              <a:latin typeface="Noteworthy Light"/>
              <a:sym typeface="Helvetica Neue"/>
            </a:endParaRPr>
          </a:p>
        </p:txBody>
      </p:sp>
      <p:pic>
        <p:nvPicPr>
          <p:cNvPr id="11" name="Picture 10"/>
          <p:cNvPicPr>
            <a:picLocks noChangeAspect="1"/>
          </p:cNvPicPr>
          <p:nvPr/>
        </p:nvPicPr>
        <p:blipFill>
          <a:blip r:embed="rId3"/>
          <a:stretch>
            <a:fillRect/>
          </a:stretch>
        </p:blipFill>
        <p:spPr>
          <a:xfrm>
            <a:off x="9778589" y="3485251"/>
            <a:ext cx="2505075" cy="1704975"/>
          </a:xfrm>
          <a:prstGeom prst="rect">
            <a:avLst/>
          </a:prstGeom>
        </p:spPr>
      </p:pic>
      <p:sp>
        <p:nvSpPr>
          <p:cNvPr id="17" name="TextBox 16"/>
          <p:cNvSpPr txBox="1"/>
          <p:nvPr/>
        </p:nvSpPr>
        <p:spPr>
          <a:xfrm>
            <a:off x="13244644" y="3485251"/>
            <a:ext cx="3699291"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sng" strike="noStrike" cap="none" spc="0" normalizeH="0" baseline="0" dirty="0">
                <a:ln>
                  <a:noFill/>
                </a:ln>
                <a:solidFill>
                  <a:srgbClr val="000000"/>
                </a:solidFill>
                <a:effectLst/>
                <a:uFillTx/>
                <a:latin typeface="Noteworthy Bold"/>
                <a:sym typeface="Helvetica Neue"/>
              </a:rPr>
              <a:t>Position</a:t>
            </a:r>
            <a:r>
              <a:rPr kumimoji="0" lang="en-GB" sz="2000" b="0" i="0" u="sng" strike="noStrike" cap="none" spc="0" normalizeH="0" dirty="0">
                <a:ln>
                  <a:noFill/>
                </a:ln>
                <a:solidFill>
                  <a:srgbClr val="000000"/>
                </a:solidFill>
                <a:effectLst/>
                <a:uFillTx/>
                <a:latin typeface="Noteworthy Bold"/>
                <a:sym typeface="Helvetica Neue"/>
              </a:rPr>
              <a:t> and Direction</a:t>
            </a:r>
          </a:p>
          <a:p>
            <a:pPr marL="0" marR="0" indent="0" algn="ctr" defTabSz="825500" rtl="0" fontAlgn="auto" latinLnBrk="0" hangingPunct="0">
              <a:lnSpc>
                <a:spcPct val="100000"/>
              </a:lnSpc>
              <a:spcBef>
                <a:spcPts val="0"/>
              </a:spcBef>
              <a:spcAft>
                <a:spcPts val="0"/>
              </a:spcAft>
              <a:buClrTx/>
              <a:buSzTx/>
              <a:buFontTx/>
              <a:buNone/>
              <a:tabLst/>
            </a:pPr>
            <a:r>
              <a:rPr lang="en-GB" sz="2000" b="0" dirty="0">
                <a:latin typeface="Noteworthy Bold"/>
              </a:rPr>
              <a:t>Children will be using positional language (left, right, forwards, backwards) and will be describing turns. This is a very practical and fun unit that you can practise at home!</a:t>
            </a:r>
            <a:endParaRPr kumimoji="0" lang="en-GB" sz="2000" b="0" i="0" u="none" strike="noStrike" cap="none" spc="0" normalizeH="0" dirty="0">
              <a:ln>
                <a:noFill/>
              </a:ln>
              <a:solidFill>
                <a:srgbClr val="000000"/>
              </a:solidFill>
              <a:effectLst/>
              <a:uFillTx/>
              <a:latin typeface="Noteworthy Bold"/>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Noteworthy Bold"/>
              <a:sym typeface="Helvetica Neue"/>
            </a:endParaRPr>
          </a:p>
        </p:txBody>
      </p:sp>
      <p:pic>
        <p:nvPicPr>
          <p:cNvPr id="20" name="Picture 19"/>
          <p:cNvPicPr>
            <a:picLocks noChangeAspect="1"/>
          </p:cNvPicPr>
          <p:nvPr/>
        </p:nvPicPr>
        <p:blipFill>
          <a:blip r:embed="rId4"/>
          <a:stretch>
            <a:fillRect/>
          </a:stretch>
        </p:blipFill>
        <p:spPr>
          <a:xfrm>
            <a:off x="14849628" y="1498580"/>
            <a:ext cx="4154619" cy="2082364"/>
          </a:xfrm>
          <a:prstGeom prst="rect">
            <a:avLst/>
          </a:prstGeom>
        </p:spPr>
      </p:pic>
      <p:sp>
        <p:nvSpPr>
          <p:cNvPr id="25" name="TextBox 24"/>
          <p:cNvSpPr txBox="1"/>
          <p:nvPr/>
        </p:nvSpPr>
        <p:spPr>
          <a:xfrm>
            <a:off x="1358633" y="7151909"/>
            <a:ext cx="158376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i="0" u="sng" strike="noStrike" cap="none" spc="0" normalizeH="0" baseline="0" dirty="0">
                <a:ln>
                  <a:noFill/>
                </a:ln>
                <a:solidFill>
                  <a:srgbClr val="000000"/>
                </a:solidFill>
                <a:effectLst/>
                <a:uFillTx/>
                <a:latin typeface="Noteworthy Bold"/>
                <a:sym typeface="Helvetica Neue"/>
              </a:rPr>
              <a:t>Handwriting</a:t>
            </a:r>
          </a:p>
        </p:txBody>
      </p:sp>
      <p:pic>
        <p:nvPicPr>
          <p:cNvPr id="59" name="Picture 58"/>
          <p:cNvPicPr/>
          <p:nvPr/>
        </p:nvPicPr>
        <p:blipFill>
          <a:blip r:embed="rId5"/>
          <a:stretch>
            <a:fillRect/>
          </a:stretch>
        </p:blipFill>
        <p:spPr>
          <a:xfrm>
            <a:off x="425496" y="7577583"/>
            <a:ext cx="4520011" cy="3147642"/>
          </a:xfrm>
          <a:prstGeom prst="rect">
            <a:avLst/>
          </a:prstGeom>
        </p:spPr>
      </p:pic>
      <p:sp>
        <p:nvSpPr>
          <p:cNvPr id="26" name="TextBox 25"/>
          <p:cNvSpPr txBox="1"/>
          <p:nvPr/>
        </p:nvSpPr>
        <p:spPr>
          <a:xfrm>
            <a:off x="4977919" y="7482883"/>
            <a:ext cx="5232239"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u="sng" dirty="0">
                <a:latin typeface="Noteworthy Bold"/>
              </a:rPr>
              <a:t>Persuasive</a:t>
            </a:r>
            <a:r>
              <a:rPr kumimoji="0" lang="en-GB" sz="2000" i="0" u="sng" strike="noStrike" cap="none" spc="0" normalizeH="0" baseline="0" dirty="0">
                <a:ln>
                  <a:noFill/>
                </a:ln>
                <a:solidFill>
                  <a:srgbClr val="000000"/>
                </a:solidFill>
                <a:effectLst/>
                <a:uFillTx/>
                <a:latin typeface="Noteworthy Bold"/>
                <a:sym typeface="Helvetica Neue"/>
              </a:rPr>
              <a:t> Writing</a:t>
            </a:r>
          </a:p>
          <a:p>
            <a:pPr marL="0" marR="0" indent="0" algn="ctr" defTabSz="825500" rtl="0" fontAlgn="auto" latinLnBrk="0" hangingPunct="0">
              <a:lnSpc>
                <a:spcPct val="100000"/>
              </a:lnSpc>
              <a:spcBef>
                <a:spcPts val="0"/>
              </a:spcBef>
              <a:spcAft>
                <a:spcPts val="0"/>
              </a:spcAft>
              <a:buClrTx/>
              <a:buSzTx/>
              <a:buFontTx/>
              <a:buNone/>
              <a:tabLst/>
            </a:pPr>
            <a:r>
              <a:rPr kumimoji="0" lang="en-GB" sz="2000" b="0" i="0" strike="noStrike" cap="none" spc="0" normalizeH="0" baseline="0" dirty="0">
                <a:ln>
                  <a:noFill/>
                </a:ln>
                <a:solidFill>
                  <a:srgbClr val="000000"/>
                </a:solidFill>
                <a:effectLst/>
                <a:uFillTx/>
                <a:latin typeface="Noteworthy Bold"/>
                <a:sym typeface="Helvetica Neue"/>
              </a:rPr>
              <a:t>This half term will see the children </a:t>
            </a:r>
            <a:r>
              <a:rPr lang="en-GB" sz="2000" b="0" dirty="0">
                <a:latin typeface="Noteworthy Bold"/>
              </a:rPr>
              <a:t>practising their persuasive writing skills, using their own experiences to convince.</a:t>
            </a:r>
            <a:endParaRPr kumimoji="0" lang="en-GB" sz="2000" b="0" i="0" strike="noStrike" cap="none" spc="0" normalizeH="0" dirty="0">
              <a:ln>
                <a:noFill/>
              </a:ln>
              <a:solidFill>
                <a:srgbClr val="000000"/>
              </a:solidFill>
              <a:effectLst/>
              <a:uFillTx/>
              <a:latin typeface="Noteworthy Bold"/>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en-GB" sz="2000" b="0" baseline="0" dirty="0">
                <a:latin typeface="Noteworthy Bold"/>
              </a:rPr>
              <a:t>We will continue to focus</a:t>
            </a:r>
            <a:r>
              <a:rPr lang="en-GB" sz="2000" b="0" dirty="0">
                <a:latin typeface="Noteworthy Bold"/>
              </a:rPr>
              <a:t> on spelling, punctuation and grammar, including speech marks and apostrophes.</a:t>
            </a:r>
            <a:endParaRPr kumimoji="0" lang="en-GB" sz="2000" b="0" i="0" strike="noStrike" cap="none" spc="0" normalizeH="0" baseline="0" dirty="0">
              <a:ln>
                <a:noFill/>
              </a:ln>
              <a:solidFill>
                <a:srgbClr val="000000"/>
              </a:solidFill>
              <a:effectLst/>
              <a:uFillTx/>
              <a:latin typeface="Noteworthy Bold"/>
              <a:sym typeface="Helvetica Neue"/>
            </a:endParaRPr>
          </a:p>
        </p:txBody>
      </p:sp>
      <p:sp>
        <p:nvSpPr>
          <p:cNvPr id="61" name="TextBox 60"/>
          <p:cNvSpPr txBox="1"/>
          <p:nvPr/>
        </p:nvSpPr>
        <p:spPr>
          <a:xfrm>
            <a:off x="4999455" y="10210858"/>
            <a:ext cx="5232239"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000" u="sng" dirty="0">
                <a:latin typeface="Noteworthy Bold"/>
              </a:rPr>
              <a:t>Reading </a:t>
            </a:r>
          </a:p>
          <a:p>
            <a:r>
              <a:rPr lang="en-GB" sz="2000" b="0" dirty="0">
                <a:latin typeface="Noteworthy Bold"/>
              </a:rPr>
              <a:t>We continue to work on reading with fluency, pace and accuracy now the children are becoming less reliant on decoding through phonics. Our daily reading sessions introduces new vocabulary and works on the children’s comprehension skills.</a:t>
            </a:r>
          </a:p>
        </p:txBody>
      </p:sp>
      <p:sp>
        <p:nvSpPr>
          <p:cNvPr id="62" name="TextBox 61"/>
          <p:cNvSpPr txBox="1"/>
          <p:nvPr/>
        </p:nvSpPr>
        <p:spPr>
          <a:xfrm>
            <a:off x="725822" y="11012212"/>
            <a:ext cx="3919358"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000" u="sng" dirty="0">
                <a:latin typeface="Noteworthy Bold"/>
              </a:rPr>
              <a:t>Spellings</a:t>
            </a:r>
          </a:p>
          <a:p>
            <a:r>
              <a:rPr lang="en-GB" sz="2000" b="0" dirty="0">
                <a:latin typeface="Noteworthy Bold"/>
              </a:rPr>
              <a:t>Spellings will continue to be sent home each Friday. It is important that the children practise these and spell them correctly in their independent writing.</a:t>
            </a:r>
          </a:p>
          <a:p>
            <a:endParaRPr lang="en-GB" sz="2000" u="sng" dirty="0">
              <a:latin typeface="Noteworthy Bold"/>
            </a:endParaRPr>
          </a:p>
        </p:txBody>
      </p:sp>
      <p:sp>
        <p:nvSpPr>
          <p:cNvPr id="63" name="TextBox 62"/>
          <p:cNvSpPr txBox="1"/>
          <p:nvPr/>
        </p:nvSpPr>
        <p:spPr>
          <a:xfrm>
            <a:off x="19951460" y="10217219"/>
            <a:ext cx="3843922" cy="3241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u="sng" dirty="0">
                <a:latin typeface="Noteworthy Light"/>
              </a:rPr>
              <a:t>Music</a:t>
            </a:r>
          </a:p>
          <a:p>
            <a:pPr marL="0" marR="0" indent="0" algn="ctr" defTabSz="825500" rtl="0" fontAlgn="auto" latinLnBrk="0" hangingPunct="0">
              <a:lnSpc>
                <a:spcPct val="100000"/>
              </a:lnSpc>
              <a:spcBef>
                <a:spcPts val="0"/>
              </a:spcBef>
              <a:spcAft>
                <a:spcPts val="0"/>
              </a:spcAft>
              <a:buClrTx/>
              <a:buSzTx/>
              <a:buFontTx/>
              <a:buNone/>
              <a:tabLst/>
            </a:pPr>
            <a:r>
              <a:rPr kumimoji="0" lang="en-GB" sz="2000" b="0" i="0" strike="noStrike" cap="none" spc="0" normalizeH="0" baseline="0" dirty="0">
                <a:ln>
                  <a:noFill/>
                </a:ln>
                <a:solidFill>
                  <a:srgbClr val="000000"/>
                </a:solidFill>
                <a:effectLst/>
                <a:uFillTx/>
                <a:latin typeface="Noteworthy Light"/>
                <a:sym typeface="Helvetica Neue"/>
              </a:rPr>
              <a:t>T</a:t>
            </a:r>
            <a:r>
              <a:rPr kumimoji="0" lang="en-GB" sz="2000" b="0" i="0" strike="noStrike" cap="none" spc="0" normalizeH="0" dirty="0">
                <a:ln>
                  <a:noFill/>
                </a:ln>
                <a:solidFill>
                  <a:srgbClr val="000000"/>
                </a:solidFill>
                <a:effectLst/>
                <a:uFillTx/>
                <a:latin typeface="Noteworthy Light"/>
                <a:sym typeface="Helvetica Neue"/>
              </a:rPr>
              <a:t>he children will be learning and performing a range of songs. You will be able to hear some of these during the Y2 Leavers assembly!</a:t>
            </a:r>
          </a:p>
          <a:p>
            <a:pPr marL="0" marR="0" indent="0" algn="ctr" defTabSz="825500" rtl="0" fontAlgn="auto" latinLnBrk="0" hangingPunct="0">
              <a:lnSpc>
                <a:spcPct val="100000"/>
              </a:lnSpc>
              <a:spcBef>
                <a:spcPts val="0"/>
              </a:spcBef>
              <a:spcAft>
                <a:spcPts val="0"/>
              </a:spcAft>
              <a:buClrTx/>
              <a:buSzTx/>
              <a:buFontTx/>
              <a:buNone/>
              <a:tabLst/>
            </a:pPr>
            <a:endParaRPr lang="en-GB" sz="2000" b="0" baseline="0" dirty="0">
              <a:latin typeface="Noteworthy Light"/>
            </a:endParaRPr>
          </a:p>
          <a:p>
            <a:pPr marL="0" marR="0" indent="0" algn="ctr" defTabSz="825500" rtl="0" fontAlgn="auto" latinLnBrk="0" hangingPunct="0">
              <a:lnSpc>
                <a:spcPct val="100000"/>
              </a:lnSpc>
              <a:spcBef>
                <a:spcPts val="0"/>
              </a:spcBef>
              <a:spcAft>
                <a:spcPts val="0"/>
              </a:spcAft>
              <a:buClrTx/>
              <a:buSzTx/>
              <a:buFontTx/>
              <a:buNone/>
              <a:tabLst/>
            </a:pPr>
            <a:r>
              <a:rPr kumimoji="0" lang="en-GB" sz="2000" b="0" i="0" strike="noStrike" cap="none" spc="0" normalizeH="0" dirty="0">
                <a:ln>
                  <a:noFill/>
                </a:ln>
                <a:solidFill>
                  <a:srgbClr val="000000"/>
                </a:solidFill>
                <a:effectLst/>
                <a:uFillTx/>
                <a:latin typeface="Noteworthy Light"/>
                <a:sym typeface="Helvetica Neue"/>
              </a:rPr>
              <a:t>We will also continue with our drumming sessions </a:t>
            </a:r>
            <a:r>
              <a:rPr lang="en-GB" sz="2000" b="0" dirty="0">
                <a:latin typeface="Noteworthy Light"/>
              </a:rPr>
              <a:t>on a Thursday afternoon.</a:t>
            </a:r>
            <a:endParaRPr kumimoji="0" lang="en-GB" sz="2000" b="0" i="0" strike="noStrike" cap="none" spc="0" normalizeH="0" baseline="0" dirty="0">
              <a:ln>
                <a:noFill/>
              </a:ln>
              <a:solidFill>
                <a:srgbClr val="000000"/>
              </a:solidFill>
              <a:effectLst/>
              <a:uFillTx/>
              <a:latin typeface="Noteworthy Light"/>
              <a:sym typeface="Helvetica Neue"/>
            </a:endParaRPr>
          </a:p>
        </p:txBody>
      </p:sp>
      <p:sp>
        <p:nvSpPr>
          <p:cNvPr id="64" name="TextBox 63"/>
          <p:cNvSpPr txBox="1"/>
          <p:nvPr/>
        </p:nvSpPr>
        <p:spPr>
          <a:xfrm>
            <a:off x="15088912" y="7008358"/>
            <a:ext cx="3843922"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b="0" dirty="0">
                <a:latin typeface="Noteworthy Light"/>
              </a:rPr>
              <a:t>Children will be inspired by Van Gogh ‘Boats on the Sea at Saintes </a:t>
            </a:r>
            <a:r>
              <a:rPr lang="en-GB" sz="2000" b="0" dirty="0" err="1">
                <a:latin typeface="Noteworthy Light"/>
              </a:rPr>
              <a:t>Maries</a:t>
            </a:r>
            <a:r>
              <a:rPr lang="en-GB" sz="2000" b="0" dirty="0">
                <a:latin typeface="Noteworthy Light"/>
              </a:rPr>
              <a:t>-de-la-Mer’ to create their own line drawings building on the skills they have learnt throughout their time in KS1.</a:t>
            </a:r>
          </a:p>
        </p:txBody>
      </p:sp>
      <p:pic>
        <p:nvPicPr>
          <p:cNvPr id="27" name="Picture 26"/>
          <p:cNvPicPr>
            <a:picLocks noChangeAspect="1"/>
          </p:cNvPicPr>
          <p:nvPr/>
        </p:nvPicPr>
        <p:blipFill>
          <a:blip r:embed="rId6"/>
          <a:stretch>
            <a:fillRect/>
          </a:stretch>
        </p:blipFill>
        <p:spPr>
          <a:xfrm flipV="1">
            <a:off x="3018104" y="9887039"/>
            <a:ext cx="1564239" cy="981679"/>
          </a:xfrm>
          <a:prstGeom prst="rect">
            <a:avLst/>
          </a:prstGeom>
        </p:spPr>
      </p:pic>
      <p:pic>
        <p:nvPicPr>
          <p:cNvPr id="28" name="Picture 27"/>
          <p:cNvPicPr>
            <a:picLocks noChangeAspect="1"/>
          </p:cNvPicPr>
          <p:nvPr/>
        </p:nvPicPr>
        <p:blipFill>
          <a:blip r:embed="rId7"/>
          <a:stretch>
            <a:fillRect/>
          </a:stretch>
        </p:blipFill>
        <p:spPr>
          <a:xfrm>
            <a:off x="677595" y="269855"/>
            <a:ext cx="1362075" cy="1228725"/>
          </a:xfrm>
          <a:prstGeom prst="rect">
            <a:avLst/>
          </a:prstGeom>
        </p:spPr>
      </p:pic>
      <p:pic>
        <p:nvPicPr>
          <p:cNvPr id="29" name="Picture 28"/>
          <p:cNvPicPr>
            <a:picLocks noChangeAspect="1"/>
          </p:cNvPicPr>
          <p:nvPr/>
        </p:nvPicPr>
        <p:blipFill>
          <a:blip r:embed="rId8"/>
          <a:stretch>
            <a:fillRect/>
          </a:stretch>
        </p:blipFill>
        <p:spPr>
          <a:xfrm>
            <a:off x="6770909" y="5957508"/>
            <a:ext cx="1971675" cy="742950"/>
          </a:xfrm>
          <a:prstGeom prst="rect">
            <a:avLst/>
          </a:prstGeom>
        </p:spPr>
      </p:pic>
      <p:pic>
        <p:nvPicPr>
          <p:cNvPr id="30" name="Picture 29"/>
          <p:cNvPicPr>
            <a:picLocks noChangeAspect="1"/>
          </p:cNvPicPr>
          <p:nvPr/>
        </p:nvPicPr>
        <p:blipFill>
          <a:blip r:embed="rId9"/>
          <a:stretch>
            <a:fillRect/>
          </a:stretch>
        </p:blipFill>
        <p:spPr>
          <a:xfrm>
            <a:off x="19907885" y="3804578"/>
            <a:ext cx="1867232" cy="1031891"/>
          </a:xfrm>
          <a:prstGeom prst="rect">
            <a:avLst/>
          </a:prstGeom>
        </p:spPr>
      </p:pic>
      <p:pic>
        <p:nvPicPr>
          <p:cNvPr id="32" name="Picture 31"/>
          <p:cNvPicPr>
            <a:picLocks noChangeAspect="1"/>
          </p:cNvPicPr>
          <p:nvPr/>
        </p:nvPicPr>
        <p:blipFill>
          <a:blip r:embed="rId10"/>
          <a:stretch>
            <a:fillRect/>
          </a:stretch>
        </p:blipFill>
        <p:spPr>
          <a:xfrm>
            <a:off x="16125048" y="12238312"/>
            <a:ext cx="1771650" cy="84772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401" y="730566"/>
            <a:ext cx="7748606" cy="1077218"/>
          </a:xfrm>
          <a:prstGeom prst="rect">
            <a:avLst/>
          </a:prstGeom>
        </p:spPr>
        <p:txBody>
          <a:bodyPr wrap="square">
            <a:spAutoFit/>
          </a:bodyPr>
          <a:lstStyle/>
          <a:p>
            <a:r>
              <a:rPr lang="en-GB" sz="6400" u="sng" dirty="0">
                <a:latin typeface="Sassoon Infant Std" panose="020B0503020103030203" pitchFamily="34" charset="0"/>
              </a:rPr>
              <a:t>Year 2 Summer 2</a:t>
            </a:r>
          </a:p>
        </p:txBody>
      </p:sp>
      <p:graphicFrame>
        <p:nvGraphicFramePr>
          <p:cNvPr id="4" name="Table 3"/>
          <p:cNvGraphicFramePr>
            <a:graphicFrameLocks noGrp="1"/>
          </p:cNvGraphicFramePr>
          <p:nvPr>
            <p:extLst/>
          </p:nvPr>
        </p:nvGraphicFramePr>
        <p:xfrm>
          <a:off x="182878" y="9614264"/>
          <a:ext cx="22337484" cy="3448596"/>
        </p:xfrm>
        <a:graphic>
          <a:graphicData uri="http://schemas.openxmlformats.org/drawingml/2006/table">
            <a:tbl>
              <a:tblPr/>
              <a:tblGrid>
                <a:gridCol w="1750424">
                  <a:extLst>
                    <a:ext uri="{9D8B030D-6E8A-4147-A177-3AD203B41FA5}">
                      <a16:colId xmlns:a16="http://schemas.microsoft.com/office/drawing/2014/main" val="2225417195"/>
                    </a:ext>
                  </a:extLst>
                </a:gridCol>
                <a:gridCol w="20587060">
                  <a:extLst>
                    <a:ext uri="{9D8B030D-6E8A-4147-A177-3AD203B41FA5}">
                      <a16:colId xmlns:a16="http://schemas.microsoft.com/office/drawing/2014/main" val="4004282596"/>
                    </a:ext>
                  </a:extLst>
                </a:gridCol>
              </a:tblGrid>
              <a:tr h="3448596">
                <a:tc>
                  <a:txBody>
                    <a:bodyPr/>
                    <a:lstStyle/>
                    <a:p>
                      <a:r>
                        <a:rPr lang="en-GB" sz="2800" b="1" dirty="0">
                          <a:latin typeface="Sassoon Infant Std" panose="020B0503020103030203" pitchFamily="34" charset="0"/>
                        </a:rPr>
                        <a:t>E-book </a:t>
                      </a:r>
                    </a:p>
                    <a:p>
                      <a:r>
                        <a:rPr lang="en-GB" sz="2800" b="1" dirty="0">
                          <a:latin typeface="Sassoon Infant Std" panose="020B0503020103030203" pitchFamily="34" charset="0"/>
                        </a:rPr>
                        <a:t>Titles </a:t>
                      </a:r>
                    </a:p>
                  </a:txBody>
                  <a:tcPr marL="182880" marR="182880" marT="91440" marB="9144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endParaRPr lang="en-GB" sz="2100" dirty="0">
                        <a:latin typeface="Sassoon Infant Std" panose="020B0503020103030203" pitchFamily="34" charset="0"/>
                      </a:endParaRPr>
                    </a:p>
                    <a:p>
                      <a:pPr algn="ctr"/>
                      <a:endParaRPr lang="en-GB" sz="2100" dirty="0">
                        <a:latin typeface="Sassoon Infant Std" panose="020B0503020103030203" pitchFamily="34" charset="0"/>
                      </a:endParaRPr>
                    </a:p>
                    <a:p>
                      <a:pPr algn="ctr"/>
                      <a:r>
                        <a:rPr lang="en-GB" sz="3600" dirty="0">
                          <a:latin typeface="Sassoon Infant Std" panose="020B0503020103030203" pitchFamily="34" charset="0"/>
                        </a:rPr>
                        <a:t>Recap any books that you haven’t read</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050240"/>
                  </a:ext>
                </a:extLst>
              </a:tr>
            </a:tbl>
          </a:graphicData>
        </a:graphic>
      </p:graphicFrame>
      <p:sp>
        <p:nvSpPr>
          <p:cNvPr id="6" name="TextBox 5"/>
          <p:cNvSpPr txBox="1"/>
          <p:nvPr/>
        </p:nvSpPr>
        <p:spPr>
          <a:xfrm>
            <a:off x="10711542" y="522515"/>
            <a:ext cx="12122336" cy="2554545"/>
          </a:xfrm>
          <a:prstGeom prst="rect">
            <a:avLst/>
          </a:prstGeom>
          <a:noFill/>
        </p:spPr>
        <p:txBody>
          <a:bodyPr wrap="square" rtlCol="0">
            <a:spAutoFit/>
          </a:bodyPr>
          <a:lstStyle/>
          <a:p>
            <a:r>
              <a:rPr lang="en-GB" sz="3200" dirty="0"/>
              <a:t>These are the sounds and words that your child should be able to read by the end of this half term. The e-book titles correspond to the sounds and words taught each week. These words will also be the weekly spells that will be checked on a Friday.</a:t>
            </a:r>
          </a:p>
        </p:txBody>
      </p:sp>
      <p:graphicFrame>
        <p:nvGraphicFramePr>
          <p:cNvPr id="8" name="Table 7"/>
          <p:cNvGraphicFramePr>
            <a:graphicFrameLocks noGrp="1"/>
          </p:cNvGraphicFramePr>
          <p:nvPr>
            <p:extLst/>
          </p:nvPr>
        </p:nvGraphicFramePr>
        <p:xfrm>
          <a:off x="1854374" y="3294111"/>
          <a:ext cx="20796620" cy="914400"/>
        </p:xfrm>
        <a:graphic>
          <a:graphicData uri="http://schemas.openxmlformats.org/drawingml/2006/table">
            <a:tbl>
              <a:tblPr firstRow="1" bandRow="1">
                <a:tableStyleId>{5940675A-B579-460E-94D1-54222C63F5DA}</a:tableStyleId>
              </a:tblPr>
              <a:tblGrid>
                <a:gridCol w="2952758">
                  <a:extLst>
                    <a:ext uri="{9D8B030D-6E8A-4147-A177-3AD203B41FA5}">
                      <a16:colId xmlns:a16="http://schemas.microsoft.com/office/drawing/2014/main" val="3089355045"/>
                    </a:ext>
                  </a:extLst>
                </a:gridCol>
                <a:gridCol w="3108960">
                  <a:extLst>
                    <a:ext uri="{9D8B030D-6E8A-4147-A177-3AD203B41FA5}">
                      <a16:colId xmlns:a16="http://schemas.microsoft.com/office/drawing/2014/main" val="2916520057"/>
                    </a:ext>
                  </a:extLst>
                </a:gridCol>
                <a:gridCol w="2695410">
                  <a:extLst>
                    <a:ext uri="{9D8B030D-6E8A-4147-A177-3AD203B41FA5}">
                      <a16:colId xmlns:a16="http://schemas.microsoft.com/office/drawing/2014/main" val="2898855417"/>
                    </a:ext>
                  </a:extLst>
                </a:gridCol>
                <a:gridCol w="3182876">
                  <a:extLst>
                    <a:ext uri="{9D8B030D-6E8A-4147-A177-3AD203B41FA5}">
                      <a16:colId xmlns:a16="http://schemas.microsoft.com/office/drawing/2014/main" val="686158886"/>
                    </a:ext>
                  </a:extLst>
                </a:gridCol>
                <a:gridCol w="3063438">
                  <a:extLst>
                    <a:ext uri="{9D8B030D-6E8A-4147-A177-3AD203B41FA5}">
                      <a16:colId xmlns:a16="http://schemas.microsoft.com/office/drawing/2014/main" val="3875079692"/>
                    </a:ext>
                  </a:extLst>
                </a:gridCol>
                <a:gridCol w="2597766">
                  <a:extLst>
                    <a:ext uri="{9D8B030D-6E8A-4147-A177-3AD203B41FA5}">
                      <a16:colId xmlns:a16="http://schemas.microsoft.com/office/drawing/2014/main" val="1850120516"/>
                    </a:ext>
                  </a:extLst>
                </a:gridCol>
                <a:gridCol w="3195412">
                  <a:extLst>
                    <a:ext uri="{9D8B030D-6E8A-4147-A177-3AD203B41FA5}">
                      <a16:colId xmlns:a16="http://schemas.microsoft.com/office/drawing/2014/main" val="2419067044"/>
                    </a:ext>
                  </a:extLst>
                </a:gridCol>
              </a:tblGrid>
              <a:tr h="914400">
                <a:tc>
                  <a:txBody>
                    <a:bodyPr/>
                    <a:lstStyle/>
                    <a:p>
                      <a:pPr algn="ctr"/>
                      <a:r>
                        <a:rPr lang="en-GB" sz="4800" b="1" dirty="0"/>
                        <a:t>Week 1</a:t>
                      </a:r>
                    </a:p>
                  </a:txBody>
                  <a:tcPr marL="182880" marR="182880" marT="91440" marB="91440"/>
                </a:tc>
                <a:tc>
                  <a:txBody>
                    <a:bodyPr/>
                    <a:lstStyle/>
                    <a:p>
                      <a:pPr algn="ctr"/>
                      <a:r>
                        <a:rPr lang="en-GB" sz="4800" b="1" dirty="0"/>
                        <a:t>Week 2</a:t>
                      </a:r>
                    </a:p>
                  </a:txBody>
                  <a:tcPr marL="182880" marR="182880" marT="91440" marB="91440"/>
                </a:tc>
                <a:tc>
                  <a:txBody>
                    <a:bodyPr/>
                    <a:lstStyle/>
                    <a:p>
                      <a:pPr algn="ctr"/>
                      <a:r>
                        <a:rPr lang="en-GB" sz="4800" b="1" dirty="0"/>
                        <a:t>Week 3</a:t>
                      </a:r>
                    </a:p>
                  </a:txBody>
                  <a:tcPr marL="182880" marR="182880" marT="91440" marB="91440"/>
                </a:tc>
                <a:tc>
                  <a:txBody>
                    <a:bodyPr/>
                    <a:lstStyle/>
                    <a:p>
                      <a:pPr algn="ctr"/>
                      <a:r>
                        <a:rPr lang="en-GB" sz="4800" b="1" dirty="0"/>
                        <a:t>Week 4</a:t>
                      </a:r>
                    </a:p>
                  </a:txBody>
                  <a:tcPr marL="182880" marR="182880" marT="91440" marB="91440"/>
                </a:tc>
                <a:tc>
                  <a:txBody>
                    <a:bodyPr/>
                    <a:lstStyle/>
                    <a:p>
                      <a:pPr algn="ctr"/>
                      <a:r>
                        <a:rPr lang="en-GB" sz="4800" b="1" dirty="0"/>
                        <a:t>Week 5</a:t>
                      </a:r>
                    </a:p>
                  </a:txBody>
                  <a:tcPr marL="182880" marR="182880" marT="91440" marB="91440"/>
                </a:tc>
                <a:tc>
                  <a:txBody>
                    <a:bodyPr/>
                    <a:lstStyle/>
                    <a:p>
                      <a:pPr algn="ctr"/>
                      <a:r>
                        <a:rPr lang="en-GB" sz="4800" b="1" dirty="0"/>
                        <a:t>Week 6</a:t>
                      </a:r>
                    </a:p>
                  </a:txBody>
                  <a:tcPr marL="182880" marR="182880" marT="91440" marB="91440"/>
                </a:tc>
                <a:tc>
                  <a:txBody>
                    <a:bodyPr/>
                    <a:lstStyle/>
                    <a:p>
                      <a:pPr algn="ctr"/>
                      <a:r>
                        <a:rPr lang="en-GB" sz="4800" b="1" dirty="0"/>
                        <a:t>Week 7</a:t>
                      </a:r>
                    </a:p>
                  </a:txBody>
                  <a:tcPr marL="182880" marR="182880" marT="91440" marB="91440"/>
                </a:tc>
                <a:extLst>
                  <a:ext uri="{0D108BD9-81ED-4DB2-BD59-A6C34878D82A}">
                    <a16:rowId xmlns:a16="http://schemas.microsoft.com/office/drawing/2014/main" val="1947275051"/>
                  </a:ext>
                </a:extLst>
              </a:tr>
            </a:tbl>
          </a:graphicData>
        </a:graphic>
      </p:graphicFrame>
      <p:graphicFrame>
        <p:nvGraphicFramePr>
          <p:cNvPr id="7" name="Table 6"/>
          <p:cNvGraphicFramePr>
            <a:graphicFrameLocks noGrp="1"/>
          </p:cNvGraphicFramePr>
          <p:nvPr>
            <p:extLst/>
          </p:nvPr>
        </p:nvGraphicFramePr>
        <p:xfrm>
          <a:off x="13742127" y="4127862"/>
          <a:ext cx="8882742" cy="5486400"/>
        </p:xfrm>
        <a:graphic>
          <a:graphicData uri="http://schemas.openxmlformats.org/drawingml/2006/table">
            <a:tbl>
              <a:tblPr/>
              <a:tblGrid>
                <a:gridCol w="8882742">
                  <a:extLst>
                    <a:ext uri="{9D8B030D-6E8A-4147-A177-3AD203B41FA5}">
                      <a16:colId xmlns:a16="http://schemas.microsoft.com/office/drawing/2014/main" val="1156596003"/>
                    </a:ext>
                  </a:extLst>
                </a:gridCol>
              </a:tblGrid>
              <a:tr h="5486400">
                <a:tc>
                  <a:txBody>
                    <a:bodyPr/>
                    <a:lstStyle/>
                    <a:p>
                      <a:pPr algn="ctr"/>
                      <a:endParaRPr lang="en-GB" sz="4800" dirty="0"/>
                    </a:p>
                    <a:p>
                      <a:pPr algn="ctr"/>
                      <a:endParaRPr lang="en-GB" sz="4800" dirty="0"/>
                    </a:p>
                    <a:p>
                      <a:pPr algn="ctr"/>
                      <a:endParaRPr lang="en-GB" sz="4800" dirty="0"/>
                    </a:p>
                    <a:p>
                      <a:pPr algn="ctr"/>
                      <a:endParaRPr lang="en-GB" sz="4800" dirty="0"/>
                    </a:p>
                    <a:p>
                      <a:pPr algn="ctr"/>
                      <a:r>
                        <a:rPr lang="en-GB" sz="4800" dirty="0">
                          <a:latin typeface="Sassoon Infant Std" panose="020B0503020103030203" pitchFamily="34" charset="0"/>
                        </a:rPr>
                        <a:t>Recap</a:t>
                      </a:r>
                      <a:r>
                        <a:rPr lang="en-GB" sz="4800" baseline="0" dirty="0">
                          <a:latin typeface="Sassoon Infant Std" panose="020B0503020103030203" pitchFamily="34" charset="0"/>
                        </a:rPr>
                        <a:t> the year’s sounds and key words. </a:t>
                      </a:r>
                    </a:p>
                    <a:p>
                      <a:pPr algn="ctr"/>
                      <a:r>
                        <a:rPr lang="en-GB" sz="4800" baseline="0" dirty="0">
                          <a:latin typeface="Sassoon Infant Std" panose="020B0503020103030203" pitchFamily="34" charset="0"/>
                        </a:rPr>
                        <a:t>Practise spelling words.</a:t>
                      </a:r>
                      <a:endParaRPr lang="en-GB" sz="4800" dirty="0">
                        <a:latin typeface="Sassoon Infant Std" panose="020B0503020103030203" pitchFamily="34" charset="0"/>
                      </a:endParaRPr>
                    </a:p>
                  </a:txBody>
                  <a:tcPr marL="182880" marR="182880" marT="91440" marB="9144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846604192"/>
                  </a:ext>
                </a:extLst>
              </a:tr>
            </a:tbl>
          </a:graphicData>
        </a:graphic>
      </p:graphicFrame>
      <p:pic>
        <p:nvPicPr>
          <p:cNvPr id="2" name="Picture 1"/>
          <p:cNvPicPr>
            <a:picLocks noChangeAspect="1"/>
          </p:cNvPicPr>
          <p:nvPr/>
        </p:nvPicPr>
        <p:blipFill>
          <a:blip r:embed="rId2"/>
          <a:stretch>
            <a:fillRect/>
          </a:stretch>
        </p:blipFill>
        <p:spPr>
          <a:xfrm>
            <a:off x="1854373" y="4053329"/>
            <a:ext cx="12018382" cy="5632762"/>
          </a:xfrm>
          <a:prstGeom prst="rect">
            <a:avLst/>
          </a:prstGeom>
        </p:spPr>
      </p:pic>
    </p:spTree>
    <p:extLst>
      <p:ext uri="{BB962C8B-B14F-4D97-AF65-F5344CB8AC3E}">
        <p14:creationId xmlns:p14="http://schemas.microsoft.com/office/powerpoint/2010/main" val="36344400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DF73F5-6447-40DB-B276-2D74C543605A}"/>
              </a:ext>
            </a:extLst>
          </p:cNvPr>
          <p:cNvSpPr/>
          <p:nvPr/>
        </p:nvSpPr>
        <p:spPr>
          <a:xfrm>
            <a:off x="13363074" y="687554"/>
            <a:ext cx="9352547" cy="6976397"/>
          </a:xfrm>
          <a:prstGeom prst="rect">
            <a:avLst/>
          </a:prstGeom>
        </p:spPr>
        <p:txBody>
          <a:bodyPr wrap="square">
            <a:spAutoFit/>
          </a:bodyPr>
          <a:lstStyle/>
          <a:p>
            <a:pPr>
              <a:lnSpc>
                <a:spcPct val="118000"/>
              </a:lnSpc>
              <a:spcAft>
                <a:spcPts val="600"/>
              </a:spcAft>
            </a:pPr>
            <a:r>
              <a:rPr lang="en-GB" sz="4000" u="sng" kern="1400" dirty="0">
                <a:latin typeface="Calibri" panose="020F0502020204030204" pitchFamily="34" charset="0"/>
                <a:ea typeface="Times New Roman" panose="02020603050405020304" pitchFamily="18" charset="0"/>
              </a:rPr>
              <a:t>Top tips</a:t>
            </a:r>
            <a:endParaRPr lang="en-GB" sz="2000" kern="1400" dirty="0">
              <a:latin typeface="Calibri" panose="020F0502020204030204" pitchFamily="34" charset="0"/>
              <a:ea typeface="Times New Roman" panose="02020603050405020304" pitchFamily="18" charset="0"/>
            </a:endParaRPr>
          </a:p>
          <a:p>
            <a:pPr>
              <a:lnSpc>
                <a:spcPct val="107000"/>
              </a:lnSpc>
              <a:spcAft>
                <a:spcPts val="800"/>
              </a:spcAft>
            </a:pPr>
            <a:r>
              <a:rPr lang="en-GB" sz="3200" kern="1400" dirty="0">
                <a:latin typeface="Calibri" panose="020F0502020204030204" pitchFamily="34" charset="0"/>
                <a:ea typeface="Times New Roman" panose="02020603050405020304" pitchFamily="18" charset="0"/>
              </a:rPr>
              <a:t>The secret to success is practising little and often.  Talk about time - Discuss what time things happen. When does your child wake up? What time do they eat breakfast? Make sure that you have an analogue clock visible in your house or that your child wears a watch with hands.</a:t>
            </a:r>
            <a:endParaRPr lang="en-GB" sz="2000" kern="1400" dirty="0">
              <a:latin typeface="Calibri" panose="020F0502020204030204" pitchFamily="34" charset="0"/>
              <a:ea typeface="Times New Roman" panose="02020603050405020304" pitchFamily="18" charset="0"/>
            </a:endParaRPr>
          </a:p>
          <a:p>
            <a:pPr>
              <a:lnSpc>
                <a:spcPct val="107000"/>
              </a:lnSpc>
              <a:spcAft>
                <a:spcPts val="800"/>
              </a:spcAft>
            </a:pPr>
            <a:r>
              <a:rPr lang="en-GB" sz="3200" kern="1400" dirty="0">
                <a:latin typeface="Calibri" panose="020F0502020204030204" pitchFamily="34" charset="0"/>
                <a:ea typeface="Times New Roman" panose="02020603050405020304" pitchFamily="18" charset="0"/>
              </a:rPr>
              <a:t>Ask your child the time regularly – You could also give your child some responsibility for watching the clock:</a:t>
            </a:r>
            <a:endParaRPr lang="en-GB" sz="2000" kern="1400" dirty="0">
              <a:latin typeface="Calibri" panose="020F0502020204030204" pitchFamily="34" charset="0"/>
              <a:ea typeface="Times New Roman" panose="02020603050405020304" pitchFamily="18" charset="0"/>
            </a:endParaRPr>
          </a:p>
          <a:p>
            <a:pPr>
              <a:lnSpc>
                <a:spcPct val="107000"/>
              </a:lnSpc>
              <a:spcAft>
                <a:spcPts val="800"/>
              </a:spcAft>
            </a:pPr>
            <a:r>
              <a:rPr lang="en-GB" sz="3200" i="1" kern="1400" dirty="0">
                <a:latin typeface="Calibri" panose="020F0502020204030204" pitchFamily="34" charset="0"/>
                <a:ea typeface="Times New Roman" panose="02020603050405020304" pitchFamily="18" charset="0"/>
              </a:rPr>
              <a:t>“The cakes need to come out of the oven at quarter past four.”</a:t>
            </a:r>
            <a:endParaRPr lang="en-GB" sz="2000" kern="1400" dirty="0">
              <a:latin typeface="Calibri" panose="020F0502020204030204" pitchFamily="34" charset="0"/>
              <a:ea typeface="Times New Roman" panose="02020603050405020304" pitchFamily="18" charset="0"/>
            </a:endParaRPr>
          </a:p>
          <a:p>
            <a:pPr>
              <a:lnSpc>
                <a:spcPct val="107000"/>
              </a:lnSpc>
              <a:spcAft>
                <a:spcPts val="800"/>
              </a:spcAft>
            </a:pPr>
            <a:r>
              <a:rPr lang="en-GB" sz="3200" i="1" kern="1400" dirty="0">
                <a:latin typeface="Calibri" panose="020F0502020204030204" pitchFamily="34" charset="0"/>
                <a:ea typeface="Times New Roman" panose="02020603050405020304" pitchFamily="18" charset="0"/>
              </a:rPr>
              <a:t>“We need to leave the house at half past eight.”</a:t>
            </a:r>
            <a:endParaRPr lang="en-GB" sz="2000" kern="1400" dirty="0">
              <a:latin typeface="Calibri" panose="020F050202020403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54764100-8D81-4FDB-AD4E-536E715861A4}"/>
              </a:ext>
            </a:extLst>
          </p:cNvPr>
          <p:cNvPicPr>
            <a:picLocks noChangeAspect="1"/>
          </p:cNvPicPr>
          <p:nvPr/>
        </p:nvPicPr>
        <p:blipFill>
          <a:blip r:embed="rId2"/>
          <a:stretch>
            <a:fillRect/>
          </a:stretch>
        </p:blipFill>
        <p:spPr>
          <a:xfrm>
            <a:off x="1668379" y="687554"/>
            <a:ext cx="10924756" cy="1694699"/>
          </a:xfrm>
          <a:prstGeom prst="rect">
            <a:avLst/>
          </a:prstGeom>
        </p:spPr>
      </p:pic>
      <p:sp>
        <p:nvSpPr>
          <p:cNvPr id="6" name="Rectangle 5">
            <a:extLst>
              <a:ext uri="{FF2B5EF4-FFF2-40B4-BE49-F238E27FC236}">
                <a16:creationId xmlns:a16="http://schemas.microsoft.com/office/drawing/2014/main" id="{F8D89875-2FF1-4A7D-8494-642603508EB4}"/>
              </a:ext>
            </a:extLst>
          </p:cNvPr>
          <p:cNvSpPr/>
          <p:nvPr/>
        </p:nvSpPr>
        <p:spPr>
          <a:xfrm>
            <a:off x="1171074" y="2882623"/>
            <a:ext cx="12192000" cy="3256020"/>
          </a:xfrm>
          <a:prstGeom prst="rect">
            <a:avLst/>
          </a:prstGeom>
        </p:spPr>
        <p:txBody>
          <a:bodyPr>
            <a:spAutoFit/>
          </a:bodyPr>
          <a:lstStyle/>
          <a:p>
            <a:pPr>
              <a:lnSpc>
                <a:spcPct val="118000"/>
              </a:lnSpc>
              <a:spcAft>
                <a:spcPts val="1400"/>
              </a:spcAft>
            </a:pPr>
            <a:r>
              <a:rPr lang="en-GB" sz="4000" kern="1400" dirty="0">
                <a:latin typeface="Calibri" panose="020F0502020204030204" pitchFamily="34" charset="0"/>
                <a:ea typeface="Times New Roman" panose="02020603050405020304" pitchFamily="18" charset="0"/>
              </a:rPr>
              <a:t>I can tell the time to the nearest hour.</a:t>
            </a:r>
            <a:br>
              <a:rPr lang="en-GB" sz="4000" kern="1400" dirty="0">
                <a:latin typeface="Calibri" panose="020F0502020204030204" pitchFamily="34" charset="0"/>
                <a:ea typeface="Times New Roman" panose="02020603050405020304" pitchFamily="18" charset="0"/>
              </a:rPr>
            </a:br>
            <a:r>
              <a:rPr lang="en-GB" sz="4000" kern="1400" dirty="0">
                <a:latin typeface="Calibri" panose="020F0502020204030204" pitchFamily="34" charset="0"/>
                <a:ea typeface="Times New Roman" panose="02020603050405020304" pitchFamily="18" charset="0"/>
              </a:rPr>
              <a:t>I can tell the time to the nearest half hour.</a:t>
            </a:r>
            <a:br>
              <a:rPr lang="en-GB" sz="4000" kern="1400" dirty="0">
                <a:latin typeface="Calibri" panose="020F0502020204030204" pitchFamily="34" charset="0"/>
                <a:ea typeface="Times New Roman" panose="02020603050405020304" pitchFamily="18" charset="0"/>
              </a:rPr>
            </a:br>
            <a:r>
              <a:rPr lang="en-GB" sz="4000" kern="1400" dirty="0">
                <a:latin typeface="Calibri" panose="020F0502020204030204" pitchFamily="34" charset="0"/>
                <a:ea typeface="Times New Roman" panose="02020603050405020304" pitchFamily="18" charset="0"/>
              </a:rPr>
              <a:t>I can tell the time to the nearest quarter hour.</a:t>
            </a:r>
            <a:br>
              <a:rPr lang="en-GB" sz="4000" kern="1400" dirty="0">
                <a:latin typeface="Calibri" panose="020F0502020204030204" pitchFamily="34" charset="0"/>
                <a:ea typeface="Times New Roman" panose="02020603050405020304" pitchFamily="18" charset="0"/>
              </a:rPr>
            </a:br>
            <a:r>
              <a:rPr lang="en-GB" sz="2800" kern="1400" dirty="0">
                <a:latin typeface="Calibri" panose="020F0502020204030204" pitchFamily="34" charset="0"/>
                <a:ea typeface="Times New Roman" panose="02020603050405020304" pitchFamily="18" charset="0"/>
              </a:rPr>
              <a:t>By the end of this half term, children should be able to read the analogue clock times below instantly</a:t>
            </a:r>
            <a:r>
              <a:rPr lang="en-GB" sz="2000" kern="1400" dirty="0">
                <a:latin typeface="Calibri" panose="020F0502020204030204" pitchFamily="34" charset="0"/>
                <a:ea typeface="Times New Roman" panose="02020603050405020304" pitchFamily="18" charset="0"/>
              </a:rPr>
              <a:t>.</a:t>
            </a:r>
            <a:endParaRPr lang="en-GB" sz="1600" kern="1400" dirty="0">
              <a:latin typeface="Calibri" panose="020F050202020403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3B2712BC-B627-4C3C-93C0-FC695DF46506}"/>
              </a:ext>
            </a:extLst>
          </p:cNvPr>
          <p:cNvPicPr>
            <a:picLocks noChangeAspect="1"/>
          </p:cNvPicPr>
          <p:nvPr/>
        </p:nvPicPr>
        <p:blipFill>
          <a:blip r:embed="rId3"/>
          <a:stretch>
            <a:fillRect/>
          </a:stretch>
        </p:blipFill>
        <p:spPr>
          <a:xfrm>
            <a:off x="2069514" y="6138643"/>
            <a:ext cx="10523621" cy="5738758"/>
          </a:xfrm>
          <a:prstGeom prst="rect">
            <a:avLst/>
          </a:prstGeom>
        </p:spPr>
      </p:pic>
    </p:spTree>
    <p:extLst>
      <p:ext uri="{BB962C8B-B14F-4D97-AF65-F5344CB8AC3E}">
        <p14:creationId xmlns:p14="http://schemas.microsoft.com/office/powerpoint/2010/main" val="420886598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836</TotalTime>
  <Words>1391</Words>
  <Application>Microsoft Office PowerPoint</Application>
  <PresentationFormat>Custom</PresentationFormat>
  <Paragraphs>201</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Calibri</vt:lpstr>
      <vt:lpstr>Helvetica Neue</vt:lpstr>
      <vt:lpstr>Helvetica Neue Light</vt:lpstr>
      <vt:lpstr>Helvetica Neue Medium</vt:lpstr>
      <vt:lpstr>Noteworthy Bold</vt:lpstr>
      <vt:lpstr>Noteworthy Light</vt:lpstr>
      <vt:lpstr>Sassoon Infant Std</vt:lpstr>
      <vt:lpstr>Times New Roman</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R Bennett</cp:lastModifiedBy>
  <cp:revision>87</cp:revision>
  <dcterms:modified xsi:type="dcterms:W3CDTF">2024-06-06T19:00:34Z</dcterms:modified>
</cp:coreProperties>
</file>