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1" autoAdjust="0"/>
  </p:normalViewPr>
  <p:slideViewPr>
    <p:cSldViewPr snapToGrid="0">
      <p:cViewPr varScale="1">
        <p:scale>
          <a:sx n="39" d="100"/>
          <a:sy n="39" d="100"/>
        </p:scale>
        <p:origin x="4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54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5432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5.tif"/><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hyperlink" Target="https://ebooks.monsterphonics.com/register/standard-school/?ca=282bccec0f3a2379c9ff4c6075b28fa1" TargetMode="External"/><Relationship Id="rId5" Type="http://schemas.openxmlformats.org/officeDocument/2006/relationships/image" Target="../media/image7.tif"/><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utumn 1: Knowledge organiser"/>
          <p:cNvSpPr txBox="1"/>
          <p:nvPr/>
        </p:nvSpPr>
        <p:spPr>
          <a:xfrm>
            <a:off x="294397" y="265242"/>
            <a:ext cx="1046280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0">
                <a:latin typeface="Noteworthy Bold"/>
                <a:ea typeface="Noteworthy Bold"/>
                <a:cs typeface="Noteworthy Bold"/>
                <a:sym typeface="Noteworthy Bold"/>
              </a:defRPr>
            </a:lvl1pPr>
          </a:lstStyle>
          <a:p>
            <a:r>
              <a:rPr lang="en-GB" u="sng" dirty="0"/>
              <a:t>Summer 2</a:t>
            </a:r>
            <a:r>
              <a:rPr u="sng" dirty="0"/>
              <a:t>: </a:t>
            </a:r>
            <a:r>
              <a:rPr lang="en-GB" u="sng" dirty="0"/>
              <a:t>How I do like to be beside the seaside</a:t>
            </a:r>
            <a:r>
              <a:rPr lang="en-GB" dirty="0"/>
              <a:t>.</a:t>
            </a:r>
            <a:endParaRPr dirty="0"/>
          </a:p>
        </p:txBody>
      </p:sp>
      <p:sp>
        <p:nvSpPr>
          <p:cNvPr id="121" name="Key books this term"/>
          <p:cNvSpPr txBox="1"/>
          <p:nvPr/>
        </p:nvSpPr>
        <p:spPr>
          <a:xfrm>
            <a:off x="294397" y="1127916"/>
            <a:ext cx="3268505" cy="705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t>Key books this term</a:t>
            </a:r>
          </a:p>
        </p:txBody>
      </p:sp>
      <p:sp>
        <p:nvSpPr>
          <p:cNvPr id="131" name="Rainbow week- week 5"/>
          <p:cNvSpPr/>
          <p:nvPr/>
        </p:nvSpPr>
        <p:spPr>
          <a:xfrm>
            <a:off x="11816688" y="3717974"/>
            <a:ext cx="4302756" cy="1724731"/>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Lost on the Beach</a:t>
            </a:r>
            <a:endParaRPr dirty="0"/>
          </a:p>
        </p:txBody>
      </p:sp>
      <p:sp>
        <p:nvSpPr>
          <p:cNvPr id="145" name="Key Vocabulary:…"/>
          <p:cNvSpPr/>
          <p:nvPr/>
        </p:nvSpPr>
        <p:spPr>
          <a:xfrm>
            <a:off x="272687" y="5179766"/>
            <a:ext cx="3772319" cy="7960827"/>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r>
              <a:rPr dirty="0"/>
              <a:t>Key Vocabulary: </a:t>
            </a:r>
          </a:p>
          <a:p>
            <a:pPr marL="185208" indent="-185208" algn="l">
              <a:buSzPct val="125000"/>
              <a:buChar char="-"/>
              <a:defRPr sz="2800" b="0">
                <a:latin typeface="Noteworthy Light"/>
                <a:ea typeface="Noteworthy Light"/>
                <a:cs typeface="Noteworthy Light"/>
                <a:sym typeface="Noteworthy Light"/>
              </a:defRPr>
            </a:pPr>
            <a:r>
              <a:rPr lang="en-GB" sz="1600" dirty="0">
                <a:solidFill>
                  <a:srgbClr val="FF0000"/>
                </a:solidFill>
                <a:latin typeface="Arial" panose="020B0604020202020204" pitchFamily="34" charset="0"/>
                <a:cs typeface="Arial" panose="020B0604020202020204" pitchFamily="34" charset="0"/>
              </a:rPr>
              <a:t>Holiday: </a:t>
            </a:r>
            <a:r>
              <a:rPr lang="en-GB" sz="1600" dirty="0">
                <a:latin typeface="Arial" panose="020B0604020202020204" pitchFamily="34" charset="0"/>
                <a:cs typeface="Arial" panose="020B0604020202020204" pitchFamily="34" charset="0"/>
              </a:rPr>
              <a:t>spend time in a specific place.</a:t>
            </a:r>
          </a:p>
          <a:p>
            <a:pPr marL="185208" indent="-185208" algn="l">
              <a:buSzPct val="125000"/>
              <a:buChar char="-"/>
              <a:defRPr sz="2800" b="0">
                <a:latin typeface="Noteworthy Light"/>
                <a:ea typeface="Noteworthy Light"/>
                <a:cs typeface="Noteworthy Light"/>
                <a:sym typeface="Noteworthy Light"/>
              </a:defRPr>
            </a:pPr>
            <a:r>
              <a:rPr lang="en-GB" sz="1600" dirty="0">
                <a:solidFill>
                  <a:srgbClr val="FF0000"/>
                </a:solidFill>
                <a:latin typeface="Arial" panose="020B0604020202020204" pitchFamily="34" charset="0"/>
                <a:cs typeface="Arial" panose="020B0604020202020204" pitchFamily="34" charset="0"/>
              </a:rPr>
              <a:t>Beach: </a:t>
            </a:r>
            <a:r>
              <a:rPr lang="en-GB" sz="1600" dirty="0">
                <a:solidFill>
                  <a:schemeClr val="tx1"/>
                </a:solidFill>
                <a:latin typeface="Arial" panose="020B0604020202020204" pitchFamily="34" charset="0"/>
                <a:cs typeface="Arial" panose="020B0604020202020204" pitchFamily="34" charset="0"/>
              </a:rPr>
              <a:t>a narrow strip of land that borders a body of water.</a:t>
            </a:r>
          </a:p>
          <a:p>
            <a:pPr marL="185208" indent="-185208" algn="l">
              <a:buSzPct val="125000"/>
              <a:buChar char="-"/>
              <a:defRPr sz="2800" b="0">
                <a:latin typeface="Noteworthy Light"/>
                <a:ea typeface="Noteworthy Light"/>
                <a:cs typeface="Noteworthy Light"/>
                <a:sym typeface="Noteworthy Light"/>
              </a:defRPr>
            </a:pPr>
            <a:r>
              <a:rPr lang="en-GB" sz="1600" dirty="0">
                <a:solidFill>
                  <a:srgbClr val="FF0000"/>
                </a:solidFill>
                <a:latin typeface="Arial" panose="020B0604020202020204" pitchFamily="34" charset="0"/>
                <a:cs typeface="Arial" panose="020B0604020202020204" pitchFamily="34" charset="0"/>
              </a:rPr>
              <a:t>Shells: </a:t>
            </a:r>
            <a:r>
              <a:rPr lang="en-GB" sz="1600" dirty="0">
                <a:solidFill>
                  <a:schemeClr val="tx1"/>
                </a:solidFill>
                <a:latin typeface="Arial" panose="020B0604020202020204" pitchFamily="34" charset="0"/>
                <a:cs typeface="Arial" panose="020B0604020202020204" pitchFamily="34" charset="0"/>
              </a:rPr>
              <a:t>the hard outer layer of a creature. </a:t>
            </a:r>
            <a:endParaRPr lang="en-GB" sz="1600" dirty="0">
              <a:solidFill>
                <a:srgbClr val="FF0000"/>
              </a:solidFill>
              <a:latin typeface="Arial" panose="020B0604020202020204" pitchFamily="34" charset="0"/>
              <a:cs typeface="Arial" panose="020B0604020202020204" pitchFamily="34" charset="0"/>
            </a:endParaRPr>
          </a:p>
          <a:p>
            <a:pPr algn="l">
              <a:buSzPct val="125000"/>
              <a:defRPr sz="2800" b="0">
                <a:latin typeface="Noteworthy Light"/>
                <a:ea typeface="Noteworthy Light"/>
                <a:cs typeface="Noteworthy Light"/>
                <a:sym typeface="Noteworthy Light"/>
              </a:defRPr>
            </a:pPr>
            <a:endParaRPr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a:buSzPct val="125000"/>
              <a:defRPr sz="2800" b="0">
                <a:latin typeface="Noteworthy Light"/>
                <a:ea typeface="Noteworthy Light"/>
                <a:cs typeface="Noteworthy Light"/>
                <a:sym typeface="Noteworthy Light"/>
              </a:defRPr>
            </a:pPr>
            <a:r>
              <a:rPr sz="3200" dirty="0"/>
              <a:t>Key Questions?</a:t>
            </a:r>
          </a:p>
          <a:p>
            <a:pPr marL="185208" indent="-185208" algn="l">
              <a:buSzPct val="125000"/>
              <a:buChar char="-"/>
              <a:defRPr sz="2800" b="0">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Where have you been on holiday?</a:t>
            </a:r>
          </a:p>
          <a:p>
            <a:pPr marL="185208" indent="-185208" algn="l">
              <a:buSzPct val="125000"/>
              <a:buChar char="-"/>
              <a:defRPr sz="2800" b="0">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Have you ever been going on holiday and not wanted to leave your home?</a:t>
            </a:r>
          </a:p>
          <a:p>
            <a:pPr marL="185208" indent="-185208" algn="l">
              <a:buSzPct val="125000"/>
              <a:buChar char="-"/>
              <a:defRPr sz="2800" b="0">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What fun things have you done on holiday?</a:t>
            </a:r>
          </a:p>
          <a:p>
            <a:pPr marL="185208" indent="-185208" algn="l">
              <a:buSzPct val="125000"/>
              <a:buChar char="-"/>
              <a:defRPr sz="2800" b="0">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Why do you think Rosie doesn’t want to go on holiday?</a:t>
            </a:r>
          </a:p>
          <a:p>
            <a:pPr marL="185208" indent="-185208" algn="l">
              <a:buSzPct val="125000"/>
              <a:buChar char="-"/>
              <a:defRPr sz="2800" b="0">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Did Rosie change her mind in the end?</a:t>
            </a:r>
          </a:p>
          <a:p>
            <a:pPr marL="185208" indent="-185208" algn="l">
              <a:buSzPct val="125000"/>
              <a:buChar char="-"/>
              <a:defRPr sz="2800" b="0">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Why do you think she changed her mind?</a:t>
            </a:r>
          </a:p>
          <a:p>
            <a:pPr marL="185208" indent="-185208" algn="l">
              <a:buSzPct val="125000"/>
              <a:buChar char="-"/>
              <a:defRPr sz="2800" b="0">
                <a:latin typeface="Noteworthy Light"/>
                <a:ea typeface="Noteworthy Light"/>
                <a:cs typeface="Noteworthy Light"/>
                <a:sym typeface="Noteworthy Light"/>
              </a:defRPr>
            </a:pPr>
            <a:endParaRPr lang="en-GB" sz="1600" dirty="0">
              <a:latin typeface="Arial" panose="020B0604020202020204" pitchFamily="34" charset="0"/>
              <a:cs typeface="Arial" panose="020B0604020202020204" pitchFamily="34" charset="0"/>
            </a:endParaRPr>
          </a:p>
          <a:p>
            <a:pPr marL="185208" indent="-185208" algn="l">
              <a:buSzPct val="125000"/>
              <a:buChar char="-"/>
              <a:defRPr sz="2800" b="0">
                <a:latin typeface="Noteworthy Light"/>
                <a:ea typeface="Noteworthy Light"/>
                <a:cs typeface="Noteworthy Light"/>
                <a:sym typeface="Noteworthy Light"/>
              </a:defRPr>
            </a:pPr>
            <a:endParaRPr sz="1600" dirty="0">
              <a:latin typeface="Arial" panose="020B0604020202020204" pitchFamily="34" charset="0"/>
              <a:cs typeface="Arial" panose="020B0604020202020204" pitchFamily="34" charset="0"/>
            </a:endParaRPr>
          </a:p>
        </p:txBody>
      </p:sp>
      <p:sp>
        <p:nvSpPr>
          <p:cNvPr id="146" name="Key Vocabulary:…"/>
          <p:cNvSpPr/>
          <p:nvPr/>
        </p:nvSpPr>
        <p:spPr>
          <a:xfrm>
            <a:off x="11816688" y="5179766"/>
            <a:ext cx="4302756" cy="7995742"/>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97"/>
                </a:lnTo>
                <a:cubicBezTo>
                  <a:pt x="968" y="2517"/>
                  <a:pt x="0" y="3049"/>
                  <a:pt x="0" y="3706"/>
                </a:cubicBezTo>
                <a:lnTo>
                  <a:pt x="0" y="20387"/>
                </a:lnTo>
                <a:cubicBezTo>
                  <a:pt x="0" y="21057"/>
                  <a:pt x="1004" y="21600"/>
                  <a:pt x="2243" y="21600"/>
                </a:cubicBezTo>
                <a:lnTo>
                  <a:pt x="19357" y="21600"/>
                </a:lnTo>
                <a:cubicBezTo>
                  <a:pt x="20596" y="21600"/>
                  <a:pt x="21600" y="21057"/>
                  <a:pt x="21600" y="20387"/>
                </a:cubicBezTo>
                <a:lnTo>
                  <a:pt x="21600" y="3706"/>
                </a:lnTo>
                <a:cubicBezTo>
                  <a:pt x="21600" y="3036"/>
                  <a:pt x="20596" y="2493"/>
                  <a:pt x="19357" y="2493"/>
                </a:cubicBezTo>
                <a:lnTo>
                  <a:pt x="4291" y="2493"/>
                </a:lnTo>
                <a:lnTo>
                  <a:pt x="3233"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r>
              <a:rPr dirty="0"/>
              <a:t>Key Vocabulary:</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Handkerchief: </a:t>
            </a:r>
            <a:r>
              <a:rPr lang="en-US" sz="1600" b="0" dirty="0">
                <a:solidFill>
                  <a:schemeClr val="tx1"/>
                </a:solidFill>
                <a:latin typeface="Arial" panose="020B0604020202020204" pitchFamily="34" charset="0"/>
                <a:cs typeface="Arial" panose="020B0604020202020204" pitchFamily="34" charset="0"/>
                <a:sym typeface="Noteworthy Light"/>
              </a:rPr>
              <a:t>a square of cotton.</a:t>
            </a:r>
            <a:endParaRPr lang="en-US" sz="1600" b="0" dirty="0">
              <a:latin typeface="Arial" panose="020B0604020202020204" pitchFamily="34" charset="0"/>
              <a:cs typeface="Arial" panose="020B0604020202020204" pitchFamily="34" charset="0"/>
              <a:sym typeface="Noteworthy Light"/>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US" sz="1600" b="0" dirty="0">
                <a:solidFill>
                  <a:srgbClr val="FF0000"/>
                </a:solidFill>
                <a:latin typeface="Arial" panose="020B0604020202020204" pitchFamily="34" charset="0"/>
                <a:cs typeface="Arial" panose="020B0604020202020204" pitchFamily="34" charset="0"/>
                <a:sym typeface="Noteworthy Light"/>
              </a:rPr>
              <a:t>Crab: </a:t>
            </a:r>
            <a:r>
              <a:rPr lang="en-US" sz="1600" b="0" dirty="0">
                <a:solidFill>
                  <a:schemeClr val="tx1"/>
                </a:solidFill>
                <a:latin typeface="Arial" panose="020B0604020202020204" pitchFamily="34" charset="0"/>
                <a:cs typeface="Arial" panose="020B0604020202020204" pitchFamily="34" charset="0"/>
                <a:sym typeface="Noteworthy Light"/>
              </a:rPr>
              <a:t>a creature, with claws, found at the beach. </a:t>
            </a:r>
            <a:endParaRPr lang="en-US" sz="1600" dirty="0">
              <a:solidFill>
                <a:schemeClr val="tx1"/>
              </a:solidFill>
              <a:latin typeface="Arial" panose="020B0604020202020204" pitchFamily="34" charset="0"/>
              <a:cs typeface="Arial" panose="020B0604020202020204" pitchFamily="34" charset="0"/>
              <a:sym typeface="Noteworthy Light"/>
            </a:endParaRPr>
          </a:p>
          <a:p>
            <a:pPr marL="185208" indent="-185208" algn="l">
              <a:buClr>
                <a:srgbClr val="000000"/>
              </a:buClr>
              <a:buSzPct val="125000"/>
              <a:buFontTx/>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US" sz="1600" dirty="0">
                <a:solidFill>
                  <a:srgbClr val="FF0000"/>
                </a:solidFill>
                <a:latin typeface="Arial" panose="020B0604020202020204" pitchFamily="34" charset="0"/>
                <a:cs typeface="Arial" panose="020B0604020202020204" pitchFamily="34" charset="0"/>
              </a:rPr>
              <a:t>Seagulls: </a:t>
            </a:r>
            <a:r>
              <a:rPr lang="en-US" sz="1600" b="0" dirty="0">
                <a:solidFill>
                  <a:schemeClr val="tx1"/>
                </a:solidFill>
                <a:latin typeface="Arial" panose="020B0604020202020204" pitchFamily="34" charset="0"/>
                <a:cs typeface="Arial" panose="020B0604020202020204" pitchFamily="34" charset="0"/>
                <a:sym typeface="Noteworthy Light"/>
              </a:rPr>
              <a:t>a type of seabird that lives around the seaside.</a:t>
            </a:r>
          </a:p>
          <a:p>
            <a:pPr marL="185208" indent="-185208" algn="l">
              <a:buClr>
                <a:srgbClr val="000000"/>
              </a:buClr>
              <a:buSzPct val="125000"/>
              <a:buFontTx/>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US" sz="1600" b="0" dirty="0">
                <a:solidFill>
                  <a:srgbClr val="FF0000"/>
                </a:solidFill>
                <a:latin typeface="Arial" panose="020B0604020202020204" pitchFamily="34" charset="0"/>
                <a:cs typeface="Arial" panose="020B0604020202020204" pitchFamily="34" charset="0"/>
                <a:sym typeface="Noteworthy Light"/>
              </a:rPr>
              <a:t>Paddle: </a:t>
            </a:r>
            <a:r>
              <a:rPr lang="en-US" sz="1600" b="0" dirty="0">
                <a:solidFill>
                  <a:schemeClr val="tx1"/>
                </a:solidFill>
                <a:latin typeface="Arial" panose="020B0604020202020204" pitchFamily="34" charset="0"/>
                <a:cs typeface="Arial" panose="020B0604020202020204" pitchFamily="34" charset="0"/>
                <a:sym typeface="Noteworthy Light"/>
              </a:rPr>
              <a:t>move through the water on a boat or shaft. </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US" sz="1600" b="0" dirty="0">
                <a:solidFill>
                  <a:srgbClr val="FF0000"/>
                </a:solidFill>
                <a:latin typeface="Arial" panose="020B0604020202020204" pitchFamily="34" charset="0"/>
                <a:cs typeface="Arial" panose="020B0604020202020204" pitchFamily="34" charset="0"/>
                <a:sym typeface="Noteworthy Light"/>
              </a:rPr>
              <a:t>-  Waves: </a:t>
            </a:r>
            <a:r>
              <a:rPr lang="en-US" sz="1600" b="0" dirty="0">
                <a:solidFill>
                  <a:schemeClr val="tx1"/>
                </a:solidFill>
                <a:latin typeface="Arial" panose="020B0604020202020204" pitchFamily="34" charset="0"/>
                <a:cs typeface="Arial" panose="020B0604020202020204" pitchFamily="34" charset="0"/>
                <a:sym typeface="Noteworthy Light"/>
              </a:rPr>
              <a:t>disturbances in the surface of the                 ocean.</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US" sz="1600" b="0" dirty="0">
                <a:solidFill>
                  <a:srgbClr val="FF0000"/>
                </a:solidFill>
                <a:latin typeface="Arial" panose="020B0604020202020204" pitchFamily="34" charset="0"/>
                <a:cs typeface="Arial" panose="020B0604020202020204" pitchFamily="34" charset="0"/>
                <a:sym typeface="Noteworthy Light"/>
              </a:rPr>
              <a:t>-   Surfing: </a:t>
            </a:r>
            <a:r>
              <a:rPr lang="en-US" sz="1600" b="0" dirty="0">
                <a:solidFill>
                  <a:schemeClr val="tx1"/>
                </a:solidFill>
                <a:latin typeface="Arial" panose="020B0604020202020204" pitchFamily="34" charset="0"/>
                <a:cs typeface="Arial" panose="020B0604020202020204" pitchFamily="34" charset="0"/>
                <a:sym typeface="Noteworthy Light"/>
              </a:rPr>
              <a:t>a sport that is riding the waves.</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endParaRPr lang="en-US" sz="1600" dirty="0">
              <a:solidFill>
                <a:schemeClr val="tx1"/>
              </a:solidFill>
              <a:latin typeface="Arial" panose="020B0604020202020204" pitchFamily="34" charset="0"/>
              <a:cs typeface="Arial" panose="020B0604020202020204" pitchFamily="34" charset="0"/>
            </a:endParaRPr>
          </a:p>
          <a:p>
            <a:pPr>
              <a:defRPr sz="3200" b="0">
                <a:latin typeface="Noteworthy Light"/>
                <a:ea typeface="Noteworthy Light"/>
                <a:cs typeface="Noteworthy Light"/>
                <a:sym typeface="Noteworthy Light"/>
              </a:defRPr>
            </a:pPr>
            <a:r>
              <a:rPr dirty="0"/>
              <a:t>Key Questions</a:t>
            </a:r>
            <a:r>
              <a:rPr lang="en-GB" dirty="0"/>
              <a:t>?</a:t>
            </a:r>
            <a:endParaRPr dirty="0"/>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sz="1600" dirty="0">
                <a:solidFill>
                  <a:srgbClr val="000000"/>
                </a:solidFill>
                <a:latin typeface="Arial" panose="020B0604020202020204" pitchFamily="34" charset="0"/>
                <a:cs typeface="Arial" panose="020B0604020202020204" pitchFamily="34" charset="0"/>
              </a:rPr>
              <a:t>Have you ever lost anything? How did it make you feel?</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sz="1600" dirty="0">
                <a:solidFill>
                  <a:schemeClr val="tx1"/>
                </a:solidFill>
                <a:latin typeface="Arial" panose="020B0604020202020204" pitchFamily="34" charset="0"/>
                <a:cs typeface="Arial" panose="020B0604020202020204" pitchFamily="34" charset="0"/>
              </a:rPr>
              <a:t>Have you ever got lost from your family or friends? How did it make you feel?</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sz="1600" dirty="0">
                <a:solidFill>
                  <a:schemeClr val="tx1"/>
                </a:solidFill>
                <a:latin typeface="Arial" panose="020B0604020202020204" pitchFamily="34" charset="0"/>
                <a:cs typeface="Arial" panose="020B0604020202020204" pitchFamily="34" charset="0"/>
              </a:rPr>
              <a:t>How do you think Teddy was feeling when he felt trapped?</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sz="1600" dirty="0">
                <a:solidFill>
                  <a:schemeClr val="tx1"/>
                </a:solidFill>
                <a:latin typeface="Arial" panose="020B0604020202020204" pitchFamily="34" charset="0"/>
                <a:cs typeface="Arial" panose="020B0604020202020204" pitchFamily="34" charset="0"/>
              </a:rPr>
              <a:t>Have you ever seen a seagull or crab?</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sz="1600" dirty="0">
                <a:solidFill>
                  <a:schemeClr val="tx1"/>
                </a:solidFill>
                <a:latin typeface="Arial" panose="020B0604020202020204" pitchFamily="34" charset="0"/>
                <a:cs typeface="Arial" panose="020B0604020202020204" pitchFamily="34" charset="0"/>
              </a:rPr>
              <a:t>How do you think Lily would have felt if she knew what had happened to Teddy?</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sz="1600" dirty="0">
              <a:solidFill>
                <a:schemeClr val="tx1"/>
              </a:solidFill>
              <a:latin typeface="Arial" panose="020B0604020202020204" pitchFamily="34" charset="0"/>
              <a:cs typeface="Arial" panose="020B0604020202020204" pitchFamily="34" charset="0"/>
            </a:endParaRPr>
          </a:p>
        </p:txBody>
      </p:sp>
      <p:sp>
        <p:nvSpPr>
          <p:cNvPr id="149" name="Key Vocabulary:…"/>
          <p:cNvSpPr/>
          <p:nvPr/>
        </p:nvSpPr>
        <p:spPr>
          <a:xfrm>
            <a:off x="5396272" y="5216278"/>
            <a:ext cx="4131965" cy="7959230"/>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800" b="0">
                <a:latin typeface="Noteworthy Light"/>
                <a:ea typeface="Noteworthy Light"/>
                <a:cs typeface="Noteworthy Light"/>
                <a:sym typeface="Noteworthy Light"/>
              </a:defRPr>
            </a:pPr>
            <a:r>
              <a:rPr sz="3200" dirty="0"/>
              <a:t>Key Vocabulary:</a:t>
            </a:r>
          </a:p>
          <a:p>
            <a:pPr marL="185208" indent="-185208" algn="l">
              <a:buSzPct val="125000"/>
              <a:buChar char="-"/>
              <a:defRPr sz="2800" b="0">
                <a:latin typeface="Noteworthy Light"/>
                <a:ea typeface="Noteworthy Light"/>
                <a:cs typeface="Noteworthy Light"/>
                <a:sym typeface="Noteworthy Light"/>
              </a:defRPr>
            </a:pPr>
            <a:r>
              <a:rPr lang="en-GB" sz="1600" dirty="0">
                <a:solidFill>
                  <a:schemeClr val="accent5">
                    <a:hueOff val="-82419"/>
                    <a:satOff val="-9513"/>
                    <a:lumOff val="-16343"/>
                  </a:schemeClr>
                </a:solidFill>
                <a:latin typeface="Arial" panose="020B0604020202020204" pitchFamily="34" charset="0"/>
                <a:cs typeface="Arial" panose="020B0604020202020204" pitchFamily="34" charset="0"/>
              </a:rPr>
              <a:t>Seaside: </a:t>
            </a:r>
            <a:r>
              <a:rPr lang="en-GB" sz="1600" dirty="0">
                <a:solidFill>
                  <a:schemeClr val="tx1"/>
                </a:solidFill>
                <a:latin typeface="Arial" panose="020B0604020202020204" pitchFamily="34" charset="0"/>
                <a:cs typeface="Arial" panose="020B0604020202020204" pitchFamily="34" charset="0"/>
              </a:rPr>
              <a:t>area near the sea where people spend their holidays and enjoy themselves. </a:t>
            </a:r>
            <a:endParaRPr lang="en-US" sz="1600" b="0" dirty="0">
              <a:solidFill>
                <a:srgbClr val="202124"/>
              </a:solidFill>
              <a:latin typeface="Arial" panose="020B0604020202020204" pitchFamily="34" charset="0"/>
              <a:cs typeface="Arial" panose="020B0604020202020204" pitchFamily="34" charset="0"/>
            </a:endParaRPr>
          </a:p>
          <a:p>
            <a:pPr marL="185208" indent="-185208" algn="l">
              <a:buSzPct val="125000"/>
              <a:buChar char="-"/>
              <a:defRPr sz="2800" b="0">
                <a:latin typeface="Noteworthy Light"/>
                <a:ea typeface="Noteworthy Light"/>
                <a:cs typeface="Noteworthy Light"/>
                <a:sym typeface="Noteworthy Light"/>
              </a:defRPr>
            </a:pPr>
            <a:r>
              <a:rPr lang="en-GB" sz="1600" dirty="0">
                <a:solidFill>
                  <a:schemeClr val="accent5">
                    <a:hueOff val="-82419"/>
                    <a:satOff val="-9513"/>
                    <a:lumOff val="-16343"/>
                  </a:schemeClr>
                </a:solidFill>
                <a:latin typeface="Arial" panose="020B0604020202020204" pitchFamily="34" charset="0"/>
                <a:cs typeface="Arial" panose="020B0604020202020204" pitchFamily="34" charset="0"/>
              </a:rPr>
              <a:t>Rock pool: </a:t>
            </a:r>
            <a:r>
              <a:rPr lang="en-GB" sz="1600" dirty="0">
                <a:solidFill>
                  <a:schemeClr val="tx1"/>
                </a:solidFill>
                <a:latin typeface="Arial" panose="020B0604020202020204" pitchFamily="34" charset="0"/>
                <a:cs typeface="Arial" panose="020B0604020202020204" pitchFamily="34" charset="0"/>
              </a:rPr>
              <a:t>small pools of water that form along the coastline.</a:t>
            </a:r>
          </a:p>
          <a:p>
            <a:pPr marL="185208" indent="-185208" algn="l">
              <a:buSzPct val="125000"/>
              <a:buChar char="-"/>
              <a:defRPr sz="2800" b="0">
                <a:latin typeface="Noteworthy Light"/>
                <a:ea typeface="Noteworthy Light"/>
                <a:cs typeface="Noteworthy Light"/>
                <a:sym typeface="Noteworthy Light"/>
              </a:defRPr>
            </a:pPr>
            <a:r>
              <a:rPr lang="en-GB" sz="1600" dirty="0">
                <a:solidFill>
                  <a:schemeClr val="accent5">
                    <a:hueOff val="-82419"/>
                    <a:satOff val="-9513"/>
                    <a:lumOff val="-16343"/>
                  </a:schemeClr>
                </a:solidFill>
                <a:latin typeface="Arial" panose="020B0604020202020204" pitchFamily="34" charset="0"/>
                <a:cs typeface="Arial" panose="020B0604020202020204" pitchFamily="34" charset="0"/>
              </a:rPr>
              <a:t>Sandcastle</a:t>
            </a:r>
            <a:r>
              <a:rPr lang="en-GB" sz="1600" dirty="0">
                <a:latin typeface="Arial" panose="020B0604020202020204" pitchFamily="34" charset="0"/>
                <a:cs typeface="Arial" panose="020B0604020202020204" pitchFamily="34" charset="0"/>
              </a:rPr>
              <a:t>: a model of a  castle built out of sand. </a:t>
            </a:r>
            <a:endParaRPr sz="1600" dirty="0">
              <a:latin typeface="Arial" panose="020B0604020202020204" pitchFamily="34" charset="0"/>
              <a:cs typeface="Arial" panose="020B0604020202020204" pitchFamily="34" charset="0"/>
            </a:endParaRPr>
          </a:p>
          <a:p>
            <a:pPr marL="185208" indent="-185208" algn="l">
              <a:buSzPct val="125000"/>
              <a:buChar char="-"/>
              <a:defRPr sz="2800" b="0">
                <a:latin typeface="Noteworthy Light"/>
                <a:ea typeface="Noteworthy Light"/>
                <a:cs typeface="Noteworthy Light"/>
                <a:sym typeface="Noteworthy Light"/>
              </a:defRPr>
            </a:pPr>
            <a:r>
              <a:rPr lang="en-GB" sz="1600" dirty="0">
                <a:solidFill>
                  <a:schemeClr val="accent5">
                    <a:hueOff val="-82419"/>
                    <a:satOff val="-9513"/>
                    <a:lumOff val="-16343"/>
                  </a:schemeClr>
                </a:solidFill>
                <a:latin typeface="Arial" panose="020B0604020202020204" pitchFamily="34" charset="0"/>
                <a:cs typeface="Arial" panose="020B0604020202020204" pitchFamily="34" charset="0"/>
              </a:rPr>
              <a:t>Tide: </a:t>
            </a:r>
            <a:r>
              <a:rPr lang="en-GB" sz="1600" dirty="0">
                <a:solidFill>
                  <a:schemeClr val="tx1"/>
                </a:solidFill>
                <a:latin typeface="Arial" panose="020B0604020202020204" pitchFamily="34" charset="0"/>
                <a:cs typeface="Arial" panose="020B0604020202020204" pitchFamily="34" charset="0"/>
              </a:rPr>
              <a:t>the rise and fall of sea levels. </a:t>
            </a:r>
          </a:p>
          <a:p>
            <a:pPr algn="l">
              <a:buSzPct val="125000"/>
              <a:defRPr sz="2800" b="0">
                <a:latin typeface="Noteworthy Light"/>
                <a:ea typeface="Noteworthy Light"/>
                <a:cs typeface="Noteworthy Light"/>
                <a:sym typeface="Noteworthy Light"/>
              </a:defRPr>
            </a:pPr>
            <a:endParaRPr lang="en-GB" sz="1400" dirty="0">
              <a:solidFill>
                <a:srgbClr val="FF0000"/>
              </a:solidFill>
            </a:endParaRPr>
          </a:p>
          <a:p>
            <a:pPr>
              <a:defRPr sz="3200" b="0">
                <a:latin typeface="Noteworthy Light"/>
                <a:ea typeface="Noteworthy Light"/>
                <a:cs typeface="Noteworthy Light"/>
                <a:sym typeface="Noteworthy Light"/>
              </a:defRPr>
            </a:pPr>
            <a:r>
              <a:rPr lang="en-GB" dirty="0"/>
              <a:t>K</a:t>
            </a:r>
            <a:r>
              <a:rPr dirty="0"/>
              <a:t>ey Questions?</a:t>
            </a:r>
          </a:p>
          <a:p>
            <a:pPr marL="185208" indent="-185208" algn="l">
              <a:buSzPct val="125000"/>
              <a:buChar char="-"/>
              <a:defRPr sz="2800" b="0">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If you were going to the beach, what would you pack? </a:t>
            </a:r>
          </a:p>
          <a:p>
            <a:pPr marL="185208" indent="-185208" algn="l">
              <a:buSzPct val="125000"/>
              <a:buChar char="-"/>
              <a:defRPr sz="2800" b="0">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What would you wear if you were going to the seaside?</a:t>
            </a:r>
          </a:p>
          <a:p>
            <a:pPr marL="185208" indent="-185208" algn="l">
              <a:buSzPct val="125000"/>
              <a:buChar char="-"/>
              <a:defRPr sz="2800" b="0">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What has Grandma done for Emily?</a:t>
            </a:r>
          </a:p>
          <a:p>
            <a:pPr marL="185208" indent="-185208" algn="l">
              <a:buSzPct val="125000"/>
              <a:buChar char="-"/>
              <a:defRPr sz="2800" b="0">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When Emily is on Grandma’s back, what seaside activity are they doing?</a:t>
            </a:r>
          </a:p>
          <a:p>
            <a:pPr marL="185208" indent="-185208" algn="l">
              <a:buSzPct val="125000"/>
              <a:buChar char="-"/>
              <a:defRPr sz="2800" b="0">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Do you think Emily had a good time at Grandma’s beach? How do we know?</a:t>
            </a:r>
            <a:endParaRPr sz="1600" dirty="0">
              <a:latin typeface="Arial" panose="020B0604020202020204" pitchFamily="34" charset="0"/>
              <a:cs typeface="Arial" panose="020B0604020202020204" pitchFamily="34" charset="0"/>
            </a:endParaRPr>
          </a:p>
        </p:txBody>
      </p:sp>
      <p:sp>
        <p:nvSpPr>
          <p:cNvPr id="27" name="Rainbow week- week 5"/>
          <p:cNvSpPr/>
          <p:nvPr/>
        </p:nvSpPr>
        <p:spPr>
          <a:xfrm>
            <a:off x="18237104" y="3717974"/>
            <a:ext cx="4302756" cy="1724731"/>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Three by the Sea</a:t>
            </a:r>
            <a:endParaRPr dirty="0"/>
          </a:p>
        </p:txBody>
      </p:sp>
      <p:sp>
        <p:nvSpPr>
          <p:cNvPr id="28" name="Rainbow week- week 5"/>
          <p:cNvSpPr/>
          <p:nvPr/>
        </p:nvSpPr>
        <p:spPr>
          <a:xfrm>
            <a:off x="5396272" y="3904853"/>
            <a:ext cx="4302756" cy="1724731"/>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Grandma’s Beach</a:t>
            </a:r>
            <a:endParaRPr dirty="0"/>
          </a:p>
        </p:txBody>
      </p:sp>
      <p:sp>
        <p:nvSpPr>
          <p:cNvPr id="29" name="Rainbow week- week 5"/>
          <p:cNvSpPr/>
          <p:nvPr/>
        </p:nvSpPr>
        <p:spPr>
          <a:xfrm>
            <a:off x="257054" y="3904853"/>
            <a:ext cx="4302756" cy="1724731"/>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US" dirty="0"/>
              <a:t> Rosie’s Holiday</a:t>
            </a:r>
            <a:endParaRPr dirty="0"/>
          </a:p>
        </p:txBody>
      </p:sp>
      <p:sp>
        <p:nvSpPr>
          <p:cNvPr id="32" name="Key Vocabulary:…"/>
          <p:cNvSpPr/>
          <p:nvPr/>
        </p:nvSpPr>
        <p:spPr>
          <a:xfrm>
            <a:off x="18365128" y="5144851"/>
            <a:ext cx="4302756" cy="7995742"/>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97"/>
                </a:lnTo>
                <a:cubicBezTo>
                  <a:pt x="968" y="2517"/>
                  <a:pt x="0" y="3049"/>
                  <a:pt x="0" y="3706"/>
                </a:cubicBezTo>
                <a:lnTo>
                  <a:pt x="0" y="20387"/>
                </a:lnTo>
                <a:cubicBezTo>
                  <a:pt x="0" y="21057"/>
                  <a:pt x="1004" y="21600"/>
                  <a:pt x="2243" y="21600"/>
                </a:cubicBezTo>
                <a:lnTo>
                  <a:pt x="19357" y="21600"/>
                </a:lnTo>
                <a:cubicBezTo>
                  <a:pt x="20596" y="21600"/>
                  <a:pt x="21600" y="21057"/>
                  <a:pt x="21600" y="20387"/>
                </a:cubicBezTo>
                <a:lnTo>
                  <a:pt x="21600" y="3706"/>
                </a:lnTo>
                <a:cubicBezTo>
                  <a:pt x="21600" y="3036"/>
                  <a:pt x="20596" y="2493"/>
                  <a:pt x="19357" y="2493"/>
                </a:cubicBezTo>
                <a:lnTo>
                  <a:pt x="4291" y="2493"/>
                </a:lnTo>
                <a:lnTo>
                  <a:pt x="3233"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dirty="0"/>
              <a:t>Key Vocabulary:</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Sea</a:t>
            </a:r>
            <a:r>
              <a:rPr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a:t>
            </a:r>
            <a:r>
              <a:rPr lang="en-GB" sz="1600" b="0" dirty="0">
                <a:solidFill>
                  <a:srgbClr val="202124"/>
                </a:solidFill>
                <a:latin typeface="arial" panose="020B0604020202020204" pitchFamily="34" charset="0"/>
              </a:rPr>
              <a:t>a large body of salty water.</a:t>
            </a:r>
            <a:endParaRPr sz="1600" dirty="0">
              <a:solidFill>
                <a:srgbClr val="000000"/>
              </a:solidFill>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sz="1600" dirty="0">
                <a:latin typeface="Arial" panose="020B0604020202020204" pitchFamily="34" charset="0"/>
                <a:cs typeface="Arial" panose="020B0604020202020204" pitchFamily="34" charset="0"/>
              </a:rPr>
              <a:t>Shore</a:t>
            </a:r>
            <a:r>
              <a:rPr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a:t>
            </a:r>
            <a:r>
              <a:rPr lang="en-GB" sz="1600" b="0" dirty="0">
                <a:solidFill>
                  <a:srgbClr val="202124"/>
                </a:solidFill>
                <a:latin typeface="arial" panose="020B0604020202020204" pitchFamily="34" charset="0"/>
              </a:rPr>
              <a:t>the land along the edge of the sea.</a:t>
            </a:r>
            <a:endParaRPr sz="1600" dirty="0">
              <a:solidFill>
                <a:srgbClr val="000000"/>
              </a:solidFill>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sz="1600" dirty="0">
                <a:solidFill>
                  <a:srgbClr val="FF0000"/>
                </a:solidFill>
                <a:latin typeface="Arial" panose="020B0604020202020204" pitchFamily="34" charset="0"/>
                <a:cs typeface="Arial" panose="020B0604020202020204" pitchFamily="34" charset="0"/>
              </a:rPr>
              <a:t>Beach hut</a:t>
            </a:r>
            <a:r>
              <a:rPr lang="en-GB" sz="1600" dirty="0"/>
              <a:t>: </a:t>
            </a:r>
            <a:r>
              <a:rPr lang="en-US" sz="1600" b="0" dirty="0">
                <a:solidFill>
                  <a:srgbClr val="202124"/>
                </a:solidFill>
                <a:latin typeface="arial" panose="020B0604020202020204" pitchFamily="34" charset="0"/>
              </a:rPr>
              <a:t>a </a:t>
            </a:r>
            <a:r>
              <a:rPr lang="en-GB" sz="1600" b="0" dirty="0">
                <a:solidFill>
                  <a:srgbClr val="202124"/>
                </a:solidFill>
                <a:latin typeface="arial" panose="020B0604020202020204" pitchFamily="34" charset="0"/>
              </a:rPr>
              <a:t>small wooden, often brightly coloured box, near the beach for people to sunbathe and sleep in.</a:t>
            </a:r>
            <a:endParaRPr lang="en-GB" sz="1600" dirty="0">
              <a:solidFill>
                <a:srgbClr val="000000"/>
              </a:solidFill>
            </a:endParaRPr>
          </a:p>
          <a:p>
            <a:pPr marL="185208" indent="-185208" algn="l">
              <a:buClr>
                <a:srgbClr val="000000"/>
              </a:buClr>
              <a:buSzPct val="125000"/>
              <a:buFontTx/>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US" sz="1600" dirty="0">
                <a:solidFill>
                  <a:schemeClr val="accent5">
                    <a:hueOff val="-82419"/>
                    <a:satOff val="-9513"/>
                    <a:lumOff val="-16343"/>
                  </a:schemeClr>
                </a:solidFill>
                <a:latin typeface="Arial" panose="020B0604020202020204" pitchFamily="34" charset="0"/>
                <a:cs typeface="Arial" panose="020B0604020202020204" pitchFamily="34" charset="0"/>
              </a:rPr>
              <a:t>Discontented</a:t>
            </a:r>
            <a:r>
              <a:rPr lang="en-US" sz="1600" dirty="0">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not happy or satisfied with something.</a:t>
            </a:r>
          </a:p>
          <a:p>
            <a:pPr marL="185208" indent="-185208" algn="l">
              <a:buClr>
                <a:srgbClr val="000000"/>
              </a:buClr>
              <a:buSzPct val="125000"/>
              <a:buFontTx/>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US" sz="1600" dirty="0">
                <a:solidFill>
                  <a:srgbClr val="FF0000"/>
                </a:solidFill>
                <a:latin typeface="Arial" panose="020B0604020202020204" pitchFamily="34" charset="0"/>
                <a:cs typeface="Arial" panose="020B0604020202020204" pitchFamily="34" charset="0"/>
              </a:rPr>
              <a:t>Eiderdowns: </a:t>
            </a:r>
            <a:r>
              <a:rPr lang="en-US" sz="1600" b="0" dirty="0">
                <a:solidFill>
                  <a:schemeClr val="tx1"/>
                </a:solidFill>
                <a:latin typeface="Arial" panose="020B0604020202020204" pitchFamily="34" charset="0"/>
                <a:cs typeface="Arial" panose="020B0604020202020204" pitchFamily="34" charset="0"/>
                <a:sym typeface="Noteworthy Light"/>
              </a:rPr>
              <a:t>a duvet. </a:t>
            </a:r>
            <a:endParaRPr lang="en-US" sz="1600" dirty="0">
              <a:solidFill>
                <a:schemeClr val="tx1"/>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sz="1600" dirty="0">
                <a:solidFill>
                  <a:srgbClr val="FF0000"/>
                </a:solidFill>
                <a:latin typeface="Arial" panose="020B0604020202020204" pitchFamily="34" charset="0"/>
                <a:cs typeface="Arial" panose="020B0604020202020204" pitchFamily="34" charset="0"/>
              </a:rPr>
              <a:t>Fondue: </a:t>
            </a:r>
            <a:r>
              <a:rPr lang="en-GB" sz="1600" dirty="0">
                <a:solidFill>
                  <a:schemeClr val="tx1"/>
                </a:solidFill>
                <a:latin typeface="Arial" panose="020B0604020202020204" pitchFamily="34" charset="0"/>
                <a:cs typeface="Arial" panose="020B0604020202020204" pitchFamily="34" charset="0"/>
              </a:rPr>
              <a:t>melted cheese</a:t>
            </a:r>
            <a:r>
              <a:rPr lang="en-GB" sz="1600" dirty="0">
                <a:solidFill>
                  <a:srgbClr val="FF0000"/>
                </a:solidFill>
                <a:latin typeface="Arial" panose="020B0604020202020204" pitchFamily="34" charset="0"/>
                <a:cs typeface="Arial" panose="020B0604020202020204" pitchFamily="34" charset="0"/>
              </a:rPr>
              <a:t>.</a:t>
            </a:r>
          </a:p>
          <a:p>
            <a:pPr>
              <a:defRPr sz="3200" b="0">
                <a:latin typeface="Noteworthy Light"/>
                <a:ea typeface="Noteworthy Light"/>
                <a:cs typeface="Noteworthy Light"/>
                <a:sym typeface="Noteworthy Light"/>
              </a:defRPr>
            </a:pPr>
            <a:r>
              <a:rPr dirty="0"/>
              <a:t>Key Questions</a:t>
            </a:r>
            <a:r>
              <a:rPr lang="en-GB" dirty="0"/>
              <a:t>?</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latin typeface="Arial" panose="020B0604020202020204" pitchFamily="34" charset="0"/>
                <a:cs typeface="Arial" panose="020B0604020202020204" pitchFamily="34" charset="0"/>
              </a:rPr>
              <a:t>Have you ever been in the sea? What did it feel like?</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latin typeface="Arial" panose="020B0604020202020204" pitchFamily="34" charset="0"/>
                <a:cs typeface="Arial" panose="020B0604020202020204" pitchFamily="34" charset="0"/>
              </a:rPr>
              <a:t>What might go wrong for the mouse, dog and cat? </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latin typeface="Arial" panose="020B0604020202020204" pitchFamily="34" charset="0"/>
                <a:cs typeface="Arial" panose="020B0604020202020204" pitchFamily="34" charset="0"/>
              </a:rPr>
              <a:t>How do you think the cat, dog and mouse are feeling about this stranger? </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latin typeface="Arial" panose="020B0604020202020204" pitchFamily="34" charset="0"/>
                <a:cs typeface="Arial" panose="020B0604020202020204" pitchFamily="34" charset="0"/>
              </a:rPr>
              <a:t>Do you think they are pleased he’s come?</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latin typeface="Arial" panose="020B0604020202020204" pitchFamily="34" charset="0"/>
                <a:cs typeface="Arial" panose="020B0604020202020204" pitchFamily="34" charset="0"/>
              </a:rPr>
              <a:t>Why were the three friends arguing?</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latin typeface="Arial" panose="020B0604020202020204" pitchFamily="34" charset="0"/>
                <a:cs typeface="Arial" panose="020B0604020202020204" pitchFamily="34" charset="0"/>
              </a:rPr>
              <a:t>Why did mouse want to go somewhere else?</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latin typeface="Arial" panose="020B0604020202020204" pitchFamily="34" charset="0"/>
                <a:cs typeface="Arial" panose="020B0604020202020204" pitchFamily="34" charset="0"/>
              </a:rPr>
              <a:t>Should mouse have gone into the water on his own if he can’t swim?</a:t>
            </a:r>
            <a:endParaRPr sz="1600"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DAF5D0A-876A-428B-8C6F-514E85844A47}"/>
              </a:ext>
            </a:extLst>
          </p:cNvPr>
          <p:cNvPicPr>
            <a:picLocks noChangeAspect="1"/>
          </p:cNvPicPr>
          <p:nvPr/>
        </p:nvPicPr>
        <p:blipFill>
          <a:blip r:embed="rId3"/>
          <a:stretch>
            <a:fillRect/>
          </a:stretch>
        </p:blipFill>
        <p:spPr>
          <a:xfrm>
            <a:off x="1424245" y="2034470"/>
            <a:ext cx="1638357" cy="2147691"/>
          </a:xfrm>
          <a:prstGeom prst="rect">
            <a:avLst/>
          </a:prstGeom>
        </p:spPr>
      </p:pic>
      <p:pic>
        <p:nvPicPr>
          <p:cNvPr id="3" name="Picture 2">
            <a:extLst>
              <a:ext uri="{FF2B5EF4-FFF2-40B4-BE49-F238E27FC236}">
                <a16:creationId xmlns:a16="http://schemas.microsoft.com/office/drawing/2014/main" id="{BBBAA0A9-5734-43E3-B02C-059AD603F893}"/>
              </a:ext>
            </a:extLst>
          </p:cNvPr>
          <p:cNvPicPr>
            <a:picLocks noChangeAspect="1"/>
          </p:cNvPicPr>
          <p:nvPr/>
        </p:nvPicPr>
        <p:blipFill>
          <a:blip r:embed="rId4"/>
          <a:stretch>
            <a:fillRect/>
          </a:stretch>
        </p:blipFill>
        <p:spPr>
          <a:xfrm>
            <a:off x="6458570" y="2106659"/>
            <a:ext cx="1962150" cy="2200275"/>
          </a:xfrm>
          <a:prstGeom prst="rect">
            <a:avLst/>
          </a:prstGeom>
        </p:spPr>
      </p:pic>
      <p:pic>
        <p:nvPicPr>
          <p:cNvPr id="4" name="Picture 3">
            <a:extLst>
              <a:ext uri="{FF2B5EF4-FFF2-40B4-BE49-F238E27FC236}">
                <a16:creationId xmlns:a16="http://schemas.microsoft.com/office/drawing/2014/main" id="{8F861218-B10C-4AA3-8FC9-72F25E7DCB45}"/>
              </a:ext>
            </a:extLst>
          </p:cNvPr>
          <p:cNvPicPr>
            <a:picLocks noChangeAspect="1"/>
          </p:cNvPicPr>
          <p:nvPr/>
        </p:nvPicPr>
        <p:blipFill>
          <a:blip r:embed="rId5"/>
          <a:stretch>
            <a:fillRect/>
          </a:stretch>
        </p:blipFill>
        <p:spPr>
          <a:xfrm>
            <a:off x="12920316" y="1705661"/>
            <a:ext cx="2095500" cy="2476500"/>
          </a:xfrm>
          <a:prstGeom prst="rect">
            <a:avLst/>
          </a:prstGeom>
        </p:spPr>
      </p:pic>
      <p:pic>
        <p:nvPicPr>
          <p:cNvPr id="5" name="Picture 4">
            <a:extLst>
              <a:ext uri="{FF2B5EF4-FFF2-40B4-BE49-F238E27FC236}">
                <a16:creationId xmlns:a16="http://schemas.microsoft.com/office/drawing/2014/main" id="{1DB9042E-B160-4025-BE5B-053B75E2CAB5}"/>
              </a:ext>
            </a:extLst>
          </p:cNvPr>
          <p:cNvPicPr>
            <a:picLocks noChangeAspect="1"/>
          </p:cNvPicPr>
          <p:nvPr/>
        </p:nvPicPr>
        <p:blipFill>
          <a:blip r:embed="rId6"/>
          <a:stretch>
            <a:fillRect/>
          </a:stretch>
        </p:blipFill>
        <p:spPr>
          <a:xfrm>
            <a:off x="19056442" y="1705661"/>
            <a:ext cx="2124075" cy="241935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cy- Reading and writing"/>
          <p:cNvSpPr/>
          <p:nvPr/>
        </p:nvSpPr>
        <p:spPr>
          <a:xfrm>
            <a:off x="146067" y="6207304"/>
            <a:ext cx="10342967" cy="6714798"/>
          </a:xfrm>
          <a:prstGeom prst="roundRect">
            <a:avLst>
              <a:gd name="adj" fmla="val 10174"/>
            </a:avLst>
          </a:prstGeom>
          <a:ln w="254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lvl="1" indent="0" algn="l">
              <a:defRPr sz="1400" b="0">
                <a:latin typeface="Noteworthy Light"/>
                <a:ea typeface="Noteworthy Light"/>
                <a:cs typeface="Noteworthy Light"/>
                <a:sym typeface="Noteworthy Light"/>
              </a:defRPr>
            </a:pPr>
            <a:endParaRPr dirty="0"/>
          </a:p>
          <a:p>
            <a:pPr lvl="1" indent="0" algn="l">
              <a:defRPr sz="1400" b="0">
                <a:solidFill>
                  <a:schemeClr val="accent5">
                    <a:hueOff val="-82419"/>
                    <a:satOff val="-9513"/>
                    <a:lumOff val="-16343"/>
                  </a:schemeClr>
                </a:solidFill>
                <a:latin typeface="Noteworthy Bold"/>
                <a:ea typeface="Noteworthy Bold"/>
                <a:cs typeface="Noteworthy Bold"/>
                <a:sym typeface="Noteworthy Bold"/>
              </a:defRPr>
            </a:pPr>
            <a:endParaRPr dirty="0"/>
          </a:p>
        </p:txBody>
      </p:sp>
      <p:sp>
        <p:nvSpPr>
          <p:cNvPr id="153" name="Physical development"/>
          <p:cNvSpPr/>
          <p:nvPr/>
        </p:nvSpPr>
        <p:spPr>
          <a:xfrm>
            <a:off x="149373" y="159773"/>
            <a:ext cx="5955564" cy="5244467"/>
          </a:xfrm>
          <a:prstGeom prst="roundRect">
            <a:avLst>
              <a:gd name="adj" fmla="val 14594"/>
            </a:avLst>
          </a:prstGeom>
          <a:ln w="25400">
            <a:solidFill>
              <a:schemeClr val="accent3"/>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600" b="0" u="sng">
                <a:latin typeface="Noteworthy Bold"/>
                <a:ea typeface="Noteworthy Bold"/>
                <a:cs typeface="Noteworthy Bold"/>
                <a:sym typeface="Noteworthy Bold"/>
              </a:defRPr>
            </a:pPr>
            <a:r>
              <a:rPr u="none" dirty="0"/>
              <a:t>       </a:t>
            </a: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p:txBody>
      </p:sp>
      <p:sp>
        <p:nvSpPr>
          <p:cNvPr id="154" name="PSED"/>
          <p:cNvSpPr/>
          <p:nvPr/>
        </p:nvSpPr>
        <p:spPr>
          <a:xfrm>
            <a:off x="10596930" y="6207304"/>
            <a:ext cx="4060204" cy="7296134"/>
          </a:xfrm>
          <a:prstGeom prst="roundRect">
            <a:avLst>
              <a:gd name="adj" fmla="val 24104"/>
            </a:avLst>
          </a:prstGeom>
          <a:ln w="25400">
            <a:solidFill>
              <a:schemeClr val="accent4"/>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p:txBody>
      </p:sp>
      <p:sp>
        <p:nvSpPr>
          <p:cNvPr id="155" name="Mathematics…"/>
          <p:cNvSpPr/>
          <p:nvPr/>
        </p:nvSpPr>
        <p:spPr>
          <a:xfrm>
            <a:off x="6365729" y="369105"/>
            <a:ext cx="12639566" cy="5588133"/>
          </a:xfrm>
          <a:prstGeom prst="roundRect">
            <a:avLst>
              <a:gd name="adj" fmla="val 17514"/>
            </a:avLst>
          </a:prstGeom>
          <a:ln w="2540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1400" b="0">
                <a:latin typeface="Noteworthy Bold"/>
                <a:ea typeface="Noteworthy Bold"/>
                <a:cs typeface="Noteworthy Bold"/>
                <a:sym typeface="Noteworthy Bold"/>
              </a:defRPr>
            </a:pPr>
            <a:r>
              <a:rPr dirty="0"/>
              <a:t>. </a:t>
            </a:r>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p:txBody>
      </p:sp>
      <p:sp>
        <p:nvSpPr>
          <p:cNvPr id="156" name="Knowledge and understanding of the world"/>
          <p:cNvSpPr/>
          <p:nvPr/>
        </p:nvSpPr>
        <p:spPr>
          <a:xfrm>
            <a:off x="19227800" y="218267"/>
            <a:ext cx="4867134" cy="13279466"/>
          </a:xfrm>
          <a:prstGeom prst="roundRect">
            <a:avLst>
              <a:gd name="adj" fmla="val 15000"/>
            </a:avLst>
          </a:prstGeom>
          <a:ln w="25400">
            <a:solidFill>
              <a:schemeClr val="accent6">
                <a:hueOff val="-146070"/>
                <a:satOff val="-10048"/>
                <a:lumOff val="-30626"/>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57" name="Expressive arts and          design"/>
          <p:cNvSpPr/>
          <p:nvPr/>
        </p:nvSpPr>
        <p:spPr>
          <a:xfrm>
            <a:off x="14765030" y="6130767"/>
            <a:ext cx="4274390" cy="7366966"/>
          </a:xfrm>
          <a:prstGeom prst="roundRect">
            <a:avLst>
              <a:gd name="adj" fmla="val 17080"/>
            </a:avLst>
          </a:prstGeom>
          <a:ln w="25400">
            <a:solidFill>
              <a:schemeClr val="accent6">
                <a:satOff val="18029"/>
                <a:lumOff val="12067"/>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lang="en-GB"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68" name="A number a week 0-4…"/>
          <p:cNvSpPr txBox="1"/>
          <p:nvPr/>
        </p:nvSpPr>
        <p:spPr>
          <a:xfrm>
            <a:off x="9811294" y="2478398"/>
            <a:ext cx="2778799"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172" name="Comparing quantities…"/>
          <p:cNvSpPr txBox="1"/>
          <p:nvPr/>
        </p:nvSpPr>
        <p:spPr>
          <a:xfrm>
            <a:off x="13563489" y="1674514"/>
            <a:ext cx="379534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180" name="Phonics…"/>
          <p:cNvSpPr txBox="1"/>
          <p:nvPr/>
        </p:nvSpPr>
        <p:spPr>
          <a:xfrm>
            <a:off x="3943797" y="6283379"/>
            <a:ext cx="2345524"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2000" b="0">
                <a:latin typeface="Noteworthy Bold"/>
                <a:ea typeface="Noteworthy Bold"/>
                <a:cs typeface="Noteworthy Bold"/>
                <a:sym typeface="Noteworthy Bold"/>
              </a:defRPr>
            </a:pPr>
            <a:r>
              <a:rPr lang="en-GB" sz="3200" u="sng" dirty="0"/>
              <a:t>English</a:t>
            </a:r>
            <a:endParaRPr sz="3200" u="sng" dirty="0"/>
          </a:p>
        </p:txBody>
      </p:sp>
      <p:pic>
        <p:nvPicPr>
          <p:cNvPr id="193" name="Image" descr="Image"/>
          <p:cNvPicPr>
            <a:picLocks noChangeAspect="1"/>
          </p:cNvPicPr>
          <p:nvPr/>
        </p:nvPicPr>
        <p:blipFill>
          <a:blip r:embed="rId3"/>
          <a:srcRect l="272" t="223" r="193" b="65"/>
          <a:stretch>
            <a:fillRect/>
          </a:stretch>
        </p:blipFill>
        <p:spPr>
          <a:xfrm>
            <a:off x="13296901" y="11747623"/>
            <a:ext cx="1331522" cy="1335963"/>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194" name="Jigsaw  We follow a scheme called Jigsaw to focus on PSHE, which links to PSED in EYFS. The first topic focus is: Being me in my world- this will look at the children being in our community as a school, where they live, who they are and what makes them u"/>
          <p:cNvSpPr txBox="1"/>
          <p:nvPr/>
        </p:nvSpPr>
        <p:spPr>
          <a:xfrm>
            <a:off x="10849287" y="7040494"/>
            <a:ext cx="3704273" cy="4060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algn="just">
              <a:spcBef>
                <a:spcPts val="5900"/>
              </a:spcBef>
              <a:defRPr sz="2000" b="0">
                <a:latin typeface="Noteworthy Bold"/>
                <a:ea typeface="Noteworthy Bold"/>
                <a:cs typeface="Noteworthy Bold"/>
                <a:sym typeface="Noteworthy Bold"/>
              </a:defRPr>
            </a:pPr>
            <a:r>
              <a:rPr sz="2800" u="sng" dirty="0"/>
              <a:t>Jigsaw</a:t>
            </a:r>
            <a:endParaRPr lang="en-GB" sz="2800" u="sng" dirty="0"/>
          </a:p>
          <a:p>
            <a:pPr lvl="1" algn="just">
              <a:spcBef>
                <a:spcPts val="5900"/>
              </a:spcBef>
              <a:defRPr sz="2000" b="0">
                <a:latin typeface="Noteworthy Bold"/>
                <a:ea typeface="Noteworthy Bold"/>
                <a:cs typeface="Noteworthy Bold"/>
                <a:sym typeface="Noteworthy Bold"/>
              </a:defRPr>
            </a:pPr>
            <a:r>
              <a:rPr lang="en-US" sz="2000" dirty="0">
                <a:latin typeface="+mn-lt"/>
                <a:ea typeface="Noteworthy Light"/>
                <a:cs typeface="Noteworthy Light"/>
                <a:sym typeface="Noteworthy Light"/>
              </a:rPr>
              <a:t>We follow a scheme called Jigsaw to focus on PSHE and RSHE in KS1. This term we will be focusing on change. We will be discussing the life cycle and how our bodies can change, as well as learning how to cope with changes and moving forwards.</a:t>
            </a:r>
            <a:endParaRPr sz="1800" dirty="0">
              <a:latin typeface="+mn-lt"/>
              <a:ea typeface="Noteworthy Light"/>
              <a:cs typeface="Noteworthy Light"/>
              <a:sym typeface="Noteworthy Light"/>
            </a:endParaRPr>
          </a:p>
        </p:txBody>
      </p:sp>
      <p:pic>
        <p:nvPicPr>
          <p:cNvPr id="200" name="Image" descr="Image"/>
          <p:cNvPicPr>
            <a:picLocks/>
          </p:cNvPicPr>
          <p:nvPr/>
        </p:nvPicPr>
        <p:blipFill>
          <a:blip r:embed="rId4">
            <a:alphaModFix amt="71632"/>
          </a:blip>
          <a:stretch>
            <a:fillRect/>
          </a:stretch>
        </p:blipFill>
        <p:spPr>
          <a:xfrm>
            <a:off x="13166580" y="6883237"/>
            <a:ext cx="1056496" cy="828280"/>
          </a:xfrm>
          <a:prstGeom prst="rect">
            <a:avLst/>
          </a:prstGeom>
        </p:spPr>
      </p:pic>
      <p:sp>
        <p:nvSpPr>
          <p:cNvPr id="206" name="Text"/>
          <p:cNvSpPr txBox="1"/>
          <p:nvPr/>
        </p:nvSpPr>
        <p:spPr>
          <a:xfrm>
            <a:off x="14790904" y="11169722"/>
            <a:ext cx="161196" cy="378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a:defRPr sz="2000">
                <a:latin typeface="Noteworthy Bold"/>
                <a:ea typeface="Noteworthy Bold"/>
                <a:cs typeface="Noteworthy Bold"/>
                <a:sym typeface="Noteworthy Bold"/>
              </a:defRPr>
            </a:pPr>
            <a:r>
              <a:rPr sz="1400">
                <a:latin typeface="Noteworthy Light"/>
                <a:ea typeface="Noteworthy Light"/>
                <a:cs typeface="Noteworthy Light"/>
                <a:sym typeface="Noteworthy Light"/>
              </a:rPr>
              <a:t> </a:t>
            </a:r>
          </a:p>
        </p:txBody>
      </p:sp>
      <p:sp>
        <p:nvSpPr>
          <p:cNvPr id="216" name="AT HOME: Practice counting and looking for numbers in the world around them."/>
          <p:cNvSpPr txBox="1"/>
          <p:nvPr/>
        </p:nvSpPr>
        <p:spPr>
          <a:xfrm>
            <a:off x="6874557" y="5404240"/>
            <a:ext cx="5278547" cy="287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indent="0" algn="l">
              <a:defRPr sz="1200" b="0">
                <a:solidFill>
                  <a:schemeClr val="accent5">
                    <a:hueOff val="-82419"/>
                    <a:satOff val="-9513"/>
                    <a:lumOff val="-16343"/>
                  </a:schemeClr>
                </a:solidFill>
                <a:latin typeface="Noteworthy Bold"/>
                <a:ea typeface="Noteworthy Bold"/>
                <a:cs typeface="Noteworthy Bold"/>
                <a:sym typeface="Noteworthy Bold"/>
              </a:defRPr>
            </a:pPr>
            <a:r>
              <a:rPr dirty="0"/>
              <a:t>AT HOME:</a:t>
            </a:r>
            <a:r>
              <a:rPr lang="en-GB" dirty="0"/>
              <a:t> Practise counting in steps of 2, 5 and 10. </a:t>
            </a:r>
            <a:endParaRPr dirty="0"/>
          </a:p>
        </p:txBody>
      </p:sp>
      <p:pic>
        <p:nvPicPr>
          <p:cNvPr id="217" name="Image" descr="Image"/>
          <p:cNvPicPr>
            <a:picLocks noChangeAspect="1"/>
          </p:cNvPicPr>
          <p:nvPr/>
        </p:nvPicPr>
        <p:blipFill>
          <a:blip r:embed="rId5">
            <a:alphaModFix amt="62313"/>
          </a:blip>
          <a:stretch>
            <a:fillRect/>
          </a:stretch>
        </p:blipFill>
        <p:spPr>
          <a:xfrm>
            <a:off x="22522128" y="518444"/>
            <a:ext cx="1358901" cy="1358901"/>
          </a:xfrm>
          <a:prstGeom prst="rect">
            <a:avLst/>
          </a:prstGeom>
          <a:ln w="12700">
            <a:miter lim="400000"/>
          </a:ln>
        </p:spPr>
      </p:pic>
      <p:sp>
        <p:nvSpPr>
          <p:cNvPr id="224" name="Topics…"/>
          <p:cNvSpPr txBox="1"/>
          <p:nvPr/>
        </p:nvSpPr>
        <p:spPr>
          <a:xfrm>
            <a:off x="21379392" y="11789708"/>
            <a:ext cx="2818245"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2000" b="0" u="sng">
                <a:latin typeface="Noteworthy Bold"/>
                <a:ea typeface="Noteworthy Bold"/>
                <a:cs typeface="Noteworthy Bold"/>
                <a:sym typeface="Noteworthy Bold"/>
              </a:defRPr>
            </a:pPr>
            <a:endParaRPr sz="1400" dirty="0">
              <a:latin typeface="Noteworthy Light"/>
              <a:ea typeface="Noteworthy Light"/>
              <a:cs typeface="Noteworthy Light"/>
              <a:sym typeface="Noteworthy Light"/>
            </a:endParaRPr>
          </a:p>
        </p:txBody>
      </p:sp>
      <p:sp>
        <p:nvSpPr>
          <p:cNvPr id="2" name="Rectangle 1"/>
          <p:cNvSpPr/>
          <p:nvPr/>
        </p:nvSpPr>
        <p:spPr>
          <a:xfrm>
            <a:off x="2571305" y="315754"/>
            <a:ext cx="1372492" cy="492443"/>
          </a:xfrm>
          <a:prstGeom prst="rect">
            <a:avLst/>
          </a:prstGeom>
        </p:spPr>
        <p:txBody>
          <a:bodyPr wrap="none">
            <a:spAutoFit/>
          </a:bodyPr>
          <a:lstStyle/>
          <a:p>
            <a:pPr>
              <a:defRPr sz="2600" b="0" u="sng">
                <a:latin typeface="Noteworthy Bold"/>
                <a:ea typeface="Noteworthy Bold"/>
                <a:cs typeface="Noteworthy Bold"/>
                <a:sym typeface="Noteworthy Bold"/>
              </a:defRPr>
            </a:pPr>
            <a:r>
              <a:rPr lang="en-GB" dirty="0"/>
              <a:t>Science</a:t>
            </a:r>
          </a:p>
        </p:txBody>
      </p:sp>
      <p:sp>
        <p:nvSpPr>
          <p:cNvPr id="3" name="Rectangle 2"/>
          <p:cNvSpPr/>
          <p:nvPr/>
        </p:nvSpPr>
        <p:spPr>
          <a:xfrm>
            <a:off x="11600920" y="431912"/>
            <a:ext cx="2169184" cy="492443"/>
          </a:xfrm>
          <a:prstGeom prst="rect">
            <a:avLst/>
          </a:prstGeom>
        </p:spPr>
        <p:txBody>
          <a:bodyPr wrap="none">
            <a:spAutoFit/>
          </a:bodyPr>
          <a:lstStyle/>
          <a:p>
            <a:pPr>
              <a:defRPr sz="2600" b="0" u="sng">
                <a:latin typeface="Noteworthy Bold"/>
                <a:ea typeface="Noteworthy Bold"/>
                <a:cs typeface="Noteworthy Bold"/>
                <a:sym typeface="Noteworthy Bold"/>
              </a:defRPr>
            </a:pPr>
            <a:r>
              <a:rPr lang="en-GB" dirty="0"/>
              <a:t>Mathematics </a:t>
            </a:r>
          </a:p>
        </p:txBody>
      </p:sp>
      <p:sp>
        <p:nvSpPr>
          <p:cNvPr id="8" name="TextBox 7"/>
          <p:cNvSpPr txBox="1"/>
          <p:nvPr/>
        </p:nvSpPr>
        <p:spPr>
          <a:xfrm>
            <a:off x="15372623" y="1917967"/>
            <a:ext cx="3278768" cy="13029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1800" b="1" i="0" u="none" strike="noStrike" cap="none" spc="0" normalizeH="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lang="en-GB" baseline="0" dirty="0"/>
          </a:p>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2" name="Rectangle 11"/>
          <p:cNvSpPr/>
          <p:nvPr/>
        </p:nvSpPr>
        <p:spPr>
          <a:xfrm>
            <a:off x="19367803" y="1575028"/>
            <a:ext cx="4514657" cy="492443"/>
          </a:xfrm>
          <a:prstGeom prst="rect">
            <a:avLst/>
          </a:prstGeom>
        </p:spPr>
        <p:txBody>
          <a:bodyPr wrap="square">
            <a:spAutoFit/>
          </a:bodyPr>
          <a:lstStyle/>
          <a:p>
            <a:pPr>
              <a:defRPr sz="2600" b="0" u="sng">
                <a:latin typeface="Noteworthy Bold"/>
                <a:ea typeface="Noteworthy Bold"/>
                <a:cs typeface="Noteworthy Bold"/>
                <a:sym typeface="Noteworthy Bold"/>
              </a:defRPr>
            </a:pPr>
            <a:r>
              <a:rPr lang="en-US" dirty="0"/>
              <a:t>Geography</a:t>
            </a:r>
          </a:p>
        </p:txBody>
      </p:sp>
      <p:sp>
        <p:nvSpPr>
          <p:cNvPr id="15" name="Rectangle 14"/>
          <p:cNvSpPr/>
          <p:nvPr/>
        </p:nvSpPr>
        <p:spPr>
          <a:xfrm>
            <a:off x="12031849" y="6390794"/>
            <a:ext cx="1111203" cy="492443"/>
          </a:xfrm>
          <a:prstGeom prst="rect">
            <a:avLst/>
          </a:prstGeom>
        </p:spPr>
        <p:txBody>
          <a:bodyPr wrap="none">
            <a:spAutoFit/>
          </a:bodyPr>
          <a:lstStyle/>
          <a:p>
            <a:pPr>
              <a:defRPr sz="2600" b="0" u="sng">
                <a:solidFill>
                  <a:srgbClr val="0C0404"/>
                </a:solidFill>
                <a:latin typeface="Noteworthy Bold"/>
                <a:ea typeface="Noteworthy Bold"/>
                <a:cs typeface="Noteworthy Bold"/>
                <a:sym typeface="Noteworthy Bold"/>
              </a:defRPr>
            </a:pPr>
            <a:r>
              <a:rPr lang="en-GB" dirty="0"/>
              <a:t>RSHE</a:t>
            </a:r>
          </a:p>
        </p:txBody>
      </p:sp>
      <p:sp>
        <p:nvSpPr>
          <p:cNvPr id="6" name="Rectangle 5"/>
          <p:cNvSpPr/>
          <p:nvPr/>
        </p:nvSpPr>
        <p:spPr>
          <a:xfrm>
            <a:off x="16531234" y="6282513"/>
            <a:ext cx="611065" cy="492443"/>
          </a:xfrm>
          <a:prstGeom prst="rect">
            <a:avLst/>
          </a:prstGeom>
        </p:spPr>
        <p:txBody>
          <a:bodyPr wrap="none">
            <a:spAutoFit/>
          </a:bodyPr>
          <a:lstStyle/>
          <a:p>
            <a:pPr algn="r">
              <a:defRPr sz="2600" b="0" u="sng">
                <a:latin typeface="Noteworthy Bold"/>
                <a:ea typeface="Noteworthy Bold"/>
                <a:cs typeface="Noteworthy Bold"/>
                <a:sym typeface="Noteworthy Bold"/>
              </a:defRPr>
            </a:pPr>
            <a:r>
              <a:rPr lang="en-GB" dirty="0"/>
              <a:t>Art</a:t>
            </a:r>
          </a:p>
        </p:txBody>
      </p:sp>
      <p:sp>
        <p:nvSpPr>
          <p:cNvPr id="4" name="TextBox 3"/>
          <p:cNvSpPr txBox="1"/>
          <p:nvPr/>
        </p:nvSpPr>
        <p:spPr>
          <a:xfrm>
            <a:off x="15208870" y="10963841"/>
            <a:ext cx="118859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000000"/>
                </a:solidFill>
                <a:effectLst/>
                <a:uFillTx/>
                <a:latin typeface="Noteworthy Light"/>
                <a:sym typeface="Helvetica Neue"/>
              </a:rPr>
              <a:t>Music</a:t>
            </a:r>
          </a:p>
        </p:txBody>
      </p:sp>
      <p:sp>
        <p:nvSpPr>
          <p:cNvPr id="14" name="TextBox 13"/>
          <p:cNvSpPr txBox="1"/>
          <p:nvPr/>
        </p:nvSpPr>
        <p:spPr>
          <a:xfrm>
            <a:off x="186363" y="9984085"/>
            <a:ext cx="9212203" cy="3611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dirty="0"/>
              <a:t>Year 1 Writing – Persuasion.</a:t>
            </a:r>
          </a:p>
          <a:p>
            <a:pPr marL="0" marR="0" indent="0" algn="ctr" defTabSz="825500" rtl="0" fontAlgn="auto" latinLnBrk="0" hangingPunct="0">
              <a:lnSpc>
                <a:spcPct val="100000"/>
              </a:lnSpc>
              <a:spcBef>
                <a:spcPts val="0"/>
              </a:spcBef>
              <a:spcAft>
                <a:spcPts val="0"/>
              </a:spcAft>
              <a:buClrTx/>
              <a:buSzTx/>
              <a:buFontTx/>
              <a:buNone/>
              <a:tabLst/>
            </a:pPr>
            <a:r>
              <a:rPr lang="en-GB" sz="2000" b="0" dirty="0">
                <a:latin typeface="+mn-lt"/>
              </a:rPr>
              <a:t>In Year 1 this term we will be analysing captions, pictures, posters and adverts that are aiming to persuade. Through the use of games and role play children will begin to explore what it means to persuade or be persuaded and which different methods are effective.</a:t>
            </a:r>
          </a:p>
          <a:p>
            <a:pPr marL="0" marR="0" indent="0" algn="ctr" defTabSz="825500" rtl="0" fontAlgn="auto" latinLnBrk="0" hangingPunct="0">
              <a:lnSpc>
                <a:spcPct val="100000"/>
              </a:lnSpc>
              <a:spcBef>
                <a:spcPts val="0"/>
              </a:spcBef>
              <a:spcAft>
                <a:spcPts val="0"/>
              </a:spcAft>
              <a:buClrTx/>
              <a:buSzTx/>
              <a:buFontTx/>
              <a:buNone/>
              <a:tabLst/>
            </a:pPr>
            <a:endParaRPr lang="en-GB" sz="2000" b="0" dirty="0">
              <a:latin typeface="+mn-lt"/>
            </a:endParaRPr>
          </a:p>
          <a:p>
            <a:pPr marL="0" marR="0" indent="0" algn="ctr" defTabSz="825500" rtl="0" fontAlgn="auto" latinLnBrk="0" hangingPunct="0">
              <a:lnSpc>
                <a:spcPct val="100000"/>
              </a:lnSpc>
              <a:spcBef>
                <a:spcPts val="0"/>
              </a:spcBef>
              <a:spcAft>
                <a:spcPts val="0"/>
              </a:spcAft>
              <a:buClrTx/>
              <a:buSzTx/>
              <a:buFontTx/>
              <a:buNone/>
              <a:tabLst/>
            </a:pPr>
            <a:r>
              <a:rPr lang="en-GB" sz="2000" b="0" dirty="0">
                <a:latin typeface="+mn-lt"/>
              </a:rPr>
              <a:t>We will also be taking a look at acrostic poems about the seaside. The children will be analysing and exploring how acrostic poems are written in preparation for writing their own.</a:t>
            </a:r>
            <a:endParaRPr lang="en-GB" sz="2000" b="0" dirty="0"/>
          </a:p>
          <a:p>
            <a:endParaRPr lang="en-GB" sz="1800" b="0" dirty="0"/>
          </a:p>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8" name="Rectangle 37"/>
          <p:cNvSpPr/>
          <p:nvPr/>
        </p:nvSpPr>
        <p:spPr>
          <a:xfrm>
            <a:off x="6584493" y="-60229"/>
            <a:ext cx="3385530" cy="1785104"/>
          </a:xfrm>
          <a:prstGeom prst="rect">
            <a:avLst/>
          </a:prstGeom>
        </p:spPr>
        <p:txBody>
          <a:bodyPr wrap="square">
            <a:spAutoFit/>
          </a:bodyPr>
          <a:lstStyle/>
          <a:p>
            <a:pPr>
              <a:defRPr sz="2600" b="0" u="sng">
                <a:latin typeface="Noteworthy Bold"/>
                <a:ea typeface="Noteworthy Bold"/>
                <a:cs typeface="Noteworthy Bold"/>
                <a:sym typeface="Noteworthy Bold"/>
              </a:defRPr>
            </a:pPr>
            <a:endParaRPr lang="en-GB" sz="2200" dirty="0">
              <a:latin typeface="+mj-lt"/>
            </a:endParaRPr>
          </a:p>
          <a:p>
            <a:pPr>
              <a:defRPr sz="2600" b="0" u="sng">
                <a:latin typeface="Noteworthy Bold"/>
                <a:ea typeface="Noteworthy Bold"/>
                <a:cs typeface="Noteworthy Bold"/>
                <a:sym typeface="Noteworthy Bold"/>
              </a:defRPr>
            </a:pPr>
            <a:endParaRPr lang="en-GB" sz="2200" dirty="0">
              <a:latin typeface="+mj-lt"/>
            </a:endParaRPr>
          </a:p>
          <a:p>
            <a:pPr>
              <a:defRPr sz="2600" b="0" u="sng">
                <a:latin typeface="Noteworthy Bold"/>
                <a:ea typeface="Noteworthy Bold"/>
                <a:cs typeface="Noteworthy Bold"/>
                <a:sym typeface="Noteworthy Bold"/>
              </a:defRPr>
            </a:pPr>
            <a:endParaRPr lang="en-GB" sz="2200" dirty="0">
              <a:latin typeface="+mj-lt"/>
            </a:endParaRPr>
          </a:p>
          <a:p>
            <a:pPr>
              <a:defRPr sz="2600" b="0" u="sng">
                <a:latin typeface="Noteworthy Bold"/>
                <a:ea typeface="Noteworthy Bold"/>
                <a:cs typeface="Noteworthy Bold"/>
                <a:sym typeface="Noteworthy Bold"/>
              </a:defRPr>
            </a:pPr>
            <a:endParaRPr lang="en-GB" sz="2200" dirty="0">
              <a:latin typeface="+mj-lt"/>
            </a:endParaRPr>
          </a:p>
          <a:p>
            <a:pPr>
              <a:defRPr sz="2600" b="0" u="sng">
                <a:latin typeface="Noteworthy Bold"/>
                <a:ea typeface="Noteworthy Bold"/>
                <a:cs typeface="Noteworthy Bold"/>
                <a:sym typeface="Noteworthy Bold"/>
              </a:defRPr>
            </a:pPr>
            <a:r>
              <a:rPr lang="en-GB" sz="2200" dirty="0">
                <a:latin typeface="+mj-lt"/>
              </a:rPr>
              <a:t>Place Value (within 100)</a:t>
            </a:r>
          </a:p>
        </p:txBody>
      </p:sp>
      <p:sp>
        <p:nvSpPr>
          <p:cNvPr id="20" name="TextBox 19"/>
          <p:cNvSpPr txBox="1"/>
          <p:nvPr/>
        </p:nvSpPr>
        <p:spPr>
          <a:xfrm>
            <a:off x="14301663" y="1156749"/>
            <a:ext cx="4459141"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200" b="0" u="sng" dirty="0"/>
              <a:t>Measurement – money and time</a:t>
            </a:r>
            <a:endParaRPr kumimoji="0" lang="en-GB" sz="2200" b="0" i="0" u="sng"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6" name="TextBox 25"/>
          <p:cNvSpPr txBox="1"/>
          <p:nvPr/>
        </p:nvSpPr>
        <p:spPr>
          <a:xfrm>
            <a:off x="19346808" y="2257597"/>
            <a:ext cx="4440392" cy="75507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200" b="0" dirty="0"/>
              <a:t>The children will be continuing to learn how to use simple compass directions (North, South, East and West) and will begin to focus on the human and physical features of a seaside town and compare these to the features of Stocksbridge. Children will also be devising their own map with a key.</a:t>
            </a:r>
          </a:p>
          <a:p>
            <a:endParaRPr lang="en-GB" sz="2200" b="0" dirty="0"/>
          </a:p>
          <a:p>
            <a:endParaRPr lang="en-GB" sz="2200" b="0" dirty="0"/>
          </a:p>
          <a:p>
            <a:endParaRPr lang="en-GB" sz="2200" b="0" dirty="0"/>
          </a:p>
          <a:p>
            <a:endParaRPr lang="en-GB" sz="2200" b="0" dirty="0"/>
          </a:p>
          <a:p>
            <a:pPr marL="0" marR="0" indent="0" algn="ctr" defTabSz="8255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n-GB" sz="2200" b="0" i="0" u="none" strike="noStrike" cap="none" spc="0" normalizeH="0" baseline="0" dirty="0">
                <a:ln>
                  <a:noFill/>
                </a:ln>
                <a:solidFill>
                  <a:srgbClr val="000000"/>
                </a:solidFill>
                <a:effectLst/>
                <a:uFillTx/>
                <a:latin typeface="Helvetica Neue"/>
                <a:ea typeface="Helvetica Neue"/>
                <a:cs typeface="Helvetica Neue"/>
                <a:sym typeface="Helvetica Neue"/>
              </a:rPr>
              <a:t>The children will be learning about the life of Grace Darling and the significant part she played in the rescuing of survivors from a wrecked merchant ship in 1838. We will also be focusing on how visits to the seaside have changed over time.</a:t>
            </a:r>
          </a:p>
        </p:txBody>
      </p:sp>
      <p:sp>
        <p:nvSpPr>
          <p:cNvPr id="52" name="TextBox 51"/>
          <p:cNvSpPr txBox="1"/>
          <p:nvPr/>
        </p:nvSpPr>
        <p:spPr>
          <a:xfrm>
            <a:off x="19260181" y="9965210"/>
            <a:ext cx="4407181" cy="25340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600" b="0" u="sng" dirty="0">
                <a:latin typeface="Noteworthy Light"/>
              </a:rPr>
              <a:t>R.E</a:t>
            </a:r>
          </a:p>
          <a:p>
            <a:r>
              <a:rPr lang="en-GB" sz="2200" b="0" dirty="0">
                <a:latin typeface="+mn-lt"/>
              </a:rPr>
              <a:t>The children will focus on how we should care for the world and how different religions do this. We will also learn about caring for each other and recognising that each person is unique.</a:t>
            </a:r>
            <a:endParaRPr kumimoji="0" lang="en-GB" sz="2200" b="0" i="0" u="sng" strike="noStrike" cap="none" spc="0" normalizeH="0" baseline="0" dirty="0">
              <a:ln>
                <a:noFill/>
              </a:ln>
              <a:solidFill>
                <a:srgbClr val="000000"/>
              </a:solidFill>
              <a:effectLst/>
              <a:uFillTx/>
              <a:latin typeface="+mn-lt"/>
              <a:sym typeface="Helvetica Neue"/>
            </a:endParaRPr>
          </a:p>
        </p:txBody>
      </p:sp>
      <p:pic>
        <p:nvPicPr>
          <p:cNvPr id="28" name="Picture 27"/>
          <p:cNvPicPr>
            <a:picLocks noChangeAspect="1"/>
          </p:cNvPicPr>
          <p:nvPr/>
        </p:nvPicPr>
        <p:blipFill>
          <a:blip r:embed="rId6"/>
          <a:stretch>
            <a:fillRect/>
          </a:stretch>
        </p:blipFill>
        <p:spPr>
          <a:xfrm>
            <a:off x="22526436" y="12093821"/>
            <a:ext cx="1260764" cy="1147492"/>
          </a:xfrm>
          <a:prstGeom prst="rect">
            <a:avLst/>
          </a:prstGeom>
        </p:spPr>
      </p:pic>
      <p:sp>
        <p:nvSpPr>
          <p:cNvPr id="29" name="TextBox 28"/>
          <p:cNvSpPr txBox="1"/>
          <p:nvPr/>
        </p:nvSpPr>
        <p:spPr>
          <a:xfrm>
            <a:off x="421132" y="1098177"/>
            <a:ext cx="5385477"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2000" b="0" dirty="0">
                <a:latin typeface="+mn-lt"/>
              </a:rPr>
              <a:t>Children will be learning </a:t>
            </a:r>
            <a:r>
              <a:rPr lang="en-GB" sz="2000" b="0">
                <a:latin typeface="+mn-lt"/>
              </a:rPr>
              <a:t>to describe </a:t>
            </a:r>
            <a:r>
              <a:rPr lang="en-GB" sz="2000" b="0" dirty="0">
                <a:latin typeface="+mn-lt"/>
              </a:rPr>
              <a:t>the simple physical properties of a variety of everyday materials. Using their knowledge on properties children will be grouping together a range of everyday materials using their simple physical properties. </a:t>
            </a:r>
          </a:p>
          <a:p>
            <a:pPr algn="l"/>
            <a:endParaRPr lang="en-GB" sz="2000" b="0" dirty="0">
              <a:latin typeface="+mn-lt"/>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35" name="Picture 34"/>
          <p:cNvPicPr>
            <a:picLocks noChangeAspect="1"/>
          </p:cNvPicPr>
          <p:nvPr/>
        </p:nvPicPr>
        <p:blipFill>
          <a:blip r:embed="rId7"/>
          <a:stretch>
            <a:fillRect/>
          </a:stretch>
        </p:blipFill>
        <p:spPr>
          <a:xfrm flipH="1">
            <a:off x="17463845" y="10041131"/>
            <a:ext cx="1264759" cy="1001513"/>
          </a:xfrm>
          <a:prstGeom prst="rect">
            <a:avLst/>
          </a:prstGeom>
        </p:spPr>
      </p:pic>
      <p:sp>
        <p:nvSpPr>
          <p:cNvPr id="36" name="TextBox 35"/>
          <p:cNvSpPr txBox="1"/>
          <p:nvPr/>
        </p:nvSpPr>
        <p:spPr>
          <a:xfrm>
            <a:off x="14893537" y="11435765"/>
            <a:ext cx="405319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b="0" dirty="0"/>
              <a:t>The children will be learning how to play and sing melodies that move up and down by step.</a:t>
            </a:r>
            <a:endParaRPr kumimoji="0" lang="en-GB" sz="2000" b="0" i="0" u="none" strike="noStrike" cap="none" spc="0" normalizeH="0" baseline="0" dirty="0">
              <a:ln>
                <a:noFill/>
              </a:ln>
              <a:solidFill>
                <a:srgbClr val="000000"/>
              </a:solidFill>
              <a:effectLst/>
              <a:uFillTx/>
              <a:sym typeface="Helvetica Neue"/>
            </a:endParaRPr>
          </a:p>
        </p:txBody>
      </p:sp>
      <p:pic>
        <p:nvPicPr>
          <p:cNvPr id="37" name="Picture 36"/>
          <p:cNvPicPr>
            <a:picLocks noChangeAspect="1"/>
          </p:cNvPicPr>
          <p:nvPr/>
        </p:nvPicPr>
        <p:blipFill>
          <a:blip r:embed="rId8"/>
          <a:stretch>
            <a:fillRect/>
          </a:stretch>
        </p:blipFill>
        <p:spPr>
          <a:xfrm>
            <a:off x="17142299" y="12526188"/>
            <a:ext cx="1492754" cy="910216"/>
          </a:xfrm>
          <a:prstGeom prst="rect">
            <a:avLst/>
          </a:prstGeom>
        </p:spPr>
      </p:pic>
      <p:pic>
        <p:nvPicPr>
          <p:cNvPr id="42" name="Picture 41"/>
          <p:cNvPicPr>
            <a:picLocks noChangeAspect="1"/>
          </p:cNvPicPr>
          <p:nvPr/>
        </p:nvPicPr>
        <p:blipFill>
          <a:blip r:embed="rId9"/>
          <a:stretch>
            <a:fillRect/>
          </a:stretch>
        </p:blipFill>
        <p:spPr>
          <a:xfrm>
            <a:off x="9365689" y="10978157"/>
            <a:ext cx="1131814" cy="1322643"/>
          </a:xfrm>
          <a:prstGeom prst="rect">
            <a:avLst/>
          </a:prstGeom>
        </p:spPr>
      </p:pic>
      <p:sp>
        <p:nvSpPr>
          <p:cNvPr id="5" name="Rectangle 4"/>
          <p:cNvSpPr/>
          <p:nvPr/>
        </p:nvSpPr>
        <p:spPr>
          <a:xfrm>
            <a:off x="15019646" y="6669661"/>
            <a:ext cx="3678090" cy="3785652"/>
          </a:xfrm>
          <a:prstGeom prst="rect">
            <a:avLst/>
          </a:prstGeom>
        </p:spPr>
        <p:txBody>
          <a:bodyPr wrap="square">
            <a:spAutoFit/>
          </a:bodyPr>
          <a:lstStyle/>
          <a:p>
            <a:r>
              <a:rPr lang="en-GB" sz="2000" b="0" dirty="0">
                <a:solidFill>
                  <a:schemeClr val="tx1"/>
                </a:solidFill>
                <a:latin typeface="+mn-lt"/>
                <a:sym typeface="Helvetica Neue Light"/>
              </a:rPr>
              <a:t>The children will be </a:t>
            </a:r>
            <a:r>
              <a:rPr lang="en-GB" sz="2000" b="0" dirty="0">
                <a:latin typeface="+mn-lt"/>
              </a:rPr>
              <a:t>developing a wide range of art and design techniques in using colour, pattern, texture, line, shape, form and space.</a:t>
            </a:r>
          </a:p>
          <a:p>
            <a:r>
              <a:rPr lang="en-GB" sz="2000" b="0" dirty="0">
                <a:latin typeface="+mn-lt"/>
              </a:rPr>
              <a:t>Children will know about great artists, craft makers and designers, and understand the historical and cultural development of their art forms,</a:t>
            </a:r>
          </a:p>
          <a:p>
            <a:r>
              <a:rPr lang="en-GB" sz="2000" b="0" dirty="0">
                <a:latin typeface="+mn-lt"/>
              </a:rPr>
              <a:t>whilst making links to their own work.</a:t>
            </a:r>
            <a:endParaRPr lang="en-GB" sz="2000" dirty="0"/>
          </a:p>
        </p:txBody>
      </p:sp>
      <p:sp>
        <p:nvSpPr>
          <p:cNvPr id="7" name="TextBox 6">
            <a:extLst>
              <a:ext uri="{FF2B5EF4-FFF2-40B4-BE49-F238E27FC236}">
                <a16:creationId xmlns:a16="http://schemas.microsoft.com/office/drawing/2014/main" id="{294A259B-6997-4544-8B15-C924ECA8F868}"/>
              </a:ext>
            </a:extLst>
          </p:cNvPr>
          <p:cNvSpPr txBox="1"/>
          <p:nvPr/>
        </p:nvSpPr>
        <p:spPr>
          <a:xfrm>
            <a:off x="6533141" y="1651213"/>
            <a:ext cx="3385530" cy="2041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Children will explore numbers 50 to 100. They will practise counting forwards and backwards. Children will explore through the use of apparatus and visual representations the number of tens and ones in a number from 50 to 100. They will use the numberline method to plot numbers. Children will also compare two numbers. </a:t>
            </a:r>
          </a:p>
        </p:txBody>
      </p:sp>
      <p:sp>
        <p:nvSpPr>
          <p:cNvPr id="56" name="TextBox 55">
            <a:extLst>
              <a:ext uri="{FF2B5EF4-FFF2-40B4-BE49-F238E27FC236}">
                <a16:creationId xmlns:a16="http://schemas.microsoft.com/office/drawing/2014/main" id="{DD7B2667-E2AC-4AAE-B462-F9C04F6BB548}"/>
              </a:ext>
            </a:extLst>
          </p:cNvPr>
          <p:cNvSpPr txBox="1"/>
          <p:nvPr/>
        </p:nvSpPr>
        <p:spPr>
          <a:xfrm>
            <a:off x="15018719" y="1528811"/>
            <a:ext cx="3385530" cy="2041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Children will learn to recognise coins and notes and will use their knowledge of coins to count. .</a:t>
            </a:r>
          </a:p>
          <a:p>
            <a:pPr marL="0" marR="0" indent="0" algn="ctr" defTabSz="825500" rtl="0" fontAlgn="auto" latinLnBrk="0" hangingPunct="0">
              <a:lnSpc>
                <a:spcPct val="100000"/>
              </a:lnSpc>
              <a:spcBef>
                <a:spcPts val="0"/>
              </a:spcBef>
              <a:spcAft>
                <a:spcPts val="0"/>
              </a:spcAft>
              <a:buClrTx/>
              <a:buSzTx/>
              <a:buFontTx/>
              <a:buNone/>
              <a:tabLst/>
            </a:pPr>
            <a:r>
              <a:rPr lang="en-GB" sz="1400" dirty="0">
                <a:latin typeface="Arial" panose="020B0604020202020204" pitchFamily="34" charset="0"/>
                <a:cs typeface="Arial" panose="020B0604020202020204" pitchFamily="34" charset="0"/>
              </a:rPr>
              <a:t>Children will learn about the days of the week and months of the year. </a:t>
            </a:r>
          </a:p>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Children will also focus on seconds, minutes and hours supporting them in telling the time to the half hour and to the hour. </a:t>
            </a:r>
          </a:p>
        </p:txBody>
      </p:sp>
      <p:sp>
        <p:nvSpPr>
          <p:cNvPr id="57" name="TextBox 56">
            <a:extLst>
              <a:ext uri="{FF2B5EF4-FFF2-40B4-BE49-F238E27FC236}">
                <a16:creationId xmlns:a16="http://schemas.microsoft.com/office/drawing/2014/main" id="{EC70F896-8525-46A2-9B15-56A3AE2D1098}"/>
              </a:ext>
            </a:extLst>
          </p:cNvPr>
          <p:cNvSpPr txBox="1"/>
          <p:nvPr/>
        </p:nvSpPr>
        <p:spPr>
          <a:xfrm>
            <a:off x="10913482" y="3570396"/>
            <a:ext cx="4459141"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200" b="0" i="0" u="sng" strike="noStrike" cap="none" spc="0" normalizeH="0" baseline="0" dirty="0">
                <a:ln>
                  <a:noFill/>
                </a:ln>
                <a:solidFill>
                  <a:srgbClr val="000000"/>
                </a:solidFill>
                <a:effectLst/>
                <a:uFillTx/>
                <a:latin typeface="Helvetica Neue"/>
                <a:ea typeface="Helvetica Neue"/>
                <a:cs typeface="Helvetica Neue"/>
                <a:sym typeface="Helvetica Neue"/>
              </a:rPr>
              <a:t>Geometry – Position and direction</a:t>
            </a:r>
          </a:p>
        </p:txBody>
      </p:sp>
      <p:sp>
        <p:nvSpPr>
          <p:cNvPr id="58" name="TextBox 57">
            <a:extLst>
              <a:ext uri="{FF2B5EF4-FFF2-40B4-BE49-F238E27FC236}">
                <a16:creationId xmlns:a16="http://schemas.microsoft.com/office/drawing/2014/main" id="{0B5AD62C-4C06-4001-95B4-DCF98F957F48}"/>
              </a:ext>
            </a:extLst>
          </p:cNvPr>
          <p:cNvSpPr txBox="1"/>
          <p:nvPr/>
        </p:nvSpPr>
        <p:spPr>
          <a:xfrm>
            <a:off x="10903573" y="3903259"/>
            <a:ext cx="4459141"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400" dirty="0">
                <a:latin typeface="Arial" panose="020B0604020202020204" pitchFamily="34" charset="0"/>
                <a:cs typeface="Arial" panose="020B0604020202020204" pitchFamily="34" charset="0"/>
              </a:rPr>
              <a:t>Children will learn how to describe turns and positions. They will use mathematical language such as forwards, backwards, above, below, left and right. Children will describe turns using half turn, full turn, quarter turn or three-quarter turn. </a:t>
            </a:r>
            <a:endParaRPr kumimoji="0" lang="en-GB" sz="1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pic>
        <p:nvPicPr>
          <p:cNvPr id="18" name="Picture 17">
            <a:extLst>
              <a:ext uri="{FF2B5EF4-FFF2-40B4-BE49-F238E27FC236}">
                <a16:creationId xmlns:a16="http://schemas.microsoft.com/office/drawing/2014/main" id="{1A2F0148-D477-4450-B631-718C6DE1E566}"/>
              </a:ext>
            </a:extLst>
          </p:cNvPr>
          <p:cNvPicPr>
            <a:picLocks noChangeAspect="1"/>
          </p:cNvPicPr>
          <p:nvPr/>
        </p:nvPicPr>
        <p:blipFill>
          <a:blip r:embed="rId10"/>
          <a:stretch>
            <a:fillRect/>
          </a:stretch>
        </p:blipFill>
        <p:spPr>
          <a:xfrm>
            <a:off x="14952100" y="5069491"/>
            <a:ext cx="3370815" cy="801452"/>
          </a:xfrm>
          <a:prstGeom prst="rect">
            <a:avLst/>
          </a:prstGeom>
        </p:spPr>
      </p:pic>
      <p:sp>
        <p:nvSpPr>
          <p:cNvPr id="11" name="Rectangle 10">
            <a:extLst>
              <a:ext uri="{FF2B5EF4-FFF2-40B4-BE49-F238E27FC236}">
                <a16:creationId xmlns:a16="http://schemas.microsoft.com/office/drawing/2014/main" id="{A7112B25-E278-435A-95CE-AD7DB270E41A}"/>
              </a:ext>
            </a:extLst>
          </p:cNvPr>
          <p:cNvSpPr/>
          <p:nvPr/>
        </p:nvSpPr>
        <p:spPr>
          <a:xfrm>
            <a:off x="266016" y="6453525"/>
            <a:ext cx="4152593" cy="3477875"/>
          </a:xfrm>
          <a:prstGeom prst="rect">
            <a:avLst/>
          </a:prstGeom>
        </p:spPr>
        <p:txBody>
          <a:bodyPr wrap="square">
            <a:spAutoFit/>
          </a:bodyPr>
          <a:lstStyle/>
          <a:p>
            <a:r>
              <a:rPr lang="en-GB" sz="2000" u="sng" dirty="0">
                <a:latin typeface="+mn-lt"/>
              </a:rPr>
              <a:t>Reading</a:t>
            </a:r>
          </a:p>
          <a:p>
            <a:endParaRPr lang="en-GB" sz="2000" dirty="0">
              <a:latin typeface="+mn-lt"/>
            </a:endParaRPr>
          </a:p>
          <a:p>
            <a:r>
              <a:rPr lang="en-GB" sz="2000" b="0" dirty="0">
                <a:latin typeface="+mn-lt"/>
              </a:rPr>
              <a:t>Please continue to practise reading regularly at home. It doesn’t matter what the reading material is- comics, leaflets, books, poetry etc. It all counts. School reading books will also be sent home.</a:t>
            </a:r>
          </a:p>
          <a:p>
            <a:r>
              <a:rPr lang="en-GB" sz="2000" b="0" dirty="0">
                <a:latin typeface="+mn-lt"/>
              </a:rPr>
              <a:t>We aim to promote a love of reading in school and all of our learning comes from quality books. </a:t>
            </a:r>
          </a:p>
        </p:txBody>
      </p:sp>
      <p:sp>
        <p:nvSpPr>
          <p:cNvPr id="16" name="Rectangle 15">
            <a:extLst>
              <a:ext uri="{FF2B5EF4-FFF2-40B4-BE49-F238E27FC236}">
                <a16:creationId xmlns:a16="http://schemas.microsoft.com/office/drawing/2014/main" id="{19D31E60-D28E-4242-BA6F-E1382193BA22}"/>
              </a:ext>
            </a:extLst>
          </p:cNvPr>
          <p:cNvSpPr/>
          <p:nvPr/>
        </p:nvSpPr>
        <p:spPr>
          <a:xfrm>
            <a:off x="4455136" y="6601981"/>
            <a:ext cx="6096000" cy="3600986"/>
          </a:xfrm>
          <a:prstGeom prst="rect">
            <a:avLst/>
          </a:prstGeom>
        </p:spPr>
        <p:txBody>
          <a:bodyPr wrap="square">
            <a:spAutoFit/>
          </a:bodyPr>
          <a:lstStyle/>
          <a:p>
            <a:r>
              <a:rPr lang="en-GB" sz="2000" b="0" u="sng" dirty="0">
                <a:latin typeface="+mn-lt"/>
              </a:rPr>
              <a:t>Phonics</a:t>
            </a:r>
          </a:p>
          <a:p>
            <a:r>
              <a:rPr lang="en-GB" sz="2000" b="0" dirty="0">
                <a:latin typeface="+mn-lt"/>
              </a:rPr>
              <a:t>We are continuing with our new scheme Monster Phonics and the children are loving it. Please keep up to date with the sounds and words we are learning each week using the grid on the following page.</a:t>
            </a:r>
          </a:p>
          <a:p>
            <a:r>
              <a:rPr lang="en-GB" sz="1800" dirty="0">
                <a:solidFill>
                  <a:schemeClr val="accent1">
                    <a:lumMod val="60000"/>
                    <a:lumOff val="40000"/>
                  </a:schemeClr>
                </a:solidFill>
                <a:latin typeface="Sassoon Infant Std" panose="020B0503020103030203"/>
              </a:rPr>
              <a:t>Please read the e-books on the monster phonics website. You should have received a new log in from Monster Phonics directly. If you haven’t use this link.</a:t>
            </a:r>
          </a:p>
          <a:p>
            <a:r>
              <a:rPr lang="en-GB" sz="1800" dirty="0">
                <a:solidFill>
                  <a:schemeClr val="accent1">
                    <a:lumMod val="60000"/>
                    <a:lumOff val="40000"/>
                  </a:schemeClr>
                </a:solidFill>
                <a:latin typeface="Sassoon Infant Std" panose="020B0503020103030203"/>
                <a:hlinkClick r:id="rId11"/>
              </a:rPr>
              <a:t>https://ebooks.monsterphonics.com/register/standard-school/?ca=282bccec0f3a2379c9ff4c6075b28fa1</a:t>
            </a:r>
            <a:r>
              <a:rPr lang="en-GB" sz="1800" dirty="0">
                <a:solidFill>
                  <a:schemeClr val="accent1">
                    <a:lumMod val="60000"/>
                    <a:lumOff val="40000"/>
                  </a:schemeClr>
                </a:solidFill>
                <a:latin typeface="Sassoon Infant Std" panose="020B0503020103030203"/>
              </a:rPr>
              <a:t> </a:t>
            </a:r>
          </a:p>
          <a:p>
            <a:endParaRPr lang="en-GB" sz="1800" b="0" dirty="0">
              <a:latin typeface="+mn-lt"/>
            </a:endParaRPr>
          </a:p>
        </p:txBody>
      </p:sp>
      <p:pic>
        <p:nvPicPr>
          <p:cNvPr id="19" name="Picture 18">
            <a:extLst>
              <a:ext uri="{FF2B5EF4-FFF2-40B4-BE49-F238E27FC236}">
                <a16:creationId xmlns:a16="http://schemas.microsoft.com/office/drawing/2014/main" id="{F35DA73E-91EF-4E90-A33B-F3E650A58D7B}"/>
              </a:ext>
            </a:extLst>
          </p:cNvPr>
          <p:cNvPicPr>
            <a:picLocks noChangeAspect="1"/>
          </p:cNvPicPr>
          <p:nvPr/>
        </p:nvPicPr>
        <p:blipFill>
          <a:blip r:embed="rId12"/>
          <a:stretch>
            <a:fillRect/>
          </a:stretch>
        </p:blipFill>
        <p:spPr>
          <a:xfrm>
            <a:off x="19568467" y="502250"/>
            <a:ext cx="1132466" cy="1598519"/>
          </a:xfrm>
          <a:prstGeom prst="rect">
            <a:avLst/>
          </a:prstGeom>
        </p:spPr>
      </p:pic>
      <p:sp>
        <p:nvSpPr>
          <p:cNvPr id="51" name="Rectangle 50">
            <a:extLst>
              <a:ext uri="{FF2B5EF4-FFF2-40B4-BE49-F238E27FC236}">
                <a16:creationId xmlns:a16="http://schemas.microsoft.com/office/drawing/2014/main" id="{5CDA2A50-F45E-4CB8-9272-EF895B9FFE8B}"/>
              </a:ext>
            </a:extLst>
          </p:cNvPr>
          <p:cNvSpPr/>
          <p:nvPr/>
        </p:nvSpPr>
        <p:spPr>
          <a:xfrm>
            <a:off x="19264026" y="6378766"/>
            <a:ext cx="4514657" cy="492443"/>
          </a:xfrm>
          <a:prstGeom prst="rect">
            <a:avLst/>
          </a:prstGeom>
        </p:spPr>
        <p:txBody>
          <a:bodyPr wrap="square">
            <a:spAutoFit/>
          </a:bodyPr>
          <a:lstStyle/>
          <a:p>
            <a:pPr>
              <a:defRPr sz="2600" b="0" u="sng">
                <a:latin typeface="Noteworthy Bold"/>
                <a:ea typeface="Noteworthy Bold"/>
                <a:cs typeface="Noteworthy Bold"/>
                <a:sym typeface="Noteworthy Bold"/>
              </a:defRPr>
            </a:pPr>
            <a:r>
              <a:rPr lang="en-US" dirty="0"/>
              <a:t>History</a:t>
            </a:r>
          </a:p>
        </p:txBody>
      </p:sp>
      <p:pic>
        <p:nvPicPr>
          <p:cNvPr id="21" name="Picture 20">
            <a:extLst>
              <a:ext uri="{FF2B5EF4-FFF2-40B4-BE49-F238E27FC236}">
                <a16:creationId xmlns:a16="http://schemas.microsoft.com/office/drawing/2014/main" id="{6291B574-8047-4142-971F-E6BBF977031A}"/>
              </a:ext>
            </a:extLst>
          </p:cNvPr>
          <p:cNvPicPr>
            <a:picLocks noChangeAspect="1"/>
          </p:cNvPicPr>
          <p:nvPr/>
        </p:nvPicPr>
        <p:blipFill>
          <a:blip r:embed="rId13"/>
          <a:stretch>
            <a:fillRect/>
          </a:stretch>
        </p:blipFill>
        <p:spPr>
          <a:xfrm>
            <a:off x="549188" y="3207339"/>
            <a:ext cx="2146478" cy="1634474"/>
          </a:xfrm>
          <a:prstGeom prst="rect">
            <a:avLst/>
          </a:prstGeom>
        </p:spPr>
      </p:pic>
      <p:pic>
        <p:nvPicPr>
          <p:cNvPr id="22" name="Picture 21">
            <a:extLst>
              <a:ext uri="{FF2B5EF4-FFF2-40B4-BE49-F238E27FC236}">
                <a16:creationId xmlns:a16="http://schemas.microsoft.com/office/drawing/2014/main" id="{AF52DE32-2B55-4C06-9096-E25151E3CA38}"/>
              </a:ext>
            </a:extLst>
          </p:cNvPr>
          <p:cNvPicPr>
            <a:picLocks noChangeAspect="1"/>
          </p:cNvPicPr>
          <p:nvPr/>
        </p:nvPicPr>
        <p:blipFill>
          <a:blip r:embed="rId14"/>
          <a:stretch>
            <a:fillRect/>
          </a:stretch>
        </p:blipFill>
        <p:spPr>
          <a:xfrm>
            <a:off x="3057034" y="3197945"/>
            <a:ext cx="1973648" cy="1675633"/>
          </a:xfrm>
          <a:prstGeom prst="rect">
            <a:avLst/>
          </a:prstGeom>
        </p:spPr>
      </p:pic>
      <p:pic>
        <p:nvPicPr>
          <p:cNvPr id="23" name="Picture 22">
            <a:extLst>
              <a:ext uri="{FF2B5EF4-FFF2-40B4-BE49-F238E27FC236}">
                <a16:creationId xmlns:a16="http://schemas.microsoft.com/office/drawing/2014/main" id="{159726F2-F08D-48DF-86A8-5BF0C8051A15}"/>
              </a:ext>
            </a:extLst>
          </p:cNvPr>
          <p:cNvPicPr>
            <a:picLocks noChangeAspect="1"/>
          </p:cNvPicPr>
          <p:nvPr/>
        </p:nvPicPr>
        <p:blipFill>
          <a:blip r:embed="rId15"/>
          <a:stretch>
            <a:fillRect/>
          </a:stretch>
        </p:blipFill>
        <p:spPr>
          <a:xfrm>
            <a:off x="22437681" y="5564056"/>
            <a:ext cx="1197426" cy="1436911"/>
          </a:xfrm>
          <a:prstGeom prst="rect">
            <a:avLst/>
          </a:prstGeom>
        </p:spPr>
      </p:pic>
      <p:pic>
        <p:nvPicPr>
          <p:cNvPr id="13" name="Picture 12">
            <a:extLst>
              <a:ext uri="{FF2B5EF4-FFF2-40B4-BE49-F238E27FC236}">
                <a16:creationId xmlns:a16="http://schemas.microsoft.com/office/drawing/2014/main" id="{A9D8E72B-5E55-40AD-8960-15A9C40CA783}"/>
              </a:ext>
            </a:extLst>
          </p:cNvPr>
          <p:cNvPicPr>
            <a:picLocks noChangeAspect="1"/>
          </p:cNvPicPr>
          <p:nvPr/>
        </p:nvPicPr>
        <p:blipFill>
          <a:blip r:embed="rId16"/>
          <a:stretch>
            <a:fillRect/>
          </a:stretch>
        </p:blipFill>
        <p:spPr>
          <a:xfrm>
            <a:off x="6584493" y="3892365"/>
            <a:ext cx="3943350" cy="1247775"/>
          </a:xfrm>
          <a:prstGeom prst="rect">
            <a:avLst/>
          </a:prstGeom>
        </p:spPr>
      </p:pic>
      <p:pic>
        <p:nvPicPr>
          <p:cNvPr id="17" name="Picture 16">
            <a:extLst>
              <a:ext uri="{FF2B5EF4-FFF2-40B4-BE49-F238E27FC236}">
                <a16:creationId xmlns:a16="http://schemas.microsoft.com/office/drawing/2014/main" id="{6F1B32B7-B263-42B7-A15C-2D91199C83CD}"/>
              </a:ext>
            </a:extLst>
          </p:cNvPr>
          <p:cNvPicPr>
            <a:picLocks noChangeAspect="1"/>
          </p:cNvPicPr>
          <p:nvPr/>
        </p:nvPicPr>
        <p:blipFill>
          <a:blip r:embed="rId17"/>
          <a:stretch>
            <a:fillRect/>
          </a:stretch>
        </p:blipFill>
        <p:spPr>
          <a:xfrm>
            <a:off x="10551136" y="1802294"/>
            <a:ext cx="3867150" cy="676275"/>
          </a:xfrm>
          <a:prstGeom prst="rect">
            <a:avLst/>
          </a:prstGeom>
        </p:spPr>
      </p:pic>
      <p:pic>
        <p:nvPicPr>
          <p:cNvPr id="24" name="Picture 23">
            <a:extLst>
              <a:ext uri="{FF2B5EF4-FFF2-40B4-BE49-F238E27FC236}">
                <a16:creationId xmlns:a16="http://schemas.microsoft.com/office/drawing/2014/main" id="{0FAB2115-693B-4227-A7C6-B33FAAB65133}"/>
              </a:ext>
            </a:extLst>
          </p:cNvPr>
          <p:cNvPicPr>
            <a:picLocks noChangeAspect="1"/>
          </p:cNvPicPr>
          <p:nvPr/>
        </p:nvPicPr>
        <p:blipFill>
          <a:blip r:embed="rId18"/>
          <a:stretch>
            <a:fillRect/>
          </a:stretch>
        </p:blipFill>
        <p:spPr>
          <a:xfrm>
            <a:off x="10632767" y="2560174"/>
            <a:ext cx="3234359" cy="87139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10F7BF-8760-4B56-83F9-ED4DB4461095}"/>
              </a:ext>
            </a:extLst>
          </p:cNvPr>
          <p:cNvPicPr>
            <a:picLocks noChangeAspect="1"/>
          </p:cNvPicPr>
          <p:nvPr/>
        </p:nvPicPr>
        <p:blipFill>
          <a:blip r:embed="rId2"/>
          <a:stretch>
            <a:fillRect/>
          </a:stretch>
        </p:blipFill>
        <p:spPr>
          <a:xfrm>
            <a:off x="1340771" y="851972"/>
            <a:ext cx="22352725" cy="12864028"/>
          </a:xfrm>
          <a:prstGeom prst="rect">
            <a:avLst/>
          </a:prstGeom>
        </p:spPr>
      </p:pic>
    </p:spTree>
    <p:extLst>
      <p:ext uri="{BB962C8B-B14F-4D97-AF65-F5344CB8AC3E}">
        <p14:creationId xmlns:p14="http://schemas.microsoft.com/office/powerpoint/2010/main" val="36262041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31752B-971C-4492-9679-2FA5E1DD76EF}"/>
              </a:ext>
            </a:extLst>
          </p:cNvPr>
          <p:cNvPicPr>
            <a:picLocks noChangeAspect="1"/>
          </p:cNvPicPr>
          <p:nvPr/>
        </p:nvPicPr>
        <p:blipFill rotWithShape="1">
          <a:blip r:embed="rId2"/>
          <a:srcRect r="4843"/>
          <a:stretch/>
        </p:blipFill>
        <p:spPr>
          <a:xfrm>
            <a:off x="213693" y="99872"/>
            <a:ext cx="11978307" cy="13616128"/>
          </a:xfrm>
          <a:prstGeom prst="rect">
            <a:avLst/>
          </a:prstGeom>
        </p:spPr>
      </p:pic>
      <p:pic>
        <p:nvPicPr>
          <p:cNvPr id="3" name="Picture 2">
            <a:extLst>
              <a:ext uri="{FF2B5EF4-FFF2-40B4-BE49-F238E27FC236}">
                <a16:creationId xmlns:a16="http://schemas.microsoft.com/office/drawing/2014/main" id="{9CD9C0CA-96B3-420A-949F-CBD92BC19B1F}"/>
              </a:ext>
            </a:extLst>
          </p:cNvPr>
          <p:cNvPicPr>
            <a:picLocks noChangeAspect="1"/>
          </p:cNvPicPr>
          <p:nvPr/>
        </p:nvPicPr>
        <p:blipFill>
          <a:blip r:embed="rId3"/>
          <a:stretch>
            <a:fillRect/>
          </a:stretch>
        </p:blipFill>
        <p:spPr>
          <a:xfrm>
            <a:off x="11214403" y="4003589"/>
            <a:ext cx="13169597" cy="4497860"/>
          </a:xfrm>
          <a:prstGeom prst="rect">
            <a:avLst/>
          </a:prstGeom>
        </p:spPr>
      </p:pic>
    </p:spTree>
    <p:extLst>
      <p:ext uri="{BB962C8B-B14F-4D97-AF65-F5344CB8AC3E}">
        <p14:creationId xmlns:p14="http://schemas.microsoft.com/office/powerpoint/2010/main" val="221039483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542</TotalTime>
  <Words>1292</Words>
  <Application>Microsoft Office PowerPoint</Application>
  <PresentationFormat>Custom</PresentationFormat>
  <Paragraphs>165</Paragraphs>
  <Slides>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arial</vt:lpstr>
      <vt:lpstr>Helvetica Neue</vt:lpstr>
      <vt:lpstr>Helvetica Neue Light</vt:lpstr>
      <vt:lpstr>Helvetica Neue Medium</vt:lpstr>
      <vt:lpstr>Noteworthy Bold</vt:lpstr>
      <vt:lpstr>Noteworthy Light</vt:lpstr>
      <vt:lpstr>Sassoon Infant Std</vt: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J Palmer</cp:lastModifiedBy>
  <cp:revision>73</cp:revision>
  <dcterms:modified xsi:type="dcterms:W3CDTF">2024-06-07T07:11:09Z</dcterms:modified>
</cp:coreProperties>
</file>