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8" r:id="rId2"/>
    <p:sldId id="263" r:id="rId3"/>
    <p:sldId id="259" r:id="rId4"/>
    <p:sldId id="262"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43" autoAdjust="0"/>
  </p:normalViewPr>
  <p:slideViewPr>
    <p:cSldViewPr snapToGrid="0">
      <p:cViewPr varScale="1">
        <p:scale>
          <a:sx n="55" d="100"/>
          <a:sy n="55" d="100"/>
        </p:scale>
        <p:origin x="5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02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49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6.95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7.584"/>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8.53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8.905"/>
    </inkml:context>
    <inkml:brush xml:id="br0">
      <inkml:brushProperty name="width" value="0.05" units="cm"/>
      <inkml:brushProperty name="height" value="0.05" units="cm"/>
      <inkml:brushProperty name="ignorePressure" value="1"/>
    </inkml:brush>
  </inkml:definitions>
  <inkml:trace contextRef="#ctx0" brushRef="#br0">1 1,'0'0</inkml:trace>
  <inkml:trace contextRef="#ctx0" brushRef="#br0" timeOffset="266.789">1 1,'0'0</inkml:trace>
  <inkml:trace contextRef="#ctx0" brushRef="#br0" timeOffset="789.39">1 1,'0'0</inkml:trace>
  <inkml:trace contextRef="#ctx0" brushRef="#br0" timeOffset="1053.685">1 1,'0'0</inkml:trace>
  <inkml:trace contextRef="#ctx0" brushRef="#br0" timeOffset="1291.098">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976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39" Type="http://schemas.openxmlformats.org/officeDocument/2006/relationships/image" Target="../media/image2.png"/><Relationship Id="rId3" Type="http://schemas.openxmlformats.org/officeDocument/2006/relationships/customXml" Target="../ink/ink1.xml"/><Relationship Id="rId34" Type="http://schemas.openxmlformats.org/officeDocument/2006/relationships/image" Target="../media/image19.png"/><Relationship Id="rId42" Type="http://schemas.openxmlformats.org/officeDocument/2006/relationships/image" Target="../media/image5.png"/><Relationship Id="rId38" Type="http://schemas.openxmlformats.org/officeDocument/2006/relationships/image" Target="../media/image1.png"/><Relationship Id="rId2" Type="http://schemas.openxmlformats.org/officeDocument/2006/relationships/notesSlide" Target="../notesSlides/notesSlide1.xml"/><Relationship Id="rId41" Type="http://schemas.openxmlformats.org/officeDocument/2006/relationships/image" Target="../media/image4.png"/><Relationship Id="rId1" Type="http://schemas.openxmlformats.org/officeDocument/2006/relationships/slideLayout" Target="../slideLayouts/slideLayout1.xml"/><Relationship Id="rId37" Type="http://schemas.openxmlformats.org/officeDocument/2006/relationships/customXml" Target="../ink/ink6.xml"/><Relationship Id="rId40" Type="http://schemas.openxmlformats.org/officeDocument/2006/relationships/image" Target="../media/image3.png"/><Relationship Id="rId15" Type="http://schemas.openxmlformats.org/officeDocument/2006/relationships/customXml" Target="../ink/ink3.xml"/><Relationship Id="rId36" Type="http://schemas.openxmlformats.org/officeDocument/2006/relationships/customXml" Target="../ink/ink5.xml"/><Relationship Id="rId14" Type="http://schemas.openxmlformats.org/officeDocument/2006/relationships/customXml" Target="../ink/ink2.xml"/><Relationship Id="rId35" Type="http://schemas.openxmlformats.org/officeDocument/2006/relationships/customXml" Target="../ink/ink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8.tif"/><Relationship Id="rId7" Type="http://schemas.openxmlformats.org/officeDocument/2006/relationships/image" Target="../media/image12.png"/><Relationship Id="rId12" Type="http://schemas.openxmlformats.org/officeDocument/2006/relationships/hyperlink" Target="https://ebooks.monsterphonics.com/" TargetMode="External"/><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hyperlink" Target="https://phonicshero.com/getting-physical-phonics/" TargetMode="External"/><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269203" y="375151"/>
            <a:ext cx="13233426"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000" b="0">
                <a:latin typeface="Noteworthy Bold"/>
                <a:ea typeface="Noteworthy Bold"/>
                <a:cs typeface="Noteworthy Bold"/>
                <a:sym typeface="Noteworthy Bold"/>
              </a:defRPr>
            </a:lvl1pPr>
          </a:lstStyle>
          <a:p>
            <a:pPr algn="l"/>
            <a:r>
              <a:rPr lang="en-GB" sz="4400" b="1" dirty="0"/>
              <a:t>Spring 2: Spring</a:t>
            </a:r>
            <a:endParaRPr sz="4400" dirty="0"/>
          </a:p>
        </p:txBody>
      </p:sp>
      <p:sp>
        <p:nvSpPr>
          <p:cNvPr id="121" name="Key books this term"/>
          <p:cNvSpPr txBox="1"/>
          <p:nvPr/>
        </p:nvSpPr>
        <p:spPr>
          <a:xfrm>
            <a:off x="180868" y="1327785"/>
            <a:ext cx="3295774"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rPr dirty="0"/>
              <a:t>Key books this term</a:t>
            </a:r>
            <a:r>
              <a:rPr lang="en-GB" dirty="0"/>
              <a:t>:</a:t>
            </a:r>
            <a:endParaRPr dirty="0"/>
          </a:p>
        </p:txBody>
      </p:sp>
      <p:sp>
        <p:nvSpPr>
          <p:cNvPr id="17" name="Key Vocabulary:…"/>
          <p:cNvSpPr/>
          <p:nvPr/>
        </p:nvSpPr>
        <p:spPr>
          <a:xfrm>
            <a:off x="180867" y="5217027"/>
            <a:ext cx="4583637" cy="8123819"/>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457200" indent="-457200">
              <a:buClr>
                <a:schemeClr val="tx1"/>
              </a:buClr>
              <a:buFont typeface="Arial" panose="020B0604020202020204" pitchFamily="34" charset="0"/>
              <a:buChar char="•"/>
              <a:defRPr sz="3200" b="0">
                <a:latin typeface="Noteworthy Light"/>
                <a:ea typeface="Noteworthy Light"/>
                <a:cs typeface="Noteworthy Light"/>
                <a:sym typeface="Noteworthy Light"/>
              </a:defRPr>
            </a:pPr>
            <a:endParaRPr lang="en-GB" sz="3200" dirty="0">
              <a:solidFill>
                <a:srgbClr val="FF0000"/>
              </a:solidFill>
              <a:latin typeface="Noteworthy Light"/>
            </a:endParaRPr>
          </a:p>
          <a:p>
            <a:pPr>
              <a:buClr>
                <a:schemeClr val="tx1"/>
              </a:buClr>
              <a:defRPr sz="3200" b="0">
                <a:latin typeface="Noteworthy Light"/>
                <a:ea typeface="Noteworthy Light"/>
                <a:cs typeface="Noteworthy Light"/>
                <a:sym typeface="Noteworthy Light"/>
              </a:defRPr>
            </a:pPr>
            <a:endParaRPr lang="en-GB" sz="3200" dirty="0">
              <a:solidFill>
                <a:srgbClr val="FF0000"/>
              </a:solidFill>
              <a:latin typeface="+mn-lt"/>
            </a:endParaRPr>
          </a:p>
          <a:p>
            <a:pPr>
              <a:buClr>
                <a:schemeClr val="tx1"/>
              </a:buClr>
              <a:defRPr sz="3200" b="0">
                <a:latin typeface="Noteworthy Light"/>
                <a:ea typeface="Noteworthy Light"/>
                <a:cs typeface="Noteworthy Light"/>
                <a:sym typeface="Noteworthy Light"/>
              </a:defRPr>
            </a:pPr>
            <a:r>
              <a:rPr lang="en-GB" sz="3200" dirty="0">
                <a:latin typeface="+mn-lt"/>
              </a:rPr>
              <a:t>Key Vocabulary</a:t>
            </a:r>
          </a:p>
          <a:p>
            <a:pPr marL="285750" indent="-28575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n-lt"/>
              </a:rPr>
              <a:t>Cave</a:t>
            </a:r>
            <a:r>
              <a:rPr lang="en-GB" sz="1600" dirty="0">
                <a:latin typeface="+mn-lt"/>
              </a:rPr>
              <a:t> - A natural chamber found on a hillside or cliff.</a:t>
            </a:r>
          </a:p>
          <a:p>
            <a:pPr marL="285750" indent="-28575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n-lt"/>
              </a:rPr>
              <a:t>Lair - </a:t>
            </a:r>
            <a:r>
              <a:rPr lang="en-GB" sz="1600" dirty="0">
                <a:latin typeface="+mn-lt"/>
              </a:rPr>
              <a:t>Where a wild or dangerous animal lives.</a:t>
            </a:r>
          </a:p>
          <a:p>
            <a:pPr marL="285750" indent="-28575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n-lt"/>
              </a:rPr>
              <a:t>Howls </a:t>
            </a:r>
            <a:r>
              <a:rPr lang="en-GB" sz="1600" dirty="0">
                <a:latin typeface="+mn-lt"/>
              </a:rPr>
              <a:t>- A long cry from a wolf or a dog. </a:t>
            </a:r>
          </a:p>
          <a:p>
            <a:pPr marL="285750" indent="-28575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n-lt"/>
              </a:rPr>
              <a:t>Whimpers</a:t>
            </a:r>
            <a:r>
              <a:rPr lang="en-GB" sz="1600" dirty="0">
                <a:latin typeface="+mn-lt"/>
              </a:rPr>
              <a:t> - A quiet crying noise.</a:t>
            </a:r>
          </a:p>
          <a:p>
            <a:pPr marL="285750" indent="-28575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n-lt"/>
              </a:rPr>
              <a:t>Blustery</a:t>
            </a:r>
            <a:r>
              <a:rPr lang="en-GB" sz="1600" dirty="0">
                <a:latin typeface="+mn-lt"/>
              </a:rPr>
              <a:t> - Very windy. </a:t>
            </a:r>
          </a:p>
          <a:p>
            <a:pPr marL="285750" indent="-28575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n-lt"/>
              </a:rPr>
              <a:t>Hibernation</a:t>
            </a:r>
            <a:r>
              <a:rPr lang="en-GB" sz="1600" dirty="0">
                <a:latin typeface="+mn-lt"/>
              </a:rPr>
              <a:t> - When animals sleep for a long time from Winter to Spring.</a:t>
            </a:r>
          </a:p>
          <a:p>
            <a:pPr algn="l">
              <a:buClr>
                <a:schemeClr val="tx1"/>
              </a:buClr>
              <a:buSzPct val="125000"/>
              <a:defRPr sz="2800" b="0">
                <a:latin typeface="Noteworthy Light"/>
                <a:ea typeface="Noteworthy Light"/>
                <a:cs typeface="Noteworthy Light"/>
                <a:sym typeface="Noteworthy Light"/>
              </a:defRPr>
            </a:pPr>
            <a:r>
              <a:rPr lang="en-GB" sz="1600" b="0" dirty="0">
                <a:solidFill>
                  <a:srgbClr val="FF0000"/>
                </a:solidFill>
                <a:latin typeface="+mn-lt"/>
              </a:rPr>
              <a:t>  </a:t>
            </a:r>
          </a:p>
          <a:p>
            <a:pPr algn="l">
              <a:buClr>
                <a:schemeClr val="tx1"/>
              </a:buClr>
              <a:buSzPct val="125000"/>
              <a:defRPr sz="2800" b="0">
                <a:latin typeface="Noteworthy Light"/>
                <a:ea typeface="Noteworthy Light"/>
                <a:cs typeface="Noteworthy Light"/>
                <a:sym typeface="Noteworthy Light"/>
              </a:defRPr>
            </a:pPr>
            <a:endParaRPr lang="en-GB" sz="1600" b="0" dirty="0">
              <a:solidFill>
                <a:srgbClr val="FF0000"/>
              </a:solidFill>
              <a:latin typeface="+mn-lt"/>
            </a:endParaRPr>
          </a:p>
          <a:p>
            <a:pPr algn="l">
              <a:buClr>
                <a:schemeClr val="tx1"/>
              </a:buClr>
              <a:buSzPct val="125000"/>
              <a:defRPr sz="2800" b="0">
                <a:latin typeface="Noteworthy Light"/>
                <a:ea typeface="Noteworthy Light"/>
                <a:cs typeface="Noteworthy Light"/>
                <a:sym typeface="Noteworthy Light"/>
              </a:defRPr>
            </a:pPr>
            <a:endParaRPr lang="en-GB" sz="1600" b="0" dirty="0">
              <a:solidFill>
                <a:srgbClr val="FF0000"/>
              </a:solidFill>
              <a:latin typeface="+mn-lt"/>
            </a:endParaRPr>
          </a:p>
          <a:p>
            <a:pPr>
              <a:buClr>
                <a:schemeClr val="tx1"/>
              </a:buClr>
              <a:buSzPct val="125000"/>
              <a:defRPr sz="2800" b="0">
                <a:latin typeface="Noteworthy Light"/>
                <a:ea typeface="Noteworthy Light"/>
                <a:cs typeface="Noteworthy Light"/>
                <a:sym typeface="Noteworthy Light"/>
              </a:defRPr>
            </a:pPr>
            <a:r>
              <a:rPr dirty="0">
                <a:latin typeface="+mn-lt"/>
              </a:rPr>
              <a:t>Key Questions?</a:t>
            </a:r>
            <a:endParaRPr lang="en-GB" dirty="0">
              <a:latin typeface="+mn-lt"/>
            </a:endParaRPr>
          </a:p>
          <a:p>
            <a:pPr marL="285750" indent="-28575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n-lt"/>
              </a:rPr>
              <a:t>I wonder why the bear needs to hibernate?</a:t>
            </a:r>
          </a:p>
          <a:p>
            <a:pPr marL="285750" indent="-28575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n-lt"/>
              </a:rPr>
              <a:t>What does the mouse do in the cave? Why does he do this?</a:t>
            </a:r>
          </a:p>
          <a:p>
            <a:pPr marL="285750" indent="-28575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n-lt"/>
              </a:rPr>
              <a:t>I wonder why the other animals come into the cave? </a:t>
            </a:r>
          </a:p>
          <a:p>
            <a:pPr marL="285750" indent="-28575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n-lt"/>
              </a:rPr>
              <a:t>When the bear wakes up how is he feeling? </a:t>
            </a:r>
          </a:p>
          <a:p>
            <a:pPr marL="285750" indent="-28575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n-lt"/>
              </a:rPr>
              <a:t>How would you feel if your friends had a party without you?</a:t>
            </a:r>
          </a:p>
          <a:p>
            <a:pPr marL="285750" indent="-28575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n-lt"/>
              </a:rPr>
              <a:t>Do you know what others animals hibernate?</a:t>
            </a:r>
          </a:p>
          <a:p>
            <a:pPr marL="285750" indent="-28575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n-lt"/>
              </a:rPr>
              <a:t>If you had to hibernate what would you need to get have a good long sleep?</a:t>
            </a:r>
          </a:p>
          <a:p>
            <a:pPr algn="l">
              <a:buClr>
                <a:schemeClr val="tx1"/>
              </a:buClr>
              <a:buSzPct val="125000"/>
              <a:defRPr sz="2800" b="0">
                <a:latin typeface="Noteworthy Light"/>
                <a:ea typeface="Noteworthy Light"/>
                <a:cs typeface="Noteworthy Light"/>
                <a:sym typeface="Noteworthy Light"/>
              </a:defRPr>
            </a:pPr>
            <a:endParaRPr lang="en-GB" dirty="0">
              <a:latin typeface="+mn-lt"/>
            </a:endParaRPr>
          </a:p>
          <a:p>
            <a:pPr marL="285750" indent="-28575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dirty="0">
              <a:latin typeface="+mn-lt"/>
            </a:endParaRPr>
          </a:p>
        </p:txBody>
      </p:sp>
      <p:sp>
        <p:nvSpPr>
          <p:cNvPr id="20" name="All about me: Growing and Families- week 3-4"/>
          <p:cNvSpPr/>
          <p:nvPr/>
        </p:nvSpPr>
        <p:spPr>
          <a:xfrm>
            <a:off x="454976" y="4051324"/>
            <a:ext cx="3695163"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35BE2EE-1C92-423A-B3E7-D9C712EB3624}"/>
                  </a:ext>
                </a:extLst>
              </p14:cNvPr>
              <p14:cNvContentPartPr/>
              <p14:nvPr/>
            </p14:nvContentPartPr>
            <p14:xfrm>
              <a:off x="1828755" y="799920"/>
              <a:ext cx="360" cy="360"/>
            </p14:xfrm>
          </p:contentPart>
        </mc:Choice>
        <mc:Fallback xmlns="">
          <p:pic>
            <p:nvPicPr>
              <p:cNvPr id="2" name="Ink 1">
                <a:extLst>
                  <a:ext uri="{FF2B5EF4-FFF2-40B4-BE49-F238E27FC236}">
                    <a16:creationId xmlns:a16="http://schemas.microsoft.com/office/drawing/2014/main" id="{B35BE2EE-1C92-423A-B3E7-D9C712EB3624}"/>
                  </a:ext>
                </a:extLst>
              </p:cNvPr>
              <p:cNvPicPr/>
              <p:nvPr/>
            </p:nvPicPr>
            <p:blipFill>
              <a:blip r:embed="rId13"/>
              <a:stretch>
                <a:fillRect/>
              </a:stretch>
            </p:blipFill>
            <p:spPr>
              <a:xfrm>
                <a:off x="1819755" y="79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970E4EC2-C392-4C11-A0BA-DB57E8580A56}"/>
                  </a:ext>
                </a:extLst>
              </p14:cNvPr>
              <p14:cNvContentPartPr/>
              <p14:nvPr/>
            </p14:nvContentPartPr>
            <p14:xfrm>
              <a:off x="1657395" y="571680"/>
              <a:ext cx="360" cy="360"/>
            </p14:xfrm>
          </p:contentPart>
        </mc:Choice>
        <mc:Fallback xmlns="">
          <p:pic>
            <p:nvPicPr>
              <p:cNvPr id="3" name="Ink 2">
                <a:extLst>
                  <a:ext uri="{FF2B5EF4-FFF2-40B4-BE49-F238E27FC236}">
                    <a16:creationId xmlns:a16="http://schemas.microsoft.com/office/drawing/2014/main" id="{970E4EC2-C392-4C11-A0BA-DB57E8580A56}"/>
                  </a:ext>
                </a:extLst>
              </p:cNvPr>
              <p:cNvPicPr/>
              <p:nvPr/>
            </p:nvPicPr>
            <p:blipFill>
              <a:blip r:embed="rId13"/>
              <a:stretch>
                <a:fillRect/>
              </a:stretch>
            </p:blipFill>
            <p:spPr>
              <a:xfrm>
                <a:off x="1648395" y="562680"/>
                <a:ext cx="18000" cy="18000"/>
              </a:xfrm>
              <a:prstGeom prst="rect">
                <a:avLst/>
              </a:prstGeom>
            </p:spPr>
          </p:pic>
        </mc:Fallback>
      </mc:AlternateContent>
      <p:sp>
        <p:nvSpPr>
          <p:cNvPr id="30" name="All about me: Growing and Families- week 3-4">
            <a:extLst>
              <a:ext uri="{FF2B5EF4-FFF2-40B4-BE49-F238E27FC236}">
                <a16:creationId xmlns:a16="http://schemas.microsoft.com/office/drawing/2014/main" id="{8360F10B-2A54-4EBA-9E4C-A7118F309B25}"/>
              </a:ext>
            </a:extLst>
          </p:cNvPr>
          <p:cNvSpPr/>
          <p:nvPr/>
        </p:nvSpPr>
        <p:spPr>
          <a:xfrm>
            <a:off x="4917897" y="4065960"/>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39" name="Key Vocabulary:…">
            <a:extLst>
              <a:ext uri="{FF2B5EF4-FFF2-40B4-BE49-F238E27FC236}">
                <a16:creationId xmlns:a16="http://schemas.microsoft.com/office/drawing/2014/main" id="{201D4B91-88E4-45CA-86EA-70969F3FFC4A}"/>
              </a:ext>
            </a:extLst>
          </p:cNvPr>
          <p:cNvSpPr/>
          <p:nvPr/>
        </p:nvSpPr>
        <p:spPr>
          <a:xfrm>
            <a:off x="4927457" y="5217023"/>
            <a:ext cx="4189288"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a:t>
            </a:r>
          </a:p>
          <a:p>
            <a:pPr>
              <a:defRPr sz="3200" b="0">
                <a:latin typeface="Noteworthy Light"/>
                <a:ea typeface="Noteworthy Light"/>
                <a:cs typeface="Noteworthy Light"/>
                <a:sym typeface="Noteworthy Light"/>
              </a:defRPr>
            </a:pPr>
            <a:r>
              <a:rPr lang="en-GB" sz="1600" dirty="0">
                <a:solidFill>
                  <a:srgbClr val="FF0000"/>
                </a:solidFill>
              </a:rPr>
              <a:t> </a:t>
            </a:r>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r>
              <a:rPr lang="en-GB" sz="3200" dirty="0">
                <a:latin typeface="+mj-lt"/>
              </a:rPr>
              <a:t>Key Vocabulary</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Crocus-</a:t>
            </a:r>
            <a:r>
              <a:rPr lang="en-GB" sz="1600" dirty="0">
                <a:latin typeface="+mj-lt"/>
              </a:rPr>
              <a:t> A type of flower that grows in spring time </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Buds-</a:t>
            </a:r>
            <a:r>
              <a:rPr lang="en-GB" sz="1600" dirty="0">
                <a:latin typeface="+mj-lt"/>
              </a:rPr>
              <a:t> A new growth on a tree or plant</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Unfurl-</a:t>
            </a:r>
            <a:r>
              <a:rPr lang="en-GB" sz="1600" dirty="0">
                <a:latin typeface="+mj-lt"/>
              </a:rPr>
              <a:t> uncurl</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a:solidFill>
                  <a:srgbClr val="FF0000"/>
                </a:solidFill>
                <a:latin typeface="+mj-lt"/>
              </a:rPr>
              <a:t>Hatching-</a:t>
            </a:r>
            <a:r>
              <a:rPr lang="en-GB" sz="1600">
                <a:solidFill>
                  <a:schemeClr val="tx1"/>
                </a:solidFill>
                <a:latin typeface="+mj-lt"/>
              </a:rPr>
              <a:t> When </a:t>
            </a:r>
            <a:r>
              <a:rPr lang="en-GB" sz="1600" dirty="0">
                <a:solidFill>
                  <a:schemeClr val="tx1"/>
                </a:solidFill>
                <a:latin typeface="+mj-lt"/>
              </a:rPr>
              <a:t>something breaks their shell and comes out</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Blossoms-</a:t>
            </a:r>
            <a:r>
              <a:rPr lang="en-GB" sz="1600" dirty="0">
                <a:solidFill>
                  <a:schemeClr val="tx1"/>
                </a:solidFill>
                <a:latin typeface="+mj-lt"/>
              </a:rPr>
              <a:t> The flowering part of a tree or plant</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endParaRPr lang="en-GB" sz="1600" dirty="0">
              <a:solidFill>
                <a:schemeClr val="tx1"/>
              </a:solidFill>
              <a:latin typeface="+mj-lt"/>
            </a:endParaRP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endParaRPr lang="en-GB" sz="1600" dirty="0">
              <a:solidFill>
                <a:schemeClr val="tx1"/>
              </a:solidFill>
              <a:latin typeface="+mj-lt"/>
            </a:endParaRPr>
          </a:p>
          <a:p>
            <a:pPr algn="l">
              <a:defRPr sz="3200" b="0">
                <a:latin typeface="Noteworthy Light"/>
                <a:ea typeface="Noteworthy Light"/>
                <a:cs typeface="Noteworthy Light"/>
                <a:sym typeface="Noteworthy Light"/>
              </a:defRPr>
            </a:pPr>
            <a:endParaRPr lang="en-GB" sz="1600" dirty="0">
              <a:solidFill>
                <a:schemeClr val="tx1"/>
              </a:solidFill>
              <a:latin typeface="+mj-lt"/>
            </a:endParaRPr>
          </a:p>
          <a:p>
            <a:pPr marL="185208" indent="-185208" algn="l">
              <a:buSzPct val="125000"/>
              <a:buChar char="-"/>
              <a:defRPr sz="2800" b="0">
                <a:latin typeface="Noteworthy Light"/>
                <a:ea typeface="Noteworthy Light"/>
                <a:cs typeface="Noteworthy Light"/>
                <a:sym typeface="Noteworthy Light"/>
              </a:defRPr>
            </a:pPr>
            <a:r>
              <a:rPr dirty="0">
                <a:latin typeface="+mj-lt"/>
              </a:rPr>
              <a:t>Key Questions?</a:t>
            </a:r>
            <a:endParaRPr lang="en-GB" dirty="0">
              <a:latin typeface="+mj-lt"/>
            </a:endParaRP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What do you know about spring?</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Can you hear some of the rhyming words in the story- what are they?</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I wonder why the pictures in the story are so bright and colourful?</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In Spring many baby animals are born can you remember any from the story?</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 you remember the names of the baby animals?</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 </a:t>
            </a:r>
          </a:p>
          <a:p>
            <a:pPr algn="l">
              <a:buSzPct val="125000"/>
              <a:defRPr sz="2800" b="0">
                <a:latin typeface="Noteworthy Light"/>
                <a:ea typeface="Noteworthy Light"/>
                <a:cs typeface="Noteworthy Light"/>
                <a:sym typeface="Noteworthy Light"/>
              </a:defRPr>
            </a:pPr>
            <a:endParaRPr lang="en-GB" sz="1600" dirty="0">
              <a:latin typeface="+mj-lt"/>
            </a:endParaRPr>
          </a:p>
          <a:p>
            <a:pPr algn="l">
              <a:buSzPct val="125000"/>
              <a:defRPr sz="2800" b="0">
                <a:latin typeface="Noteworthy Light"/>
                <a:ea typeface="Noteworthy Light"/>
                <a:cs typeface="Noteworthy Light"/>
                <a:sym typeface="Noteworthy Light"/>
              </a:defRPr>
            </a:pPr>
            <a:endParaRPr lang="en-GB" sz="14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4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4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400" dirty="0"/>
          </a:p>
        </p:txBody>
      </p:sp>
      <p:sp>
        <p:nvSpPr>
          <p:cNvPr id="40" name="Key Vocabulary:…">
            <a:extLst>
              <a:ext uri="{FF2B5EF4-FFF2-40B4-BE49-F238E27FC236}">
                <a16:creationId xmlns:a16="http://schemas.microsoft.com/office/drawing/2014/main" id="{3F8DC81A-2495-4D21-80C2-5E4BA7C75F18}"/>
              </a:ext>
            </a:extLst>
          </p:cNvPr>
          <p:cNvSpPr/>
          <p:nvPr/>
        </p:nvSpPr>
        <p:spPr>
          <a:xfrm>
            <a:off x="9661082" y="5217024"/>
            <a:ext cx="4310313"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r>
              <a:rPr lang="en-GB" sz="3200" dirty="0">
                <a:latin typeface="+mj-lt"/>
              </a:rPr>
              <a:t>Key Vocabulary</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Hoe-</a:t>
            </a:r>
            <a:r>
              <a:rPr lang="en-GB" sz="1600" dirty="0">
                <a:solidFill>
                  <a:schemeClr val="tx1"/>
                </a:solidFill>
                <a:latin typeface="+mj-lt"/>
              </a:rPr>
              <a:t> Tool used for gardening </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Seeds</a:t>
            </a:r>
            <a:r>
              <a:rPr lang="en-GB" sz="1600" dirty="0">
                <a:solidFill>
                  <a:schemeClr val="tx1"/>
                </a:solidFill>
                <a:latin typeface="+mj-lt"/>
              </a:rPr>
              <a:t>- Small pods that flowers and plants from</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Enormous- </a:t>
            </a:r>
            <a:r>
              <a:rPr lang="en-GB" sz="1600" dirty="0">
                <a:solidFill>
                  <a:schemeClr val="tx1"/>
                </a:solidFill>
                <a:latin typeface="+mj-lt"/>
              </a:rPr>
              <a:t>Very, very big</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Baffled-</a:t>
            </a:r>
            <a:r>
              <a:rPr lang="en-GB" sz="1600" dirty="0">
                <a:solidFill>
                  <a:schemeClr val="tx1"/>
                </a:solidFill>
                <a:latin typeface="+mj-lt"/>
              </a:rPr>
              <a:t> Confused</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Heave</a:t>
            </a:r>
            <a:r>
              <a:rPr lang="en-GB" sz="1600" dirty="0">
                <a:solidFill>
                  <a:schemeClr val="tx1"/>
                </a:solidFill>
                <a:latin typeface="+mj-lt"/>
              </a:rPr>
              <a:t>- To pull really hard</a:t>
            </a:r>
          </a:p>
          <a:p>
            <a:pPr marL="185208" indent="-185208" algn="l">
              <a:buSzPct val="125000"/>
              <a:buChar char="-"/>
              <a:defRPr sz="2800" b="0">
                <a:latin typeface="Noteworthy Light"/>
                <a:ea typeface="Noteworthy Light"/>
                <a:cs typeface="Noteworthy Light"/>
                <a:sym typeface="Noteworthy Light"/>
              </a:defRPr>
            </a:pPr>
            <a:endParaRPr lang="en-GB" dirty="0">
              <a:latin typeface="+mj-lt"/>
            </a:endParaRPr>
          </a:p>
          <a:p>
            <a:pPr algn="l">
              <a:buSzPct val="125000"/>
              <a:defRPr sz="2800" b="0">
                <a:latin typeface="Noteworthy Light"/>
                <a:ea typeface="Noteworthy Light"/>
                <a:cs typeface="Noteworthy Light"/>
                <a:sym typeface="Noteworthy Light"/>
              </a:defRPr>
            </a:pPr>
            <a:endParaRPr lang="en-GB" dirty="0">
              <a:latin typeface="+mj-lt"/>
            </a:endParaRPr>
          </a:p>
          <a:p>
            <a:pPr algn="l">
              <a:buSzPct val="125000"/>
              <a:defRPr sz="2800" b="0">
                <a:latin typeface="Noteworthy Light"/>
                <a:ea typeface="Noteworthy Light"/>
                <a:cs typeface="Noteworthy Light"/>
                <a:sym typeface="Noteworthy Light"/>
              </a:defRPr>
            </a:pPr>
            <a:endParaRPr lang="en-GB" dirty="0">
              <a:latin typeface="+mj-lt"/>
            </a:endParaRPr>
          </a:p>
          <a:p>
            <a:pPr marL="185208" indent="-185208" algn="l">
              <a:buSzPct val="125000"/>
              <a:buChar char="-"/>
              <a:defRPr sz="2800" b="0">
                <a:latin typeface="Noteworthy Light"/>
                <a:ea typeface="Noteworthy Light"/>
                <a:cs typeface="Noteworthy Light"/>
                <a:sym typeface="Noteworthy Light"/>
              </a:defRPr>
            </a:pPr>
            <a:r>
              <a:rPr lang="en-GB" dirty="0">
                <a:latin typeface="+mj-lt"/>
              </a:rPr>
              <a:t>Key</a:t>
            </a:r>
            <a:r>
              <a:rPr dirty="0">
                <a:latin typeface="+mj-lt"/>
              </a:rPr>
              <a:t> Questions?</a:t>
            </a:r>
            <a:endParaRPr lang="en-GB" dirty="0">
              <a:latin typeface="+mj-lt"/>
            </a:endParaRP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b="0" dirty="0">
                <a:latin typeface="+mj-lt"/>
                <a:sym typeface="Noteworthy Light"/>
              </a:rPr>
              <a:t>How did the enormous turnip get there? </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b="0" dirty="0">
                <a:latin typeface="+mj-lt"/>
                <a:sym typeface="Noteworthy Light"/>
              </a:rPr>
              <a:t>What did the turnip need to help it grow? </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b="0" dirty="0">
                <a:latin typeface="+mj-lt"/>
                <a:sym typeface="Noteworthy Light"/>
              </a:rPr>
              <a:t>Who helped the man to heave the enormous turnip out of the ground? </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b="0" dirty="0">
                <a:latin typeface="+mj-lt"/>
                <a:sym typeface="Noteworthy Light"/>
              </a:rPr>
              <a:t>If you grew vegetables how would you get them out of the ground? </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b="0" dirty="0">
                <a:latin typeface="+mj-lt"/>
                <a:sym typeface="Noteworthy Light"/>
              </a:rPr>
              <a:t>What did they do with the enormous turnip when they pulled it out of the ground? </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b="0" dirty="0">
                <a:latin typeface="+mj-lt"/>
                <a:sym typeface="Noteworthy Light"/>
              </a:rPr>
              <a:t>Have you tired turnips before? If so what did they taste like? </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b="0" dirty="0">
              <a:sym typeface="Noteworthy Light"/>
            </a:endParaRP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b="0" dirty="0">
              <a:sym typeface="Noteworthy Light"/>
            </a:endParaRP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400" b="0" dirty="0">
              <a:sym typeface="Noteworthy Light"/>
            </a:endParaRPr>
          </a:p>
          <a:p>
            <a:pPr algn="l">
              <a:buSzPct val="125000"/>
              <a:defRPr sz="2800" b="0">
                <a:latin typeface="Noteworthy Light"/>
                <a:ea typeface="Noteworthy Light"/>
                <a:cs typeface="Noteworthy Light"/>
                <a:sym typeface="Noteworthy Light"/>
              </a:defRPr>
            </a:pPr>
            <a:endParaRPr lang="en-GB" sz="1400" dirty="0"/>
          </a:p>
        </p:txBody>
      </p:sp>
      <p:sp>
        <p:nvSpPr>
          <p:cNvPr id="42" name="Key Vocabulary:…">
            <a:extLst>
              <a:ext uri="{FF2B5EF4-FFF2-40B4-BE49-F238E27FC236}">
                <a16:creationId xmlns:a16="http://schemas.microsoft.com/office/drawing/2014/main" id="{4AA1D428-2500-4421-8B91-890AD49C0712}"/>
              </a:ext>
            </a:extLst>
          </p:cNvPr>
          <p:cNvSpPr/>
          <p:nvPr/>
        </p:nvSpPr>
        <p:spPr>
          <a:xfrm>
            <a:off x="19349706" y="5217025"/>
            <a:ext cx="4223478"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a:t>
            </a: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defRPr sz="3200" b="0">
                <a:latin typeface="Noteworthy Light"/>
                <a:ea typeface="Noteworthy Light"/>
                <a:cs typeface="Noteworthy Light"/>
                <a:sym typeface="Noteworthy Light"/>
              </a:defRPr>
            </a:pPr>
            <a:r>
              <a:rPr lang="en-GB" sz="3200" dirty="0">
                <a:latin typeface="+mj-lt"/>
              </a:rPr>
              <a:t>Key Vocabulary</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Lifecycle</a:t>
            </a:r>
            <a:r>
              <a:rPr lang="en-GB" sz="1600" dirty="0">
                <a:latin typeface="+mj-lt"/>
              </a:rPr>
              <a:t>- The different stages of life that an animal of plant change through</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Hen</a:t>
            </a:r>
            <a:r>
              <a:rPr lang="en-GB" sz="1600" dirty="0">
                <a:latin typeface="+mj-lt"/>
              </a:rPr>
              <a:t>- A female chicken </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Yolk</a:t>
            </a:r>
            <a:r>
              <a:rPr lang="en-GB" sz="1600" dirty="0">
                <a:latin typeface="+mj-lt"/>
              </a:rPr>
              <a:t>-  The yellow part of an egg</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Brooding</a:t>
            </a:r>
            <a:r>
              <a:rPr lang="en-GB" sz="1600" dirty="0">
                <a:latin typeface="+mj-lt"/>
              </a:rPr>
              <a:t>- When the hen sits on her eggs to keep them warm</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Chick-</a:t>
            </a:r>
            <a:r>
              <a:rPr lang="en-GB" sz="1600" dirty="0">
                <a:latin typeface="+mj-lt"/>
              </a:rPr>
              <a:t> A baby chicken</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endParaRPr lang="en-GB" sz="1600" dirty="0">
              <a:latin typeface="+mj-lt"/>
            </a:endParaRPr>
          </a:p>
          <a:p>
            <a:pPr marL="457200" indent="-457200" algn="l">
              <a:buFontTx/>
              <a:buChar char="-"/>
              <a:defRPr sz="3200" b="0">
                <a:latin typeface="Noteworthy Light"/>
                <a:ea typeface="Noteworthy Light"/>
                <a:cs typeface="Noteworthy Light"/>
                <a:sym typeface="Noteworthy Light"/>
              </a:defRPr>
            </a:pPr>
            <a:endParaRPr lang="en-GB" sz="1600" dirty="0">
              <a:solidFill>
                <a:schemeClr val="tx1"/>
              </a:solidFill>
              <a:latin typeface="+mj-lt"/>
            </a:endParaRPr>
          </a:p>
          <a:p>
            <a:pPr marL="457200" indent="-457200" algn="l">
              <a:buFontTx/>
              <a:buChar char="-"/>
              <a:defRPr sz="3200" b="0">
                <a:latin typeface="Noteworthy Light"/>
                <a:ea typeface="Noteworthy Light"/>
                <a:cs typeface="Noteworthy Light"/>
                <a:sym typeface="Noteworthy Light"/>
              </a:defRPr>
            </a:pPr>
            <a:endParaRPr lang="en-GB" sz="1600" dirty="0">
              <a:solidFill>
                <a:schemeClr val="tx1"/>
              </a:solidFill>
              <a:latin typeface="+mj-lt"/>
            </a:endParaRPr>
          </a:p>
          <a:p>
            <a:pPr marL="457200" indent="-457200" algn="l">
              <a:buFontTx/>
              <a:buChar char="-"/>
              <a:defRPr sz="3200" b="0">
                <a:latin typeface="Noteworthy Light"/>
                <a:ea typeface="Noteworthy Light"/>
                <a:cs typeface="Noteworthy Light"/>
                <a:sym typeface="Noteworthy Light"/>
              </a:defRPr>
            </a:pPr>
            <a:endParaRPr lang="en-GB" sz="1600" dirty="0">
              <a:solidFill>
                <a:schemeClr val="tx1"/>
              </a:solidFill>
              <a:latin typeface="+mj-lt"/>
            </a:endParaRPr>
          </a:p>
          <a:p>
            <a:pPr marL="457200" indent="-457200" algn="l">
              <a:buFontTx/>
              <a:buChar char="-"/>
              <a:defRPr sz="3200" b="0">
                <a:latin typeface="Noteworthy Light"/>
                <a:ea typeface="Noteworthy Light"/>
                <a:cs typeface="Noteworthy Light"/>
                <a:sym typeface="Noteworthy Light"/>
              </a:defRPr>
            </a:pPr>
            <a:endParaRPr lang="en-GB" sz="1600" dirty="0">
              <a:solidFill>
                <a:schemeClr val="tx1"/>
              </a:solidFill>
              <a:latin typeface="+mj-lt"/>
            </a:endParaRPr>
          </a:p>
          <a:p>
            <a:pPr marL="457200" indent="-457200" algn="l">
              <a:buFontTx/>
              <a:buChar char="-"/>
              <a:defRPr sz="3200" b="0">
                <a:latin typeface="Noteworthy Light"/>
                <a:ea typeface="Noteworthy Light"/>
                <a:cs typeface="Noteworthy Light"/>
                <a:sym typeface="Noteworthy Light"/>
              </a:defRPr>
            </a:pPr>
            <a:endParaRPr lang="en-GB" sz="1600" dirty="0">
              <a:solidFill>
                <a:schemeClr val="tx1"/>
              </a:solidFill>
              <a:latin typeface="+mj-lt"/>
            </a:endParaRPr>
          </a:p>
          <a:p>
            <a:pPr marL="185208" indent="-185208" algn="l">
              <a:buSzPct val="125000"/>
              <a:buChar char="-"/>
              <a:defRPr sz="2800" b="0">
                <a:latin typeface="Noteworthy Light"/>
                <a:ea typeface="Noteworthy Light"/>
                <a:cs typeface="Noteworthy Light"/>
                <a:sym typeface="Noteworthy Light"/>
              </a:defRPr>
            </a:pPr>
            <a:r>
              <a:rPr dirty="0">
                <a:latin typeface="+mj-lt"/>
              </a:rPr>
              <a:t>Key Questions</a:t>
            </a:r>
            <a:r>
              <a:rPr lang="en-GB" dirty="0">
                <a:latin typeface="+mj-lt"/>
              </a:rPr>
              <a: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Why do hens need to keep their eggs warm?</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If you had to keep an egg warm how would you do that?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I wonder why eggs need shells?</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Do you know what other animals lay eggs?</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Can you tell me what the life cycle of a chicken is?</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dirty="0"/>
          </a:p>
          <a:p>
            <a:pPr marL="514350" indent="-5143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r>
              <a:rPr lang="en-GB" sz="1400" dirty="0">
                <a:latin typeface="Noteworthy Light"/>
              </a:rPr>
              <a:t>-</a:t>
            </a: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44" name="All about me: Growing and Families- week 3-4">
            <a:extLst>
              <a:ext uri="{FF2B5EF4-FFF2-40B4-BE49-F238E27FC236}">
                <a16:creationId xmlns:a16="http://schemas.microsoft.com/office/drawing/2014/main" id="{6AEA0618-F03C-4285-9FE3-F8E331FEADA5}"/>
              </a:ext>
            </a:extLst>
          </p:cNvPr>
          <p:cNvSpPr/>
          <p:nvPr/>
        </p:nvSpPr>
        <p:spPr>
          <a:xfrm>
            <a:off x="9711663" y="4142155"/>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45" name="All about me: Growing and Families- week 3-4">
            <a:extLst>
              <a:ext uri="{FF2B5EF4-FFF2-40B4-BE49-F238E27FC236}">
                <a16:creationId xmlns:a16="http://schemas.microsoft.com/office/drawing/2014/main" id="{21495E8F-8AD2-4B15-AEFC-720860516EEB}"/>
              </a:ext>
            </a:extLst>
          </p:cNvPr>
          <p:cNvSpPr/>
          <p:nvPr/>
        </p:nvSpPr>
        <p:spPr>
          <a:xfrm>
            <a:off x="14476368" y="4167032"/>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46" name="All about me: Growing and Families- week 3-4">
            <a:extLst>
              <a:ext uri="{FF2B5EF4-FFF2-40B4-BE49-F238E27FC236}">
                <a16:creationId xmlns:a16="http://schemas.microsoft.com/office/drawing/2014/main" id="{A94FE577-CB8A-4542-9457-ACA0168ED256}"/>
              </a:ext>
            </a:extLst>
          </p:cNvPr>
          <p:cNvSpPr/>
          <p:nvPr/>
        </p:nvSpPr>
        <p:spPr>
          <a:xfrm>
            <a:off x="19330924" y="4167032"/>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C621B9A-6C06-4B7F-8738-2F4AB3C72EDA}"/>
                  </a:ext>
                </a:extLst>
              </p14:cNvPr>
              <p14:cNvContentPartPr/>
              <p14:nvPr/>
            </p14:nvContentPartPr>
            <p14:xfrm>
              <a:off x="12695073" y="8825023"/>
              <a:ext cx="360" cy="360"/>
            </p14:xfrm>
          </p:contentPart>
        </mc:Choice>
        <mc:Fallback xmlns="">
          <p:pic>
            <p:nvPicPr>
              <p:cNvPr id="12" name="Ink 11">
                <a:extLst>
                  <a:ext uri="{FF2B5EF4-FFF2-40B4-BE49-F238E27FC236}">
                    <a16:creationId xmlns:a16="http://schemas.microsoft.com/office/drawing/2014/main" id="{9C621B9A-6C06-4B7F-8738-2F4AB3C72EDA}"/>
                  </a:ext>
                </a:extLst>
              </p:cNvPr>
              <p:cNvPicPr/>
              <p:nvPr/>
            </p:nvPicPr>
            <p:blipFill>
              <a:blip r:embed="rId34"/>
              <a:stretch>
                <a:fillRect/>
              </a:stretch>
            </p:blipFill>
            <p:spPr>
              <a:xfrm>
                <a:off x="12686073" y="88163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Ink 12">
                <a:extLst>
                  <a:ext uri="{FF2B5EF4-FFF2-40B4-BE49-F238E27FC236}">
                    <a16:creationId xmlns:a16="http://schemas.microsoft.com/office/drawing/2014/main" id="{11B15166-0BC7-4B82-9C84-F650E767D031}"/>
                  </a:ext>
                </a:extLst>
              </p14:cNvPr>
              <p14:cNvContentPartPr/>
              <p14:nvPr/>
            </p14:nvContentPartPr>
            <p14:xfrm>
              <a:off x="12715953" y="8866783"/>
              <a:ext cx="360" cy="360"/>
            </p14:xfrm>
          </p:contentPart>
        </mc:Choice>
        <mc:Fallback xmlns="">
          <p:pic>
            <p:nvPicPr>
              <p:cNvPr id="13" name="Ink 12">
                <a:extLst>
                  <a:ext uri="{FF2B5EF4-FFF2-40B4-BE49-F238E27FC236}">
                    <a16:creationId xmlns:a16="http://schemas.microsoft.com/office/drawing/2014/main" id="{11B15166-0BC7-4B82-9C84-F650E767D031}"/>
                  </a:ext>
                </a:extLst>
              </p:cNvPr>
              <p:cNvPicPr/>
              <p:nvPr/>
            </p:nvPicPr>
            <p:blipFill>
              <a:blip r:embed="rId34"/>
              <a:stretch>
                <a:fillRect/>
              </a:stretch>
            </p:blipFill>
            <p:spPr>
              <a:xfrm>
                <a:off x="12706953" y="8858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 name="Ink 13">
                <a:extLst>
                  <a:ext uri="{FF2B5EF4-FFF2-40B4-BE49-F238E27FC236}">
                    <a16:creationId xmlns:a16="http://schemas.microsoft.com/office/drawing/2014/main" id="{C4E44459-C63D-4EEC-8334-54B4B81D5CAD}"/>
                  </a:ext>
                </a:extLst>
              </p14:cNvPr>
              <p14:cNvContentPartPr/>
              <p14:nvPr/>
            </p14:nvContentPartPr>
            <p14:xfrm>
              <a:off x="12886233" y="8909623"/>
              <a:ext cx="360" cy="360"/>
            </p14:xfrm>
          </p:contentPart>
        </mc:Choice>
        <mc:Fallback xmlns="">
          <p:pic>
            <p:nvPicPr>
              <p:cNvPr id="14" name="Ink 13">
                <a:extLst>
                  <a:ext uri="{FF2B5EF4-FFF2-40B4-BE49-F238E27FC236}">
                    <a16:creationId xmlns:a16="http://schemas.microsoft.com/office/drawing/2014/main" id="{C4E44459-C63D-4EEC-8334-54B4B81D5CAD}"/>
                  </a:ext>
                </a:extLst>
              </p:cNvPr>
              <p:cNvPicPr/>
              <p:nvPr/>
            </p:nvPicPr>
            <p:blipFill>
              <a:blip r:embed="rId34"/>
              <a:stretch>
                <a:fillRect/>
              </a:stretch>
            </p:blipFill>
            <p:spPr>
              <a:xfrm>
                <a:off x="12877593" y="89006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99AC3B0F-181E-416B-8994-6A7655DC6C69}"/>
                  </a:ext>
                </a:extLst>
              </p14:cNvPr>
              <p14:cNvContentPartPr/>
              <p14:nvPr/>
            </p14:nvContentPartPr>
            <p14:xfrm>
              <a:off x="12886233" y="8845903"/>
              <a:ext cx="360" cy="360"/>
            </p14:xfrm>
          </p:contentPart>
        </mc:Choice>
        <mc:Fallback xmlns="">
          <p:pic>
            <p:nvPicPr>
              <p:cNvPr id="22" name="Ink 21">
                <a:extLst>
                  <a:ext uri="{FF2B5EF4-FFF2-40B4-BE49-F238E27FC236}">
                    <a16:creationId xmlns:a16="http://schemas.microsoft.com/office/drawing/2014/main" id="{99AC3B0F-181E-416B-8994-6A7655DC6C69}"/>
                  </a:ext>
                </a:extLst>
              </p:cNvPr>
              <p:cNvPicPr/>
              <p:nvPr/>
            </p:nvPicPr>
            <p:blipFill>
              <a:blip r:embed="rId34"/>
              <a:stretch>
                <a:fillRect/>
              </a:stretch>
            </p:blipFill>
            <p:spPr>
              <a:xfrm>
                <a:off x="12877593" y="8837263"/>
                <a:ext cx="18000" cy="18000"/>
              </a:xfrm>
              <a:prstGeom prst="rect">
                <a:avLst/>
              </a:prstGeom>
            </p:spPr>
          </p:pic>
        </mc:Fallback>
      </mc:AlternateContent>
      <p:sp>
        <p:nvSpPr>
          <p:cNvPr id="48" name="Key Vocabulary:…">
            <a:extLst>
              <a:ext uri="{FF2B5EF4-FFF2-40B4-BE49-F238E27FC236}">
                <a16:creationId xmlns:a16="http://schemas.microsoft.com/office/drawing/2014/main" id="{87C3F344-74D3-4AEF-8AB5-7A58BAD4F652}"/>
              </a:ext>
            </a:extLst>
          </p:cNvPr>
          <p:cNvSpPr/>
          <p:nvPr/>
        </p:nvSpPr>
        <p:spPr>
          <a:xfrm>
            <a:off x="14494619" y="5217025"/>
            <a:ext cx="4223478"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1600" dirty="0">
              <a:solidFill>
                <a:srgbClr val="FF0000"/>
              </a:solidFill>
            </a:endParaRPr>
          </a:p>
          <a:p>
            <a:pPr>
              <a:defRPr sz="3200" b="0">
                <a:latin typeface="Noteworthy Light"/>
                <a:ea typeface="Noteworthy Light"/>
                <a:cs typeface="Noteworthy Light"/>
                <a:sym typeface="Noteworthy Light"/>
              </a:defRPr>
            </a:pPr>
            <a:endParaRPr lang="en-GB" sz="1600" dirty="0">
              <a:solidFill>
                <a:srgbClr val="FF0000"/>
              </a:solidFill>
            </a:endParaRPr>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r>
              <a:rPr lang="en-GB" sz="3200" dirty="0">
                <a:latin typeface="+mj-lt"/>
              </a:rPr>
              <a:t>Key Vocabulary</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Rhyming</a:t>
            </a:r>
            <a:r>
              <a:rPr lang="en-GB" sz="1600" dirty="0">
                <a:latin typeface="+mj-lt"/>
              </a:rPr>
              <a:t>- Two words which end in the same sounds </a:t>
            </a:r>
            <a:r>
              <a:rPr lang="en-GB" sz="1600" dirty="0" err="1">
                <a:latin typeface="+mj-lt"/>
              </a:rPr>
              <a:t>e.g</a:t>
            </a:r>
            <a:r>
              <a:rPr lang="en-GB" sz="1600" dirty="0">
                <a:latin typeface="+mj-lt"/>
              </a:rPr>
              <a:t> cat, mat.</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Swishing</a:t>
            </a:r>
            <a:r>
              <a:rPr lang="en-GB" sz="1600" dirty="0">
                <a:latin typeface="+mj-lt"/>
              </a:rPr>
              <a:t>- Moving slowly from side to side</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Marvellous-</a:t>
            </a:r>
            <a:r>
              <a:rPr lang="en-GB" sz="1600" dirty="0">
                <a:latin typeface="+mj-lt"/>
              </a:rPr>
              <a:t> Something that is great</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Mole</a:t>
            </a:r>
            <a:r>
              <a:rPr lang="en-GB" sz="1600" dirty="0">
                <a:latin typeface="+mj-lt"/>
              </a:rPr>
              <a:t>- A small animal that lives under ground</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Cunning</a:t>
            </a:r>
            <a:r>
              <a:rPr lang="en-GB" sz="1600" dirty="0">
                <a:latin typeface="+mj-lt"/>
              </a:rPr>
              <a:t>- Sneaky and sly</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endParaRPr lang="en-GB" sz="1600" dirty="0">
              <a:latin typeface="+mj-lt"/>
            </a:endParaRPr>
          </a:p>
          <a:p>
            <a:pPr algn="l">
              <a:defRPr sz="3200" b="0">
                <a:latin typeface="Noteworthy Light"/>
                <a:ea typeface="Noteworthy Light"/>
                <a:cs typeface="Noteworthy Light"/>
                <a:sym typeface="Noteworthy Light"/>
              </a:defRPr>
            </a:pPr>
            <a:endParaRPr lang="en-GB" sz="1600" dirty="0">
              <a:solidFill>
                <a:schemeClr val="tx1"/>
              </a:solidFill>
              <a:latin typeface="+mj-lt"/>
            </a:endParaRPr>
          </a:p>
          <a:p>
            <a:pPr algn="l">
              <a:defRPr sz="3200" b="0">
                <a:latin typeface="Noteworthy Light"/>
                <a:ea typeface="Noteworthy Light"/>
                <a:cs typeface="Noteworthy Light"/>
                <a:sym typeface="Noteworthy Light"/>
              </a:defRPr>
            </a:pPr>
            <a:endParaRPr lang="en-GB" sz="1600" dirty="0">
              <a:solidFill>
                <a:schemeClr val="tx1"/>
              </a:solidFill>
              <a:latin typeface="+mj-lt"/>
            </a:endParaRPr>
          </a:p>
          <a:p>
            <a:pPr algn="l">
              <a:defRPr sz="3200" b="0">
                <a:latin typeface="Noteworthy Light"/>
                <a:ea typeface="Noteworthy Light"/>
                <a:cs typeface="Noteworthy Light"/>
                <a:sym typeface="Noteworthy Light"/>
              </a:defRPr>
            </a:pPr>
            <a:endParaRPr lang="en-GB" sz="1600" dirty="0">
              <a:solidFill>
                <a:schemeClr val="tx1"/>
              </a:solidFill>
              <a:latin typeface="+mj-lt"/>
            </a:endParaRPr>
          </a:p>
          <a:p>
            <a:pPr algn="l">
              <a:defRPr sz="3200" b="0">
                <a:latin typeface="Noteworthy Light"/>
                <a:ea typeface="Noteworthy Light"/>
                <a:cs typeface="Noteworthy Light"/>
                <a:sym typeface="Noteworthy Light"/>
              </a:defRPr>
            </a:pPr>
            <a:endParaRPr lang="en-GB" sz="1600" dirty="0">
              <a:solidFill>
                <a:schemeClr val="tx1"/>
              </a:solidFill>
              <a:latin typeface="+mj-lt"/>
            </a:endParaRPr>
          </a:p>
          <a:p>
            <a:pPr marL="185208" indent="-185208" algn="l">
              <a:buSzPct val="125000"/>
              <a:buChar char="-"/>
              <a:defRPr sz="2800" b="0">
                <a:latin typeface="Noteworthy Light"/>
                <a:ea typeface="Noteworthy Light"/>
                <a:cs typeface="Noteworthy Light"/>
                <a:sym typeface="Noteworthy Light"/>
              </a:defRPr>
            </a:pPr>
            <a:r>
              <a:rPr lang="en-GB" dirty="0">
                <a:latin typeface="+mj-lt"/>
              </a:rPr>
              <a:t>K</a:t>
            </a:r>
            <a:r>
              <a:rPr dirty="0">
                <a:latin typeface="+mj-lt"/>
              </a:rPr>
              <a:t>e</a:t>
            </a:r>
            <a:r>
              <a:rPr lang="en-GB" dirty="0">
                <a:latin typeface="+mj-lt"/>
              </a:rPr>
              <a:t>y</a:t>
            </a:r>
            <a:r>
              <a:rPr dirty="0">
                <a:latin typeface="+mj-lt"/>
              </a:rPr>
              <a:t> Questions?</a:t>
            </a:r>
            <a:endParaRPr lang="en-GB" dirty="0">
              <a:latin typeface="+mj-lt"/>
            </a:endParaRP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Why do you think rhyming rabbit likes to rhyme?</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What does he rhyme about? </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Do you know any words that rhyme?</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Could you make a rhyme up like rhyming rabbit? </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Why are rhyming rabbits rhymes in speech bubbles? </a:t>
            </a:r>
          </a:p>
          <a:p>
            <a:pPr algn="l">
              <a:buSzPct val="125000"/>
              <a:defRPr sz="2800" b="0">
                <a:latin typeface="Noteworthy Light"/>
                <a:ea typeface="Noteworthy Light"/>
                <a:cs typeface="Noteworthy Light"/>
                <a:sym typeface="Noteworthy Light"/>
              </a:defRPr>
            </a:pPr>
            <a:endParaRPr lang="en-GB" sz="1600" dirty="0">
              <a:latin typeface="+mj-lt"/>
            </a:endParaRPr>
          </a:p>
          <a:p>
            <a:pPr algn="l">
              <a:buSzPct val="125000"/>
              <a:defRPr sz="2800" b="0">
                <a:latin typeface="Noteworthy Light"/>
                <a:ea typeface="Noteworthy Light"/>
                <a:cs typeface="Noteworthy Light"/>
                <a:sym typeface="Noteworthy Light"/>
              </a:defRPr>
            </a:pPr>
            <a:endParaRPr lang="en-GB" sz="1600" dirty="0">
              <a:latin typeface="+mj-lt"/>
            </a:endParaRPr>
          </a:p>
          <a:p>
            <a:pPr marL="185208" indent="-185208" algn="l">
              <a:buSzPct val="125000"/>
              <a:buChar char="-"/>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lang="en-GB"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endParaRPr lang="en-GB" sz="1400" b="0" dirty="0">
              <a:sym typeface="Noteworthy Light"/>
            </a:endParaRPr>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endParaRPr lang="en-GB" sz="1400" dirty="0"/>
          </a:p>
        </p:txBody>
      </p:sp>
      <p:pic>
        <p:nvPicPr>
          <p:cNvPr id="4" name="Picture 3">
            <a:extLst>
              <a:ext uri="{FF2B5EF4-FFF2-40B4-BE49-F238E27FC236}">
                <a16:creationId xmlns:a16="http://schemas.microsoft.com/office/drawing/2014/main" id="{FA8568B6-D019-4F01-9611-BC68C5A4C8BA}"/>
              </a:ext>
            </a:extLst>
          </p:cNvPr>
          <p:cNvPicPr>
            <a:picLocks noChangeAspect="1"/>
          </p:cNvPicPr>
          <p:nvPr/>
        </p:nvPicPr>
        <p:blipFill>
          <a:blip r:embed="rId38"/>
          <a:stretch>
            <a:fillRect/>
          </a:stretch>
        </p:blipFill>
        <p:spPr>
          <a:xfrm>
            <a:off x="721084" y="2133663"/>
            <a:ext cx="2586665" cy="2355196"/>
          </a:xfrm>
          <a:prstGeom prst="rect">
            <a:avLst/>
          </a:prstGeom>
        </p:spPr>
      </p:pic>
      <p:pic>
        <p:nvPicPr>
          <p:cNvPr id="6" name="Picture 5">
            <a:extLst>
              <a:ext uri="{FF2B5EF4-FFF2-40B4-BE49-F238E27FC236}">
                <a16:creationId xmlns:a16="http://schemas.microsoft.com/office/drawing/2014/main" id="{974AB34B-D9E3-48E6-837A-056CBEBE1F3B}"/>
              </a:ext>
            </a:extLst>
          </p:cNvPr>
          <p:cNvPicPr>
            <a:picLocks noChangeAspect="1"/>
          </p:cNvPicPr>
          <p:nvPr/>
        </p:nvPicPr>
        <p:blipFill>
          <a:blip r:embed="rId39"/>
          <a:stretch>
            <a:fillRect/>
          </a:stretch>
        </p:blipFill>
        <p:spPr>
          <a:xfrm>
            <a:off x="5141449" y="1991230"/>
            <a:ext cx="2586665" cy="2488290"/>
          </a:xfrm>
          <a:prstGeom prst="rect">
            <a:avLst/>
          </a:prstGeom>
        </p:spPr>
      </p:pic>
      <p:pic>
        <p:nvPicPr>
          <p:cNvPr id="15" name="Picture 14">
            <a:extLst>
              <a:ext uri="{FF2B5EF4-FFF2-40B4-BE49-F238E27FC236}">
                <a16:creationId xmlns:a16="http://schemas.microsoft.com/office/drawing/2014/main" id="{D171C6D7-DEA5-4CD3-9DA6-F9A477BB284A}"/>
              </a:ext>
            </a:extLst>
          </p:cNvPr>
          <p:cNvPicPr>
            <a:picLocks noChangeAspect="1"/>
          </p:cNvPicPr>
          <p:nvPr/>
        </p:nvPicPr>
        <p:blipFill>
          <a:blip r:embed="rId40"/>
          <a:stretch>
            <a:fillRect/>
          </a:stretch>
        </p:blipFill>
        <p:spPr>
          <a:xfrm>
            <a:off x="10007429" y="1990040"/>
            <a:ext cx="2184571" cy="2588927"/>
          </a:xfrm>
          <a:prstGeom prst="rect">
            <a:avLst/>
          </a:prstGeom>
        </p:spPr>
      </p:pic>
      <p:pic>
        <p:nvPicPr>
          <p:cNvPr id="16" name="Picture 15">
            <a:extLst>
              <a:ext uri="{FF2B5EF4-FFF2-40B4-BE49-F238E27FC236}">
                <a16:creationId xmlns:a16="http://schemas.microsoft.com/office/drawing/2014/main" id="{84748EC8-CE4B-46FA-955D-46A290AF177B}"/>
              </a:ext>
            </a:extLst>
          </p:cNvPr>
          <p:cNvPicPr>
            <a:picLocks noChangeAspect="1"/>
          </p:cNvPicPr>
          <p:nvPr/>
        </p:nvPicPr>
        <p:blipFill>
          <a:blip r:embed="rId41"/>
          <a:stretch>
            <a:fillRect/>
          </a:stretch>
        </p:blipFill>
        <p:spPr>
          <a:xfrm>
            <a:off x="14801195" y="2204320"/>
            <a:ext cx="2300693" cy="2275200"/>
          </a:xfrm>
          <a:prstGeom prst="rect">
            <a:avLst/>
          </a:prstGeom>
        </p:spPr>
      </p:pic>
      <p:pic>
        <p:nvPicPr>
          <p:cNvPr id="18" name="Picture 17">
            <a:extLst>
              <a:ext uri="{FF2B5EF4-FFF2-40B4-BE49-F238E27FC236}">
                <a16:creationId xmlns:a16="http://schemas.microsoft.com/office/drawing/2014/main" id="{6E36FB6B-F81A-463A-A231-2DDB52FFBAB9}"/>
              </a:ext>
            </a:extLst>
          </p:cNvPr>
          <p:cNvPicPr>
            <a:picLocks noChangeAspect="1"/>
          </p:cNvPicPr>
          <p:nvPr/>
        </p:nvPicPr>
        <p:blipFill>
          <a:blip r:embed="rId42"/>
          <a:stretch>
            <a:fillRect/>
          </a:stretch>
        </p:blipFill>
        <p:spPr>
          <a:xfrm>
            <a:off x="19866873" y="2226519"/>
            <a:ext cx="2300693" cy="235244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12A06D-88EB-4014-A9FB-3AE37757D75A}"/>
              </a:ext>
            </a:extLst>
          </p:cNvPr>
          <p:cNvPicPr>
            <a:picLocks noChangeAspect="1"/>
          </p:cNvPicPr>
          <p:nvPr/>
        </p:nvPicPr>
        <p:blipFill>
          <a:blip r:embed="rId2"/>
          <a:stretch>
            <a:fillRect/>
          </a:stretch>
        </p:blipFill>
        <p:spPr>
          <a:xfrm>
            <a:off x="944402" y="3736782"/>
            <a:ext cx="3645724" cy="1487553"/>
          </a:xfrm>
          <a:prstGeom prst="rect">
            <a:avLst/>
          </a:prstGeom>
        </p:spPr>
      </p:pic>
      <p:sp>
        <p:nvSpPr>
          <p:cNvPr id="8" name="Key Vocabulary:…">
            <a:extLst>
              <a:ext uri="{FF2B5EF4-FFF2-40B4-BE49-F238E27FC236}">
                <a16:creationId xmlns:a16="http://schemas.microsoft.com/office/drawing/2014/main" id="{D597F104-E81B-4C15-BD74-0501C0F15CB6}"/>
              </a:ext>
            </a:extLst>
          </p:cNvPr>
          <p:cNvSpPr/>
          <p:nvPr/>
        </p:nvSpPr>
        <p:spPr>
          <a:xfrm>
            <a:off x="655525" y="5224335"/>
            <a:ext cx="4223478"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a:t>
            </a: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defRPr sz="3200" b="0">
                <a:latin typeface="Noteworthy Light"/>
                <a:ea typeface="Noteworthy Light"/>
                <a:cs typeface="Noteworthy Light"/>
                <a:sym typeface="Noteworthy Light"/>
              </a:defRPr>
            </a:pPr>
            <a:r>
              <a:rPr lang="en-GB" sz="3200" dirty="0">
                <a:latin typeface="+mj-lt"/>
              </a:rPr>
              <a:t>Key Vocabulary</a:t>
            </a:r>
            <a:endParaRPr lang="en-GB" sz="1600" dirty="0">
              <a:latin typeface="+mj-lt"/>
            </a:endParaRP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Tunnel- </a:t>
            </a:r>
            <a:r>
              <a:rPr lang="en-GB" sz="1600" dirty="0">
                <a:solidFill>
                  <a:schemeClr val="tx1"/>
                </a:solidFill>
                <a:latin typeface="+mj-lt"/>
              </a:rPr>
              <a:t>A passage underground</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Preen- </a:t>
            </a:r>
            <a:r>
              <a:rPr lang="en-GB" sz="1600" dirty="0">
                <a:solidFill>
                  <a:schemeClr val="tx1"/>
                </a:solidFill>
                <a:latin typeface="+mj-lt"/>
              </a:rPr>
              <a:t>When animals clean their feathers</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Shrieked- </a:t>
            </a:r>
            <a:r>
              <a:rPr lang="en-GB" sz="1600" dirty="0">
                <a:solidFill>
                  <a:schemeClr val="tx1"/>
                </a:solidFill>
                <a:latin typeface="+mj-lt"/>
              </a:rPr>
              <a:t>A high pitched scream like noise</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Nest- </a:t>
            </a:r>
            <a:r>
              <a:rPr lang="en-GB" sz="1600" dirty="0">
                <a:solidFill>
                  <a:schemeClr val="tx1"/>
                </a:solidFill>
                <a:latin typeface="+mj-lt"/>
              </a:rPr>
              <a:t>Where animals lay their eggs</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Magnificent- </a:t>
            </a:r>
            <a:r>
              <a:rPr lang="en-GB" sz="1600" dirty="0">
                <a:solidFill>
                  <a:schemeClr val="tx1"/>
                </a:solidFill>
                <a:latin typeface="+mj-lt"/>
              </a:rPr>
              <a:t>Very beautiful and impressive</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solidFill>
                  <a:srgbClr val="FF0000"/>
                </a:solidFill>
                <a:latin typeface="+mj-lt"/>
              </a:rPr>
              <a:t>Barn- </a:t>
            </a:r>
            <a:r>
              <a:rPr lang="en-GB" sz="1600" dirty="0">
                <a:solidFill>
                  <a:schemeClr val="tx1"/>
                </a:solidFill>
                <a:latin typeface="+mj-lt"/>
              </a:rPr>
              <a:t>A large farm building for storing hay and shelter for animals </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endParaRPr lang="en-GB" sz="1600" dirty="0">
              <a:latin typeface="+mj-lt"/>
            </a:endParaRPr>
          </a:p>
          <a:p>
            <a:pPr algn="l">
              <a:defRPr sz="3200" b="0">
                <a:latin typeface="Noteworthy Light"/>
                <a:ea typeface="Noteworthy Light"/>
                <a:cs typeface="Noteworthy Light"/>
                <a:sym typeface="Noteworthy Light"/>
              </a:defRPr>
            </a:pPr>
            <a:endParaRPr lang="en-GB" sz="1600" dirty="0">
              <a:latin typeface="+mj-lt"/>
            </a:endParaRPr>
          </a:p>
          <a:p>
            <a:pPr algn="l">
              <a:defRPr sz="3200" b="0">
                <a:latin typeface="Noteworthy Light"/>
                <a:ea typeface="Noteworthy Light"/>
                <a:cs typeface="Noteworthy Light"/>
                <a:sym typeface="Noteworthy Light"/>
              </a:defRPr>
            </a:pPr>
            <a:endParaRPr lang="en-GB" sz="1600" dirty="0">
              <a:latin typeface="+mj-lt"/>
            </a:endParaRPr>
          </a:p>
          <a:p>
            <a:pPr marL="457200" indent="-457200" algn="l">
              <a:buFontTx/>
              <a:buChar char="-"/>
              <a:defRPr sz="3200" b="0">
                <a:latin typeface="Noteworthy Light"/>
                <a:ea typeface="Noteworthy Light"/>
                <a:cs typeface="Noteworthy Light"/>
                <a:sym typeface="Noteworthy Light"/>
              </a:defRPr>
            </a:pPr>
            <a:endParaRPr lang="en-GB" sz="1600" dirty="0">
              <a:solidFill>
                <a:schemeClr val="tx1"/>
              </a:solidFill>
              <a:latin typeface="+mj-lt"/>
            </a:endParaRPr>
          </a:p>
          <a:p>
            <a:pPr marL="185208" indent="-185208" algn="l">
              <a:buSzPct val="125000"/>
              <a:buChar char="-"/>
              <a:defRPr sz="2800" b="0">
                <a:latin typeface="Noteworthy Light"/>
                <a:ea typeface="Noteworthy Light"/>
                <a:cs typeface="Noteworthy Light"/>
                <a:sym typeface="Noteworthy Light"/>
              </a:defRPr>
            </a:pPr>
            <a:r>
              <a:rPr dirty="0"/>
              <a:t>Key Questions</a:t>
            </a:r>
            <a:r>
              <a:rPr lang="en-GB" dirty="0"/>
              <a: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mj-lt"/>
              </a:rPr>
              <a:t>Why was Dora the duck cross? </a:t>
            </a:r>
          </a:p>
          <a:p>
            <a:pPr marL="185208" indent="-185208" algn="l">
              <a:buSzPct val="125000"/>
              <a:buChar char="-"/>
              <a:defRPr sz="2800" b="0">
                <a:latin typeface="Noteworthy Light"/>
                <a:ea typeface="Noteworthy Light"/>
                <a:cs typeface="Noteworthy Light"/>
                <a:sym typeface="Noteworthy Light"/>
              </a:defRPr>
            </a:pPr>
            <a:r>
              <a:rPr lang="en-GB" sz="1600" dirty="0">
                <a:latin typeface="+mj-lt"/>
              </a:rPr>
              <a:t>What job’s did Rupert try on the farm? </a:t>
            </a:r>
          </a:p>
          <a:p>
            <a:pPr marL="185208" indent="-185208" algn="l">
              <a:buSzPct val="125000"/>
              <a:buChar char="-"/>
              <a:defRPr sz="2800" b="0">
                <a:latin typeface="Noteworthy Light"/>
                <a:ea typeface="Noteworthy Light"/>
                <a:cs typeface="Noteworthy Light"/>
                <a:sym typeface="Noteworthy Light"/>
              </a:defRPr>
            </a:pPr>
            <a:r>
              <a:rPr lang="en-GB" sz="1600" dirty="0">
                <a:latin typeface="+mj-lt"/>
              </a:rPr>
              <a:t>What job do you think you are good at? Why did Rupert feel sad? </a:t>
            </a:r>
          </a:p>
          <a:p>
            <a:pPr marL="185208" indent="-185208" algn="l">
              <a:buSzPct val="125000"/>
              <a:buChar char="-"/>
              <a:defRPr sz="2800" b="0">
                <a:latin typeface="Noteworthy Light"/>
                <a:ea typeface="Noteworthy Light"/>
                <a:cs typeface="Noteworthy Light"/>
                <a:sym typeface="Noteworthy Light"/>
              </a:defRPr>
            </a:pPr>
            <a:r>
              <a:rPr lang="en-GB" sz="1600" dirty="0">
                <a:latin typeface="+mj-lt"/>
              </a:rPr>
              <a:t>How did Rupert get to the carrots? </a:t>
            </a:r>
          </a:p>
          <a:p>
            <a:pPr marL="185208" indent="-185208" algn="l">
              <a:buSzPct val="125000"/>
              <a:buChar char="-"/>
              <a:defRPr sz="2800" b="0">
                <a:latin typeface="Noteworthy Light"/>
                <a:ea typeface="Noteworthy Light"/>
                <a:cs typeface="Noteworthy Light"/>
                <a:sym typeface="Noteworthy Light"/>
              </a:defRPr>
            </a:pPr>
            <a:r>
              <a:rPr lang="en-GB" sz="1600" dirty="0">
                <a:latin typeface="+mj-lt"/>
              </a:rPr>
              <a:t>What happened when Dora saw the carrot in the barn? </a:t>
            </a:r>
          </a:p>
          <a:p>
            <a:pPr marL="185208" indent="-185208" algn="l">
              <a:buSzPct val="125000"/>
              <a:buChar char="-"/>
              <a:defRPr sz="2800" b="0">
                <a:latin typeface="Noteworthy Light"/>
                <a:ea typeface="Noteworthy Light"/>
                <a:cs typeface="Noteworthy Light"/>
                <a:sym typeface="Noteworthy Light"/>
              </a:defRPr>
            </a:pPr>
            <a:r>
              <a:rPr lang="en-GB" sz="1600" dirty="0">
                <a:latin typeface="+mj-lt"/>
              </a:rPr>
              <a:t>Which vegetables would you like to dig up and eat? </a:t>
            </a:r>
          </a:p>
          <a:p>
            <a:pPr marL="185208" indent="-185208" algn="l">
              <a:buSzPct val="125000"/>
              <a:buChar char="-"/>
              <a:defRPr sz="2800" b="0">
                <a:latin typeface="Noteworthy Light"/>
                <a:ea typeface="Noteworthy Light"/>
                <a:cs typeface="Noteworthy Light"/>
                <a:sym typeface="Noteworthy Light"/>
              </a:defRPr>
            </a:pPr>
            <a:r>
              <a:rPr lang="en-GB" sz="1600" dirty="0">
                <a:latin typeface="+mj-lt"/>
              </a:rPr>
              <a:t>If you were an animal on a farm what would you be and why? </a:t>
            </a:r>
          </a:p>
          <a:p>
            <a:pPr marL="185208" indent="-185208" algn="l">
              <a:buSzPct val="125000"/>
              <a:buChar char="-"/>
              <a:defRPr sz="2800" b="0">
                <a:latin typeface="Noteworthy Light"/>
                <a:ea typeface="Noteworthy Light"/>
                <a:cs typeface="Noteworthy Light"/>
                <a:sym typeface="Noteworthy Light"/>
              </a:defRPr>
            </a:pPr>
            <a:endParaRPr lang="en-GB" sz="1600" dirty="0"/>
          </a:p>
          <a:p>
            <a:pPr algn="l">
              <a:buSzPct val="125000"/>
              <a:defRPr sz="2800" b="0">
                <a:latin typeface="Noteworthy Light"/>
                <a:ea typeface="Noteworthy Light"/>
                <a:cs typeface="Noteworthy Light"/>
                <a:sym typeface="Noteworthy Light"/>
              </a:defRPr>
            </a:pPr>
            <a:endParaRPr lang="en-GB" sz="1600" dirty="0"/>
          </a:p>
          <a:p>
            <a:pPr algn="l">
              <a:buSzPct val="125000"/>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r>
              <a:rPr lang="en-GB" sz="1400" dirty="0">
                <a:latin typeface="Noteworthy Light"/>
              </a:rPr>
              <a:t>-</a:t>
            </a: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pic>
        <p:nvPicPr>
          <p:cNvPr id="1026" name="Picture 2" descr="Rabbits Don't Lay Eggs!: A Very Funny Easter Bunny! eBook : Metcalf, Paula,  Johnson-Isaacs, Cally: Amazon.co.uk: Kindle Store">
            <a:extLst>
              <a:ext uri="{FF2B5EF4-FFF2-40B4-BE49-F238E27FC236}">
                <a16:creationId xmlns:a16="http://schemas.microsoft.com/office/drawing/2014/main" id="{9E32848F-F738-424C-BA5B-E9BC33107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84" y="968253"/>
            <a:ext cx="3076208" cy="307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476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120010" y="6918352"/>
            <a:ext cx="10349441" cy="5852930"/>
          </a:xfrm>
          <a:prstGeom prst="roundRect">
            <a:avLst>
              <a:gd name="adj" fmla="val 10174"/>
            </a:avLst>
          </a:prstGeom>
          <a:ln w="254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solidFill>
                  <a:srgbClr val="FF644E">
                    <a:hueOff val="-82419"/>
                    <a:satOff val="-9513"/>
                    <a:lumOff val="-16343"/>
                  </a:srgbClr>
                </a:solidFill>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153" name="Physical development"/>
          <p:cNvSpPr/>
          <p:nvPr/>
        </p:nvSpPr>
        <p:spPr>
          <a:xfrm>
            <a:off x="120011" y="135204"/>
            <a:ext cx="9147480" cy="6511546"/>
          </a:xfrm>
          <a:prstGeom prst="roundRect">
            <a:avLst>
              <a:gd name="adj" fmla="val 14594"/>
            </a:avLst>
          </a:prstGeom>
          <a:solidFill>
            <a:schemeClr val="bg1"/>
          </a:solidFill>
          <a:ln w="25400">
            <a:solidFill>
              <a:schemeClr val="accent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sz="2600" b="0" i="0" u="none" strike="noStrike" kern="0" cap="none" spc="0" normalizeH="0" baseline="0" noProof="0" dirty="0">
                <a:ln>
                  <a:noFill/>
                </a:ln>
                <a:solidFill>
                  <a:srgbClr val="000000"/>
                </a:solidFill>
                <a:effectLst/>
                <a:uLnTx/>
                <a:uFillTx/>
                <a:latin typeface="Noteworthy Bold"/>
                <a:sym typeface="Noteworthy Bold"/>
              </a:rPr>
              <a:t>       </a:t>
            </a: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p:txBody>
      </p:sp>
      <p:sp>
        <p:nvSpPr>
          <p:cNvPr id="154" name="PSED"/>
          <p:cNvSpPr/>
          <p:nvPr/>
        </p:nvSpPr>
        <p:spPr>
          <a:xfrm>
            <a:off x="10584634" y="6059741"/>
            <a:ext cx="4060204" cy="7480750"/>
          </a:xfrm>
          <a:prstGeom prst="roundRect">
            <a:avLst>
              <a:gd name="adj" fmla="val 24104"/>
            </a:avLst>
          </a:prstGeom>
          <a:solidFill>
            <a:schemeClr val="bg1"/>
          </a:solidFill>
          <a:ln w="25400">
            <a:solidFill>
              <a:schemeClr val="accent4"/>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p:txBody>
      </p:sp>
      <p:sp>
        <p:nvSpPr>
          <p:cNvPr id="155" name="Mathematics…"/>
          <p:cNvSpPr/>
          <p:nvPr/>
        </p:nvSpPr>
        <p:spPr>
          <a:xfrm>
            <a:off x="9387230" y="103855"/>
            <a:ext cx="9677153" cy="5852929"/>
          </a:xfrm>
          <a:prstGeom prst="roundRect">
            <a:avLst>
              <a:gd name="adj" fmla="val 17514"/>
            </a:avLst>
          </a:prstGeom>
          <a:solidFill>
            <a:schemeClr val="bg1"/>
          </a:solidFill>
          <a:ln w="2540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just"/>
            <a:endParaRPr lang="en-GB" sz="1800" dirty="0"/>
          </a:p>
          <a:p>
            <a:pPr algn="just"/>
            <a:r>
              <a:rPr lang="en-GB" sz="1600" dirty="0"/>
              <a:t>Length, height and time – </a:t>
            </a:r>
            <a:r>
              <a:rPr lang="en-GB" sz="1600" b="0" dirty="0"/>
              <a:t>The children will explore and compare the length and height of different objects. They will also talk about time, order and sequence of different events. For example, sequencing a set of pictures that show instructions of how to carry out a task.</a:t>
            </a:r>
          </a:p>
          <a:p>
            <a:pPr algn="l"/>
            <a:endParaRPr lang="en-GB" sz="1800" dirty="0"/>
          </a:p>
          <a:p>
            <a:pPr algn="l"/>
            <a:r>
              <a:rPr lang="en-GB" sz="1600" dirty="0"/>
              <a:t>Building 9 and 10 –  </a:t>
            </a:r>
            <a:r>
              <a:rPr lang="en-GB" sz="1600" b="0" dirty="0"/>
              <a:t>The children will learn to recognise the numerals, matching the numeral to the correct quantity, subitising (recognising the amount without counting), 1 more, 1 less and composition of the numbers (making the number, e.g. 10 can be made of 7 + 3.)</a:t>
            </a:r>
            <a:endParaRPr lang="en-GB" sz="1800" dirty="0"/>
          </a:p>
          <a:p>
            <a:pPr algn="l"/>
            <a:endParaRPr lang="en-GB" sz="1800" b="0" dirty="0"/>
          </a:p>
          <a:p>
            <a:pPr algn="l"/>
            <a:r>
              <a:rPr lang="en-GB" sz="1600" dirty="0"/>
              <a:t>Explore 3-D shapes – </a:t>
            </a:r>
            <a:r>
              <a:rPr lang="en-GB" sz="1600" b="0" dirty="0"/>
              <a:t>The children will learn the </a:t>
            </a:r>
          </a:p>
          <a:p>
            <a:pPr algn="l"/>
            <a:r>
              <a:rPr lang="en-GB" sz="1600" b="0" dirty="0"/>
              <a:t>names of different 3-D (solid) shapes. They will go </a:t>
            </a:r>
          </a:p>
          <a:p>
            <a:pPr algn="l"/>
            <a:r>
              <a:rPr lang="en-GB" sz="1600" b="0" dirty="0"/>
              <a:t>on shape hunts looking for these shapes in their </a:t>
            </a:r>
          </a:p>
          <a:p>
            <a:pPr algn="l"/>
            <a:r>
              <a:rPr lang="en-GB" sz="1600" b="0" dirty="0"/>
              <a:t>environment. They will also make patterns using </a:t>
            </a:r>
          </a:p>
          <a:p>
            <a:pPr algn="l"/>
            <a:r>
              <a:rPr lang="en-GB" sz="1600" b="0" dirty="0"/>
              <a:t>the shapes.</a:t>
            </a:r>
          </a:p>
        </p:txBody>
      </p:sp>
      <p:sp>
        <p:nvSpPr>
          <p:cNvPr id="156" name="Knowledge and understanding of the world"/>
          <p:cNvSpPr/>
          <p:nvPr/>
        </p:nvSpPr>
        <p:spPr>
          <a:xfrm>
            <a:off x="19232580" y="177425"/>
            <a:ext cx="4989043" cy="13279466"/>
          </a:xfrm>
          <a:prstGeom prst="roundRect">
            <a:avLst>
              <a:gd name="adj" fmla="val 15000"/>
            </a:avLst>
          </a:prstGeom>
          <a:solidFill>
            <a:schemeClr val="bg1"/>
          </a:solidFill>
          <a:ln w="25400">
            <a:solidFill>
              <a:schemeClr val="accent6">
                <a:hueOff val="-146070"/>
                <a:satOff val="-10048"/>
                <a:lumOff val="-30626"/>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000" b="0">
                <a:latin typeface="Noteworthy Bold"/>
                <a:ea typeface="Noteworthy Bold"/>
                <a:cs typeface="Noteworthy Bold"/>
                <a:sym typeface="Noteworthy Bold"/>
              </a:defRPr>
            </a:pPr>
            <a:endParaRPr lang="en-GB" sz="3200" b="0" dirty="0">
              <a:latin typeface="Noteworthy Bold"/>
              <a:sym typeface="Noteworthy Bold"/>
            </a:endParaRPr>
          </a:p>
        </p:txBody>
      </p:sp>
      <p:sp>
        <p:nvSpPr>
          <p:cNvPr id="157" name="Expressive arts and          design"/>
          <p:cNvSpPr/>
          <p:nvPr/>
        </p:nvSpPr>
        <p:spPr>
          <a:xfrm>
            <a:off x="14775587" y="6028393"/>
            <a:ext cx="4360023" cy="7480750"/>
          </a:xfrm>
          <a:prstGeom prst="roundRect">
            <a:avLst>
              <a:gd name="adj" fmla="val 17080"/>
            </a:avLst>
          </a:prstGeom>
          <a:solidFill>
            <a:schemeClr val="bg1"/>
          </a:solidFill>
          <a:ln w="25400">
            <a:solidFill>
              <a:schemeClr val="accent6">
                <a:satOff val="18029"/>
                <a:lumOff val="12067"/>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lang="en-GB"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lang="en-GB"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p:txBody>
      </p:sp>
      <p:sp>
        <p:nvSpPr>
          <p:cNvPr id="168" name="A number a week 0-4…"/>
          <p:cNvSpPr txBox="1"/>
          <p:nvPr/>
        </p:nvSpPr>
        <p:spPr>
          <a:xfrm>
            <a:off x="9811294" y="2478398"/>
            <a:ext cx="8781506" cy="1458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000" b="0" i="0" u="none" strike="noStrike" kern="0" cap="none" spc="0" normalizeH="0" baseline="0" noProof="0" dirty="0">
              <a:ln>
                <a:noFill/>
              </a:ln>
              <a:solidFill>
                <a:srgbClr val="000000"/>
              </a:solidFill>
              <a:effectLst/>
              <a:uLnTx/>
              <a:uFillTx/>
              <a:latin typeface="Noteworthy Bold"/>
              <a:sym typeface="Noteworthy Bold"/>
            </a:endParaRPr>
          </a:p>
        </p:txBody>
      </p:sp>
      <p:sp>
        <p:nvSpPr>
          <p:cNvPr id="180" name="Phonics…"/>
          <p:cNvSpPr txBox="1"/>
          <p:nvPr/>
        </p:nvSpPr>
        <p:spPr>
          <a:xfrm>
            <a:off x="2910126" y="7039749"/>
            <a:ext cx="304638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800" b="0" u="sng" dirty="0">
                <a:latin typeface="Noteworthy Bold"/>
                <a:sym typeface="Noteworthy Bold"/>
              </a:rPr>
              <a:t>Phonics/ English </a:t>
            </a:r>
            <a:endParaRPr kumimoji="0" sz="2800" b="0" i="0" u="sng" strike="noStrike" kern="0" cap="none" spc="0" normalizeH="0" baseline="0" noProof="0" dirty="0">
              <a:ln>
                <a:noFill/>
              </a:ln>
              <a:solidFill>
                <a:srgbClr val="000000"/>
              </a:solidFill>
              <a:effectLst/>
              <a:uLnTx/>
              <a:uFillTx/>
              <a:latin typeface="Noteworthy Bold"/>
              <a:sym typeface="Noteworthy Bold"/>
            </a:endParaRPr>
          </a:p>
        </p:txBody>
      </p:sp>
      <p:sp>
        <p:nvSpPr>
          <p:cNvPr id="181" name="Oral blending…"/>
          <p:cNvSpPr txBox="1"/>
          <p:nvPr/>
        </p:nvSpPr>
        <p:spPr>
          <a:xfrm>
            <a:off x="240905" y="9328699"/>
            <a:ext cx="2135707"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A0203"/>
              </a:solidFill>
              <a:effectLst/>
              <a:uLnTx/>
              <a:uFillTx/>
              <a:latin typeface="Noteworthy Light"/>
              <a:sym typeface="Noteworthy Light"/>
            </a:endParaRPr>
          </a:p>
        </p:txBody>
      </p:sp>
      <p:sp>
        <p:nvSpPr>
          <p:cNvPr id="189" name="Self care…"/>
          <p:cNvSpPr txBox="1"/>
          <p:nvPr/>
        </p:nvSpPr>
        <p:spPr>
          <a:xfrm>
            <a:off x="5437214" y="5098481"/>
            <a:ext cx="2004951"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000" b="0" i="0" u="none" strike="noStrike" kern="0" cap="none" spc="0" normalizeH="0" baseline="0" noProof="0" dirty="0">
              <a:ln>
                <a:noFill/>
              </a:ln>
              <a:solidFill>
                <a:srgbClr val="000000"/>
              </a:solidFill>
              <a:effectLst/>
              <a:uLnTx/>
              <a:uFillTx/>
              <a:latin typeface="Noteworthy Bold"/>
              <a:sym typeface="Noteworthy Bold"/>
            </a:endParaRPr>
          </a:p>
        </p:txBody>
      </p:sp>
      <p:sp>
        <p:nvSpPr>
          <p:cNvPr id="190" name="In play In play the children will improve their fine motor skills they will do this whilst using construction, doll dressing, IT and a range of other activities that will be out in provision."/>
          <p:cNvSpPr txBox="1"/>
          <p:nvPr/>
        </p:nvSpPr>
        <p:spPr>
          <a:xfrm>
            <a:off x="187091" y="3027025"/>
            <a:ext cx="292201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191" name="Gross motor Children use their gross motor skills to perform every day functions, such as walking and running, playground skills (e.g. climbing) and sporting skills (e.g. catching, throwing and hitting a ball with a bat). We will practice these skills du"/>
          <p:cNvSpPr txBox="1"/>
          <p:nvPr/>
        </p:nvSpPr>
        <p:spPr>
          <a:xfrm>
            <a:off x="200924" y="4177578"/>
            <a:ext cx="7776098"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600" b="0" i="0" u="sng"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Scissor Skills</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6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Scissors are </a:t>
            </a:r>
            <a:r>
              <a:rPr lang="en-GB" sz="1600" b="0" dirty="0">
                <a:latin typeface="Noteworthy Light"/>
                <a:ea typeface="Noteworthy Light"/>
                <a:cs typeface="Noteworthy Light"/>
                <a:sym typeface="Noteworthy Light"/>
              </a:rPr>
              <a:t>an important part of continuous provision.  They are a hard tool to learn how to control and use correctly so we ensure lots of scissor skills opportunities are provided. Scissors help to develop children’s fine motor skills by using muscles which are normally not used in other fine motor activities. Strengthening the hand muscles is important for many daily experiences children have including fastening zips and writing. </a:t>
            </a:r>
            <a:endParaRPr kumimoji="0" sz="16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pic>
        <p:nvPicPr>
          <p:cNvPr id="193" name="Image" descr="Image"/>
          <p:cNvPicPr>
            <a:picLocks noChangeAspect="1"/>
          </p:cNvPicPr>
          <p:nvPr/>
        </p:nvPicPr>
        <p:blipFill>
          <a:blip r:embed="rId3"/>
          <a:srcRect l="272" t="223" r="193" b="65"/>
          <a:stretch>
            <a:fillRect/>
          </a:stretch>
        </p:blipFill>
        <p:spPr>
          <a:xfrm>
            <a:off x="13681943" y="9054460"/>
            <a:ext cx="885198" cy="888151"/>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194" name="Jigsaw  We follow a scheme called Jigsaw to focus on PSHE, which links to PSED in EYFS. The first topic focus is: Being me in my world- this will look at the children being in our community as a school, where they live, who they are and what makes them u"/>
          <p:cNvSpPr txBox="1"/>
          <p:nvPr/>
        </p:nvSpPr>
        <p:spPr>
          <a:xfrm>
            <a:off x="10656411" y="6973802"/>
            <a:ext cx="3888570"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a:spcBef>
                <a:spcPts val="5900"/>
              </a:spcBef>
              <a:defRPr sz="2000" b="0">
                <a:latin typeface="Noteworthy Bold"/>
                <a:ea typeface="Noteworthy Bold"/>
                <a:cs typeface="Noteworthy Bold"/>
                <a:sym typeface="Noteworthy Bold"/>
              </a:defRPr>
            </a:pPr>
            <a:r>
              <a:rPr kumimoji="0" sz="2800" b="0" i="0" u="sng" strike="noStrike" kern="0" cap="none" spc="0" normalizeH="0" baseline="0" noProof="0" dirty="0">
                <a:ln>
                  <a:noFill/>
                </a:ln>
                <a:solidFill>
                  <a:srgbClr val="000000"/>
                </a:solidFill>
                <a:effectLst/>
                <a:uLnTx/>
                <a:uFillTx/>
                <a:latin typeface="Noteworthy Bold"/>
                <a:sym typeface="Noteworthy Bold"/>
              </a:rPr>
              <a:t>Jigsaw</a:t>
            </a:r>
            <a:endPar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201" name="Music We will sing a range of nursery rhymes in class, as a whole, in groups and individually. This year we will also be following a music scheme called Charanga."/>
          <p:cNvSpPr txBox="1"/>
          <p:nvPr/>
        </p:nvSpPr>
        <p:spPr>
          <a:xfrm>
            <a:off x="14839521" y="9569139"/>
            <a:ext cx="4074000"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i="0" u="sng" strike="noStrike" kern="0" cap="none" spc="0" normalizeH="0" baseline="0" noProof="0" dirty="0">
                <a:ln>
                  <a:noFill/>
                </a:ln>
                <a:solidFill>
                  <a:srgbClr val="000000"/>
                </a:solidFill>
                <a:effectLst/>
                <a:uLnTx/>
                <a:uFillTx/>
                <a:latin typeface="Noteworthy Light"/>
                <a:sym typeface="Noteworthy Bold"/>
              </a:rPr>
              <a:t>Music</a:t>
            </a:r>
            <a:endParaRPr kumimoji="0" lang="en-GB" sz="2000" i="0" u="sng" strike="noStrike" kern="0" cap="none" spc="0" normalizeH="0" baseline="0" noProof="0" dirty="0">
              <a:ln>
                <a:noFill/>
              </a:ln>
              <a:solidFill>
                <a:srgbClr val="000000"/>
              </a:solidFill>
              <a:effectLst/>
              <a:uLnTx/>
              <a:uFillTx/>
              <a:latin typeface="Noteworthy Light"/>
              <a:sym typeface="Noteworthy Bold"/>
            </a:endParaRPr>
          </a:p>
          <a:p>
            <a:pPr algn="l">
              <a:defRPr sz="2000" b="0">
                <a:latin typeface="Noteworthy Bold"/>
                <a:ea typeface="Noteworthy Bold"/>
                <a:cs typeface="Noteworthy Bold"/>
                <a:sym typeface="Noteworthy Bold"/>
              </a:defRPr>
            </a:pPr>
            <a:r>
              <a:rPr lang="en-GB" sz="1400" b="0" dirty="0">
                <a:latin typeface="Noteworthy Light"/>
              </a:rPr>
              <a:t>We will continue using our music scheme, </a:t>
            </a:r>
            <a:r>
              <a:rPr lang="en-GB" sz="1400" b="0" dirty="0" err="1">
                <a:latin typeface="Noteworthy Light"/>
              </a:rPr>
              <a:t>Sparkyard</a:t>
            </a:r>
            <a:r>
              <a:rPr lang="en-GB" sz="1400" b="0" dirty="0">
                <a:latin typeface="Noteworthy Light"/>
              </a:rPr>
              <a:t>. The children </a:t>
            </a:r>
            <a:r>
              <a:rPr lang="en-GB" sz="1400" b="0" dirty="0">
                <a:latin typeface="Noteworthy Light"/>
                <a:sym typeface="Noteworthy Bold"/>
              </a:rPr>
              <a:t>will develop their </a:t>
            </a:r>
            <a:r>
              <a:rPr lang="en-GB" sz="1400" dirty="0">
                <a:latin typeface="Noteworthy Light"/>
                <a:sym typeface="Noteworthy Bold"/>
              </a:rPr>
              <a:t>recognition of classroom percussion instruments</a:t>
            </a:r>
            <a:r>
              <a:rPr lang="en-GB" sz="1400" b="0" dirty="0">
                <a:latin typeface="Noteworthy Light"/>
                <a:sym typeface="Noteworthy Bold"/>
              </a:rPr>
              <a:t>, using them to play </a:t>
            </a:r>
            <a:r>
              <a:rPr lang="en-GB" sz="1400" dirty="0">
                <a:latin typeface="Noteworthy Light"/>
                <a:sym typeface="Noteworthy Bold"/>
              </a:rPr>
              <a:t>simple accompaniments</a:t>
            </a:r>
            <a:r>
              <a:rPr lang="en-GB" sz="1400" b="0" dirty="0">
                <a:latin typeface="Noteworthy Light"/>
                <a:sym typeface="Noteworthy Bold"/>
              </a:rPr>
              <a:t> and </a:t>
            </a:r>
            <a:r>
              <a:rPr lang="en-GB" sz="1400" dirty="0">
                <a:latin typeface="Noteworthy Light"/>
                <a:sym typeface="Noteworthy Bold"/>
              </a:rPr>
              <a:t>simple rhythm patterns</a:t>
            </a:r>
            <a:r>
              <a:rPr lang="en-GB" sz="1400" b="0" dirty="0">
                <a:latin typeface="Noteworthy Light"/>
                <a:sym typeface="Noteworthy Bold"/>
              </a:rPr>
              <a:t>. They will also begin to explore ways to </a:t>
            </a:r>
            <a:r>
              <a:rPr lang="en-GB" sz="1400" dirty="0">
                <a:latin typeface="Noteworthy Light"/>
                <a:sym typeface="Noteworthy Bold"/>
              </a:rPr>
              <a:t>change sounds</a:t>
            </a:r>
            <a:r>
              <a:rPr lang="en-GB" sz="1400" b="0" dirty="0">
                <a:latin typeface="Noteworthy Light"/>
                <a:sym typeface="Noteworthy Bold"/>
              </a:rPr>
              <a:t> and create </a:t>
            </a:r>
            <a:r>
              <a:rPr lang="en-GB" sz="1400" dirty="0">
                <a:latin typeface="Noteworthy Light"/>
                <a:sym typeface="Noteworthy Bold"/>
              </a:rPr>
              <a:t>simple patterns</a:t>
            </a:r>
            <a:r>
              <a:rPr lang="en-GB" sz="1400" b="0" dirty="0">
                <a:latin typeface="Noteworthy Light"/>
                <a:sym typeface="Noteworthy Bold"/>
              </a:rPr>
              <a:t>, e.g. playing loudly, quietly, slowly or quickly.</a:t>
            </a:r>
            <a:endParaRPr lang="en-GB" sz="1400" b="0" dirty="0">
              <a:latin typeface="Noteworthy Light"/>
            </a:endParaRPr>
          </a:p>
          <a:p>
            <a:pPr>
              <a:defRPr sz="2000" b="0">
                <a:latin typeface="Noteworthy Bold"/>
                <a:ea typeface="Noteworthy Bold"/>
                <a:cs typeface="Noteworthy Bold"/>
                <a:sym typeface="Noteworthy Bold"/>
              </a:defRPr>
            </a:pPr>
            <a:endParaRPr lang="en-GB" sz="1600" b="0" dirty="0">
              <a:latin typeface="Noteworthy Bold"/>
            </a:endParaRPr>
          </a:p>
          <a:p>
            <a:pPr>
              <a:defRPr sz="2000" b="0">
                <a:latin typeface="Noteworthy Bold"/>
                <a:ea typeface="Noteworthy Bold"/>
                <a:cs typeface="Noteworthy Bold"/>
                <a:sym typeface="Noteworthy Bold"/>
              </a:defRPr>
            </a:pPr>
            <a:endParaRPr lang="en-GB" sz="1600" b="0" dirty="0">
              <a:latin typeface="Noteworthy Bold"/>
            </a:endParaRPr>
          </a:p>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600" u="sng" dirty="0">
              <a:latin typeface="Noteworthy Light"/>
              <a:sym typeface="Noteworthy Bold"/>
            </a:endParaRPr>
          </a:p>
          <a:p>
            <a:pPr algn="l">
              <a:defRPr sz="2000" b="0">
                <a:latin typeface="Noteworthy Bold"/>
                <a:ea typeface="Noteworthy Bold"/>
                <a:cs typeface="Noteworthy Bold"/>
                <a:sym typeface="Noteworthy Bold"/>
              </a:defRPr>
            </a:pPr>
            <a:endParaRPr lang="en-GB" sz="1600" dirty="0">
              <a:latin typeface="Noteworthy Light"/>
              <a:ea typeface="Noteworthy Light"/>
              <a:cs typeface="Noteworthy Light"/>
              <a:sym typeface="Noteworthy Bold"/>
            </a:endParaRPr>
          </a:p>
          <a:p>
            <a:pPr algn="l">
              <a:defRPr sz="2000" b="0">
                <a:latin typeface="Noteworthy Bold"/>
                <a:ea typeface="Noteworthy Bold"/>
                <a:cs typeface="Noteworthy Bold"/>
                <a:sym typeface="Noteworthy Bold"/>
              </a:defRPr>
            </a:pPr>
            <a:endParaRPr kumimoji="0" lang="en-GB" sz="1400" i="0" u="none" strike="noStrike" kern="0" cap="none" spc="0" normalizeH="0" baseline="0" noProof="0" dirty="0">
              <a:ln>
                <a:noFill/>
              </a:ln>
              <a:solidFill>
                <a:srgbClr val="000000"/>
              </a:solidFill>
              <a:effectLst/>
              <a:uLnTx/>
              <a:uFillTx/>
              <a:latin typeface="Noteworthy Light"/>
              <a:sym typeface="Noteworthy Bold"/>
            </a:endParaRPr>
          </a:p>
        </p:txBody>
      </p:sp>
      <p:sp>
        <p:nvSpPr>
          <p:cNvPr id="206" name="Text"/>
          <p:cNvSpPr txBox="1"/>
          <p:nvPr/>
        </p:nvSpPr>
        <p:spPr>
          <a:xfrm>
            <a:off x="14790904" y="11169722"/>
            <a:ext cx="161196" cy="37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marL="0" marR="0" lvl="0" indent="0" algn="l" defTabSz="825500" rtl="0" eaLnBrk="1" fontAlgn="auto" latinLnBrk="0" hangingPunct="0">
              <a:lnSpc>
                <a:spcPct val="100000"/>
              </a:lnSpc>
              <a:spcBef>
                <a:spcPts val="0"/>
              </a:spcBef>
              <a:spcAft>
                <a:spcPts val="0"/>
              </a:spcAft>
              <a:buClrTx/>
              <a:buSzTx/>
              <a:buFontTx/>
              <a:buNone/>
              <a:tabLst/>
              <a:defRPr sz="2000">
                <a:latin typeface="Noteworthy Bold"/>
                <a:ea typeface="Noteworthy Bold"/>
                <a:cs typeface="Noteworthy Bold"/>
                <a:sym typeface="Noteworthy Bold"/>
              </a:defRPr>
            </a:pPr>
            <a:r>
              <a:rPr kumimoji="0" sz="1400" b="0" i="0" u="none" strike="noStrike" kern="0" cap="none" spc="0" normalizeH="0" baseline="0" noProof="0">
                <a:ln>
                  <a:noFill/>
                </a:ln>
                <a:solidFill>
                  <a:srgbClr val="000000"/>
                </a:solidFill>
                <a:effectLst/>
                <a:uLnTx/>
                <a:uFillTx/>
                <a:latin typeface="Noteworthy Light"/>
                <a:ea typeface="Noteworthy Light"/>
                <a:cs typeface="Noteworthy Light"/>
                <a:sym typeface="Noteworthy Light"/>
              </a:rPr>
              <a:t> </a:t>
            </a:r>
          </a:p>
        </p:txBody>
      </p:sp>
      <p:sp>
        <p:nvSpPr>
          <p:cNvPr id="214" name="People and communities:…"/>
          <p:cNvSpPr txBox="1"/>
          <p:nvPr/>
        </p:nvSpPr>
        <p:spPr>
          <a:xfrm>
            <a:off x="19553426" y="6853473"/>
            <a:ext cx="4548584"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2800" b="0" u="sng"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lang="en-GB" sz="28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dirty="0">
              <a:latin typeface="Noteworthy Bold"/>
              <a:sym typeface="Noteworthy Bold"/>
            </a:endParaRPr>
          </a:p>
        </p:txBody>
      </p:sp>
      <p:sp>
        <p:nvSpPr>
          <p:cNvPr id="215" name="AT HOME: Talk to your children about the world around them and their place in it."/>
          <p:cNvSpPr txBox="1"/>
          <p:nvPr/>
        </p:nvSpPr>
        <p:spPr>
          <a:xfrm>
            <a:off x="19553426" y="12445874"/>
            <a:ext cx="486713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lang="en-GB" sz="2000" b="0" dirty="0">
                <a:solidFill>
                  <a:srgbClr val="FF644E">
                    <a:hueOff val="-82419"/>
                    <a:satOff val="-9513"/>
                    <a:lumOff val="-16343"/>
                  </a:srgbClr>
                </a:solidFill>
                <a:latin typeface="Noteworthy Bold"/>
                <a:sym typeface="Noteworthy Bold"/>
              </a:rPr>
              <a:t>AT HOME: Talk to your child about how we can look after our planet.</a:t>
            </a:r>
          </a:p>
        </p:txBody>
      </p:sp>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u="sng">
                <a:latin typeface="Noteworthy Bold"/>
                <a:ea typeface="Noteworthy Bold"/>
                <a:cs typeface="Noteworthy Bold"/>
                <a:sym typeface="Noteworthy Bold"/>
              </a:defRPr>
            </a:pPr>
            <a:endParaRPr kumimoji="0" sz="1400" b="0" i="0" u="sng"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2" name="Rectangle 1"/>
          <p:cNvSpPr/>
          <p:nvPr/>
        </p:nvSpPr>
        <p:spPr>
          <a:xfrm>
            <a:off x="2767387" y="452275"/>
            <a:ext cx="3432350"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Physical development</a:t>
            </a:r>
          </a:p>
        </p:txBody>
      </p:sp>
      <p:sp>
        <p:nvSpPr>
          <p:cNvPr id="3" name="Rectangle 2"/>
          <p:cNvSpPr/>
          <p:nvPr/>
        </p:nvSpPr>
        <p:spPr>
          <a:xfrm>
            <a:off x="13116250" y="131223"/>
            <a:ext cx="2169184"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Mathematics </a:t>
            </a:r>
          </a:p>
        </p:txBody>
      </p:sp>
      <p:sp>
        <p:nvSpPr>
          <p:cNvPr id="5" name="Rectangle 4"/>
          <p:cNvSpPr/>
          <p:nvPr/>
        </p:nvSpPr>
        <p:spPr>
          <a:xfrm>
            <a:off x="9753400" y="821476"/>
            <a:ext cx="8957328" cy="584775"/>
          </a:xfrm>
          <a:prstGeom prst="rect">
            <a:avLst/>
          </a:prstGeom>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000000"/>
                </a:solidFill>
                <a:effectLst/>
                <a:uLnTx/>
                <a:uFillTx/>
                <a:latin typeface="Helvetica Neue"/>
                <a:sym typeface="Helvetica Neue"/>
              </a:rPr>
              <a:t>We follow the White Rose scheme for </a:t>
            </a:r>
            <a:r>
              <a:rPr kumimoji="0" lang="en-US" sz="1400" b="1" i="1" u="none" strike="noStrike" kern="0" cap="none" spc="0" normalizeH="0" baseline="0" noProof="0" dirty="0" err="1">
                <a:ln>
                  <a:noFill/>
                </a:ln>
                <a:solidFill>
                  <a:srgbClr val="000000"/>
                </a:solidFill>
                <a:effectLst/>
                <a:uLnTx/>
                <a:uFillTx/>
                <a:latin typeface="Helvetica Neue"/>
                <a:sym typeface="Helvetica Neue"/>
              </a:rPr>
              <a:t>maths</a:t>
            </a:r>
            <a:r>
              <a:rPr kumimoji="0" lang="en-US" sz="1400" b="1" i="1" u="none" strike="noStrike" kern="0" cap="none" spc="0" normalizeH="0" baseline="0" noProof="0" dirty="0">
                <a:ln>
                  <a:noFill/>
                </a:ln>
                <a:solidFill>
                  <a:srgbClr val="000000"/>
                </a:solidFill>
                <a:effectLst/>
                <a:uLnTx/>
                <a:uFillTx/>
                <a:latin typeface="Helvetica Neue"/>
                <a:sym typeface="Helvetica Neue"/>
              </a:rPr>
              <a:t>, incorporating </a:t>
            </a:r>
            <a:r>
              <a:rPr kumimoji="0" lang="en-US" sz="1400" b="1" i="1" u="none" strike="noStrike" kern="0" cap="none" spc="0" normalizeH="0" baseline="0" noProof="0" dirty="0" err="1">
                <a:ln>
                  <a:noFill/>
                </a:ln>
                <a:solidFill>
                  <a:srgbClr val="000000"/>
                </a:solidFill>
                <a:effectLst/>
                <a:uLnTx/>
                <a:uFillTx/>
                <a:latin typeface="Helvetica Neue"/>
                <a:sym typeface="Helvetica Neue"/>
              </a:rPr>
              <a:t>numicon</a:t>
            </a:r>
            <a:r>
              <a:rPr kumimoji="0" lang="en-US" sz="1400" b="1" i="1" u="none" strike="noStrike" kern="0" cap="none" spc="0" normalizeH="0" baseline="0" noProof="0" dirty="0">
                <a:ln>
                  <a:noFill/>
                </a:ln>
                <a:solidFill>
                  <a:srgbClr val="000000"/>
                </a:solidFill>
                <a:effectLst/>
                <a:uLnTx/>
                <a:uFillTx/>
                <a:latin typeface="Helvetica Neue"/>
                <a:sym typeface="Helvetica Neue"/>
              </a:rPr>
              <a:t> and number blocks to support our </a:t>
            </a:r>
            <a:r>
              <a:rPr kumimoji="0" lang="en-US" sz="1400" b="1" i="1" u="none" strike="noStrike" kern="0" cap="none" spc="0" normalizeH="0" baseline="0" noProof="0" dirty="0" err="1">
                <a:ln>
                  <a:noFill/>
                </a:ln>
                <a:solidFill>
                  <a:srgbClr val="000000"/>
                </a:solidFill>
                <a:effectLst/>
                <a:uLnTx/>
                <a:uFillTx/>
                <a:latin typeface="Helvetica Neue"/>
                <a:sym typeface="Helvetica Neue"/>
              </a:rPr>
              <a:t>maths</a:t>
            </a:r>
            <a:r>
              <a:rPr kumimoji="0" lang="en-US" sz="1800" b="1" i="0" u="none" strike="noStrike" kern="0" cap="none" spc="0" normalizeH="0" baseline="0" noProof="0" dirty="0">
                <a:ln>
                  <a:noFill/>
                </a:ln>
                <a:solidFill>
                  <a:srgbClr val="000000"/>
                </a:solidFill>
                <a:effectLst/>
                <a:uLnTx/>
                <a:uFillTx/>
                <a:latin typeface="Helvetica Neue"/>
                <a:sym typeface="Helvetica Neue"/>
              </a:rPr>
              <a:t>.</a:t>
            </a:r>
            <a:endParaRPr kumimoji="0" lang="en-GB" sz="1800" b="1" i="0" u="none" strike="noStrike" kern="0" cap="none" spc="0" normalizeH="0" baseline="0" noProof="0" dirty="0">
              <a:ln>
                <a:noFill/>
              </a:ln>
              <a:solidFill>
                <a:srgbClr val="000000"/>
              </a:solidFill>
              <a:effectLst/>
              <a:uLnTx/>
              <a:uFillTx/>
              <a:latin typeface="Helvetica Neue"/>
              <a:sym typeface="Helvetica Neue"/>
            </a:endParaRPr>
          </a:p>
        </p:txBody>
      </p:sp>
      <p:sp>
        <p:nvSpPr>
          <p:cNvPr id="12" name="Rectangle 11"/>
          <p:cNvSpPr/>
          <p:nvPr/>
        </p:nvSpPr>
        <p:spPr>
          <a:xfrm>
            <a:off x="19539080" y="444213"/>
            <a:ext cx="3323631" cy="1077218"/>
          </a:xfrm>
          <a:prstGeom prst="rect">
            <a:avLst/>
          </a:prstGeom>
          <a:solidFill>
            <a:schemeClr val="bg1"/>
          </a:solidFill>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US" sz="3200" b="0" i="0" u="sng" strike="noStrike" kern="0" cap="none" spc="0" normalizeH="0" baseline="0" noProof="0" dirty="0">
                <a:ln>
                  <a:noFill/>
                </a:ln>
                <a:solidFill>
                  <a:srgbClr val="000000"/>
                </a:solidFill>
                <a:effectLst/>
                <a:uLnTx/>
                <a:uFillTx/>
                <a:latin typeface="Noteworthy Bold"/>
                <a:sym typeface="Noteworthy Bold"/>
              </a:rPr>
              <a:t>Understanding </a:t>
            </a: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US" sz="3200" b="0" i="0" u="sng" strike="noStrike" kern="0" cap="none" spc="0" normalizeH="0" baseline="0" noProof="0" dirty="0">
                <a:ln>
                  <a:noFill/>
                </a:ln>
                <a:solidFill>
                  <a:srgbClr val="000000"/>
                </a:solidFill>
                <a:effectLst/>
                <a:uLnTx/>
                <a:uFillTx/>
                <a:latin typeface="Noteworthy Bold"/>
                <a:sym typeface="Noteworthy Bold"/>
              </a:rPr>
              <a:t>the world</a:t>
            </a:r>
          </a:p>
        </p:txBody>
      </p:sp>
      <p:sp>
        <p:nvSpPr>
          <p:cNvPr id="15" name="Rectangle 14"/>
          <p:cNvSpPr/>
          <p:nvPr/>
        </p:nvSpPr>
        <p:spPr>
          <a:xfrm>
            <a:off x="12260822" y="6398365"/>
            <a:ext cx="1093569"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C0404"/>
                </a:solidFill>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C0404"/>
                </a:solidFill>
                <a:effectLst/>
                <a:uLnTx/>
                <a:uFillTx/>
                <a:latin typeface="Noteworthy Bold"/>
                <a:sym typeface="Noteworthy Bold"/>
              </a:rPr>
              <a:t>PSED</a:t>
            </a:r>
          </a:p>
        </p:txBody>
      </p:sp>
      <p:sp>
        <p:nvSpPr>
          <p:cNvPr id="6" name="TextBox 5"/>
          <p:cNvSpPr txBox="1"/>
          <p:nvPr/>
        </p:nvSpPr>
        <p:spPr>
          <a:xfrm>
            <a:off x="261435" y="13038664"/>
            <a:ext cx="99598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Remember to log any home learning onto Seesaw. If you need reminders of your login details, please get in touch with your child’s class teacher.  </a:t>
            </a:r>
          </a:p>
        </p:txBody>
      </p:sp>
      <p:sp>
        <p:nvSpPr>
          <p:cNvPr id="62" name="Role play  The children will be able to perform and role play in a range of different spaces. Including; a home corner and a farm shop.">
            <a:extLst>
              <a:ext uri="{FF2B5EF4-FFF2-40B4-BE49-F238E27FC236}">
                <a16:creationId xmlns:a16="http://schemas.microsoft.com/office/drawing/2014/main" id="{28E282B9-3FAF-4E19-92C6-ED6057449F09}"/>
              </a:ext>
            </a:extLst>
          </p:cNvPr>
          <p:cNvSpPr txBox="1"/>
          <p:nvPr/>
        </p:nvSpPr>
        <p:spPr>
          <a:xfrm>
            <a:off x="13638806" y="7648159"/>
            <a:ext cx="401721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000" u="sng" dirty="0">
                <a:latin typeface="Noteworthy Bold"/>
                <a:sym typeface="Noteworthy Bold"/>
              </a:rPr>
              <a:t>Art</a:t>
            </a:r>
            <a:r>
              <a:rPr kumimoji="0" sz="2000" i="0" u="sng" strike="noStrike" kern="0" cap="none" spc="0" normalizeH="0" baseline="0" noProof="0" dirty="0">
                <a:ln>
                  <a:noFill/>
                </a:ln>
                <a:solidFill>
                  <a:srgbClr val="000000"/>
                </a:solidFill>
                <a:effectLst/>
                <a:uLnTx/>
                <a:uFillTx/>
                <a:latin typeface="Noteworthy Bold"/>
                <a:sym typeface="Noteworthy Bold"/>
              </a:rPr>
              <a:t> </a:t>
            </a:r>
            <a:r>
              <a:rPr kumimoji="0" lang="en-GB" sz="2000" i="0" u="sng" strike="noStrike" kern="0" cap="none" spc="0" normalizeH="0" baseline="0" noProof="0" dirty="0">
                <a:ln>
                  <a:noFill/>
                </a:ln>
                <a:solidFill>
                  <a:srgbClr val="000000"/>
                </a:solidFill>
                <a:effectLst/>
                <a:uLnTx/>
                <a:uFillTx/>
                <a:latin typeface="Noteworthy Bold"/>
                <a:sym typeface="Noteworthy Bold"/>
              </a:rPr>
              <a:t>and Design</a:t>
            </a:r>
          </a:p>
        </p:txBody>
      </p:sp>
      <p:sp>
        <p:nvSpPr>
          <p:cNvPr id="17" name="Rectangle 16"/>
          <p:cNvSpPr/>
          <p:nvPr/>
        </p:nvSpPr>
        <p:spPr>
          <a:xfrm>
            <a:off x="14810962" y="11603174"/>
            <a:ext cx="4074000" cy="400110"/>
          </a:xfrm>
          <a:prstGeom prst="rect">
            <a:avLst/>
          </a:prstGeom>
          <a:solidFill>
            <a:schemeClr val="bg1"/>
          </a:solidFill>
        </p:spPr>
        <p:txBody>
          <a:bodyPr wrap="square">
            <a:spAutoFit/>
          </a:bodyPr>
          <a:lstStyle/>
          <a:p>
            <a:pPr lvl="0" algn="l">
              <a:defRPr sz="2600" b="0" u="sng">
                <a:latin typeface="Noteworthy Bold"/>
                <a:ea typeface="Noteworthy Bold"/>
                <a:cs typeface="Noteworthy Bold"/>
                <a:sym typeface="Noteworthy Bold"/>
              </a:defRPr>
            </a:pPr>
            <a:r>
              <a:rPr lang="en-GB" sz="2000" b="0" dirty="0">
                <a:latin typeface="Noteworthy Bold"/>
                <a:sym typeface="Noteworthy Bold"/>
              </a:rPr>
              <a:t>Religious Education (RE)</a:t>
            </a:r>
          </a:p>
        </p:txBody>
      </p:sp>
      <p:sp>
        <p:nvSpPr>
          <p:cNvPr id="60" name="Gross motor Children use their gross motor skills to perform every day functions, such as walking and running, playground skills (e.g. climbing) and sporting skills (e.g. catching, throwing and hitting a ball with a bat). We will practice these skills du"/>
          <p:cNvSpPr txBox="1"/>
          <p:nvPr/>
        </p:nvSpPr>
        <p:spPr>
          <a:xfrm>
            <a:off x="261435" y="4803747"/>
            <a:ext cx="7475733" cy="12405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58" name="Funky Fingers…">
            <a:extLst>
              <a:ext uri="{FF2B5EF4-FFF2-40B4-BE49-F238E27FC236}">
                <a16:creationId xmlns:a16="http://schemas.microsoft.com/office/drawing/2014/main" id="{87133CC2-0AF4-4A44-9E94-6F00B8641F72}"/>
              </a:ext>
            </a:extLst>
          </p:cNvPr>
          <p:cNvSpPr txBox="1"/>
          <p:nvPr/>
        </p:nvSpPr>
        <p:spPr>
          <a:xfrm>
            <a:off x="196477" y="2048963"/>
            <a:ext cx="7422091" cy="1856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lgn="just">
              <a:defRPr sz="2000" b="0">
                <a:latin typeface="Noteworthy Bold"/>
                <a:ea typeface="Noteworthy Bold"/>
                <a:cs typeface="Noteworthy Bold"/>
                <a:sym typeface="Noteworthy Bold"/>
              </a:defRPr>
            </a:pPr>
            <a:r>
              <a:rPr lang="en-GB" sz="1600" b="0" u="sng" dirty="0">
                <a:latin typeface="Noteworthy Light"/>
                <a:sym typeface="Noteworthy Bold"/>
              </a:rPr>
              <a:t>Letter formation</a:t>
            </a:r>
          </a:p>
          <a:p>
            <a:pPr lvl="0" algn="just">
              <a:defRPr sz="2000" b="0">
                <a:latin typeface="Noteworthy Bold"/>
                <a:ea typeface="Noteworthy Bold"/>
                <a:cs typeface="Noteworthy Bold"/>
                <a:sym typeface="Noteworthy Bold"/>
              </a:defRPr>
            </a:pPr>
            <a:r>
              <a:rPr lang="en-GB" sz="1600" b="0" dirty="0">
                <a:latin typeface="Noteworthy Bold"/>
                <a:sym typeface="Noteworthy Bold"/>
              </a:rPr>
              <a:t>This is an important skill in learning to write. We continue with our </a:t>
            </a:r>
          </a:p>
          <a:p>
            <a:pPr lvl="0" algn="just">
              <a:defRPr sz="2000" b="0">
                <a:latin typeface="Noteworthy Bold"/>
                <a:ea typeface="Noteworthy Bold"/>
                <a:cs typeface="Noteworthy Bold"/>
                <a:sym typeface="Noteworthy Bold"/>
              </a:defRPr>
            </a:pPr>
            <a:r>
              <a:rPr lang="en-GB" sz="1600" b="0" dirty="0">
                <a:latin typeface="Noteworthy Bold"/>
                <a:sym typeface="Noteworthy Bold"/>
              </a:rPr>
              <a:t>handwriting sessions in class and will be sending home sheets </a:t>
            </a:r>
          </a:p>
          <a:p>
            <a:pPr lvl="0" algn="just">
              <a:defRPr sz="2000" b="0">
                <a:latin typeface="Noteworthy Bold"/>
                <a:ea typeface="Noteworthy Bold"/>
                <a:cs typeface="Noteworthy Bold"/>
                <a:sym typeface="Noteworthy Bold"/>
              </a:defRPr>
            </a:pPr>
            <a:r>
              <a:rPr lang="en-GB" sz="1600" b="0" dirty="0">
                <a:latin typeface="Noteworthy Bold"/>
                <a:sym typeface="Noteworthy Bold"/>
              </a:rPr>
              <a:t>to practise letter formation at home.</a:t>
            </a:r>
            <a:endParaRPr lang="en-GB" sz="2400" b="0" dirty="0">
              <a:latin typeface="Comic Sans MS" panose="030F0702030302020204" pitchFamily="66" charset="0"/>
              <a:sym typeface="Noteworthy Bold"/>
            </a:endParaRPr>
          </a:p>
          <a:p>
            <a:pPr lvl="0" algn="just">
              <a:defRPr sz="2000" b="0">
                <a:latin typeface="Noteworthy Bold"/>
                <a:ea typeface="Noteworthy Bold"/>
                <a:cs typeface="Noteworthy Bold"/>
                <a:sym typeface="Noteworthy Bold"/>
              </a:defRPr>
            </a:pPr>
            <a:r>
              <a:rPr lang="en-GB" sz="1600" b="0" dirty="0">
                <a:latin typeface="Noteworthy Bold"/>
                <a:sym typeface="Noteworthy Bold"/>
              </a:rPr>
              <a:t>Please encourage your child to hold their </a:t>
            </a:r>
          </a:p>
          <a:p>
            <a:pPr lvl="0" algn="just">
              <a:defRPr sz="2000" b="0">
                <a:latin typeface="Noteworthy Bold"/>
                <a:ea typeface="Noteworthy Bold"/>
                <a:cs typeface="Noteworthy Bold"/>
                <a:sym typeface="Noteworthy Bold"/>
              </a:defRPr>
            </a:pPr>
            <a:r>
              <a:rPr lang="en-GB" sz="1600" b="0" dirty="0">
                <a:latin typeface="Noteworthy Bold"/>
                <a:sym typeface="Noteworthy Bold"/>
              </a:rPr>
              <a:t>pencil correctly using a tripod grip</a:t>
            </a:r>
            <a:r>
              <a:rPr lang="en-GB" sz="1800" b="0" dirty="0">
                <a:latin typeface="Noteworthy Bold"/>
                <a:sym typeface="Noteworthy Bold"/>
              </a:rPr>
              <a:t>.</a:t>
            </a:r>
            <a:r>
              <a:rPr lang="en-GB" sz="1800" b="0" dirty="0">
                <a:latin typeface="Comic Sans MS" panose="030F0702030302020204" pitchFamily="66" charset="0"/>
                <a:sym typeface="Noteworthy Bold"/>
              </a:rPr>
              <a:t> </a:t>
            </a:r>
          </a:p>
          <a:p>
            <a:pPr lvl="0" algn="just">
              <a:defRPr sz="2000" b="0">
                <a:latin typeface="Noteworthy Bold"/>
                <a:ea typeface="Noteworthy Bold"/>
                <a:cs typeface="Noteworthy Bold"/>
                <a:sym typeface="Noteworthy Bold"/>
              </a:defRPr>
            </a:pPr>
            <a:endParaRPr kumimoji="0" sz="1600" b="0" i="0" u="none" strike="noStrike" kern="0" cap="none" spc="0" normalizeH="0" baseline="0" noProof="0" dirty="0">
              <a:ln>
                <a:noFill/>
              </a:ln>
              <a:solidFill>
                <a:srgbClr val="000000"/>
              </a:solidFill>
              <a:effectLst/>
              <a:uLnTx/>
              <a:uFillTx/>
              <a:latin typeface="Noteworthy Bold"/>
              <a:sym typeface="Noteworthy Bold"/>
            </a:endParaRPr>
          </a:p>
        </p:txBody>
      </p:sp>
      <p:sp>
        <p:nvSpPr>
          <p:cNvPr id="56" name="AT HOME: Practice counting and looking for numbers in the world around them.">
            <a:extLst>
              <a:ext uri="{FF2B5EF4-FFF2-40B4-BE49-F238E27FC236}">
                <a16:creationId xmlns:a16="http://schemas.microsoft.com/office/drawing/2014/main" id="{2B7AFBEF-A768-49F5-AFA1-80E5FE18F5D4}"/>
              </a:ext>
            </a:extLst>
          </p:cNvPr>
          <p:cNvSpPr txBox="1"/>
          <p:nvPr/>
        </p:nvSpPr>
        <p:spPr>
          <a:xfrm>
            <a:off x="11512840" y="5066520"/>
            <a:ext cx="358575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180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80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Learn what numbers when added together make 10. </a:t>
            </a:r>
            <a:endParaRPr kumimoji="0" lang="en-GB" sz="105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53" name="Literacy- Reading and writing">
            <a:extLst>
              <a:ext uri="{FF2B5EF4-FFF2-40B4-BE49-F238E27FC236}">
                <a16:creationId xmlns:a16="http://schemas.microsoft.com/office/drawing/2014/main" id="{B036F7C5-0BF8-4B97-8392-B25841110F02}"/>
              </a:ext>
            </a:extLst>
          </p:cNvPr>
          <p:cNvSpPr/>
          <p:nvPr/>
        </p:nvSpPr>
        <p:spPr>
          <a:xfrm>
            <a:off x="120010" y="6918352"/>
            <a:ext cx="10349441" cy="5852930"/>
          </a:xfrm>
          <a:prstGeom prst="roundRect">
            <a:avLst>
              <a:gd name="adj" fmla="val 10174"/>
            </a:avLst>
          </a:prstGeom>
          <a:ln w="254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lang="en-GB"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solidFill>
                  <a:srgbClr val="FF644E">
                    <a:hueOff val="-82419"/>
                    <a:satOff val="-9513"/>
                    <a:lumOff val="-16343"/>
                  </a:srgbClr>
                </a:solidFill>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64" name="Oral blending…">
            <a:extLst>
              <a:ext uri="{FF2B5EF4-FFF2-40B4-BE49-F238E27FC236}">
                <a16:creationId xmlns:a16="http://schemas.microsoft.com/office/drawing/2014/main" id="{C626BB4A-B128-4EB0-AEEB-EF61BEF100EA}"/>
              </a:ext>
            </a:extLst>
          </p:cNvPr>
          <p:cNvSpPr txBox="1"/>
          <p:nvPr/>
        </p:nvSpPr>
        <p:spPr>
          <a:xfrm>
            <a:off x="298970" y="8462725"/>
            <a:ext cx="1952170"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b="0" i="0" u="sng" strike="noStrike" kern="0" cap="none" spc="0" normalizeH="0" baseline="0" noProof="0" dirty="0">
                <a:ln>
                  <a:noFill/>
                </a:ln>
                <a:solidFill>
                  <a:srgbClr val="000000"/>
                </a:solidFill>
                <a:effectLst/>
                <a:uLnTx/>
                <a:uFillTx/>
                <a:latin typeface="Noteworthy Bold"/>
                <a:sym typeface="Noteworthy Bold"/>
              </a:rPr>
              <a:t>Oral blending</a:t>
            </a:r>
          </a:p>
          <a:p>
            <a:pPr marL="0" marR="0" lvl="0" indent="0" algn="l" defTabSz="825500" rtl="0" eaLnBrk="1" fontAlgn="auto" latinLnBrk="0" hangingPunct="0">
              <a:lnSpc>
                <a:spcPct val="100000"/>
              </a:lnSpc>
              <a:spcBef>
                <a:spcPts val="0"/>
              </a:spcBef>
              <a:spcAft>
                <a:spcPts val="0"/>
              </a:spcAft>
              <a:buClrTx/>
              <a:buSzTx/>
              <a:buFontTx/>
              <a:buNone/>
              <a:tabLst/>
              <a:defRPr sz="1400" b="0">
                <a:solidFill>
                  <a:srgbClr val="0A0203"/>
                </a:solidFill>
                <a:latin typeface="Noteworthy Light"/>
                <a:ea typeface="Noteworthy Light"/>
                <a:cs typeface="Noteworthy Light"/>
                <a:sym typeface="Noteworthy Light"/>
              </a:defRPr>
            </a:pPr>
            <a:r>
              <a:rPr kumimoji="0" lang="en-GB" sz="1400" b="0" i="0" u="none" strike="noStrike" kern="0" cap="none" spc="0" normalizeH="0" baseline="0" noProof="0" dirty="0">
                <a:ln>
                  <a:noFill/>
                </a:ln>
                <a:solidFill>
                  <a:srgbClr val="0A0203"/>
                </a:solidFill>
                <a:effectLst/>
                <a:uLnTx/>
                <a:uFillTx/>
                <a:latin typeface="Noteworthy Light"/>
                <a:sym typeface="Noteworthy Light"/>
              </a:rPr>
              <a:t>We are continuing with our reading and writing skills this half term. </a:t>
            </a:r>
          </a:p>
          <a:p>
            <a:pPr marL="0" marR="0" lvl="0" indent="0" algn="l" defTabSz="825500" rtl="0" eaLnBrk="1" fontAlgn="auto" latinLnBrk="0" hangingPunct="0">
              <a:lnSpc>
                <a:spcPct val="100000"/>
              </a:lnSpc>
              <a:spcBef>
                <a:spcPts val="0"/>
              </a:spcBef>
              <a:spcAft>
                <a:spcPts val="0"/>
              </a:spcAft>
              <a:buClrTx/>
              <a:buSzTx/>
              <a:buFontTx/>
              <a:buNone/>
              <a:tabLst/>
              <a:defRPr sz="1400" b="0">
                <a:solidFill>
                  <a:srgbClr val="0A0203"/>
                </a:solidFill>
                <a:latin typeface="Noteworthy Light"/>
                <a:ea typeface="Noteworthy Light"/>
                <a:cs typeface="Noteworthy Light"/>
                <a:sym typeface="Noteworthy Light"/>
              </a:defRPr>
            </a:pPr>
            <a:r>
              <a:rPr kumimoji="0" lang="en-GB" sz="1400" b="0" i="0" u="none" strike="noStrike" kern="0" cap="none" spc="0" normalizeH="0" baseline="0" noProof="0" dirty="0">
                <a:ln>
                  <a:noFill/>
                </a:ln>
                <a:solidFill>
                  <a:srgbClr val="0A0203"/>
                </a:solidFill>
                <a:effectLst/>
                <a:uLnTx/>
                <a:uFillTx/>
                <a:latin typeface="Noteworthy Light"/>
                <a:sym typeface="Noteworthy Light"/>
              </a:rPr>
              <a:t>Children will practise blending using trickier sounds. </a:t>
            </a:r>
            <a:r>
              <a:rPr kumimoji="0" sz="1400" b="0" i="0" u="none" strike="noStrike" kern="0" cap="none" spc="0" normalizeH="0" baseline="0" noProof="0" dirty="0">
                <a:ln>
                  <a:noFill/>
                </a:ln>
                <a:solidFill>
                  <a:srgbClr val="0A0203"/>
                </a:solidFill>
                <a:effectLst/>
                <a:uLnTx/>
                <a:uFillTx/>
                <a:latin typeface="Noteworthy Light"/>
                <a:sym typeface="Noteworthy Light"/>
              </a:rPr>
              <a:t>For example, you hear ‘</a:t>
            </a:r>
            <a:r>
              <a:rPr lang="en-GB" sz="1400" b="0" dirty="0">
                <a:solidFill>
                  <a:srgbClr val="0A0203"/>
                </a:solidFill>
                <a:latin typeface="Noteworthy Light"/>
                <a:sym typeface="Noteworthy Light"/>
              </a:rPr>
              <a:t>t-r-</a:t>
            </a:r>
            <a:r>
              <a:rPr lang="en-GB" sz="1400" b="0" dirty="0" err="1">
                <a:solidFill>
                  <a:srgbClr val="0A0203"/>
                </a:solidFill>
                <a:latin typeface="Noteworthy Light"/>
                <a:sym typeface="Noteworthy Light"/>
              </a:rPr>
              <a:t>ee</a:t>
            </a:r>
            <a:r>
              <a:rPr lang="en-GB" sz="1400" b="0" dirty="0">
                <a:solidFill>
                  <a:srgbClr val="0A0203"/>
                </a:solidFill>
                <a:latin typeface="Noteworthy Light"/>
                <a:sym typeface="Noteworthy Light"/>
              </a:rPr>
              <a:t>’</a:t>
            </a:r>
            <a:r>
              <a:rPr kumimoji="0" sz="1400" b="0" i="0" u="none" strike="noStrike" kern="0" cap="none" spc="0" normalizeH="0" baseline="0" noProof="0" dirty="0">
                <a:ln>
                  <a:noFill/>
                </a:ln>
                <a:solidFill>
                  <a:srgbClr val="0A0203"/>
                </a:solidFill>
                <a:effectLst/>
                <a:uLnTx/>
                <a:uFillTx/>
                <a:latin typeface="Noteworthy Light"/>
                <a:sym typeface="Noteworthy Light"/>
              </a:rPr>
              <a:t> and you merge these sounds together to make the single word ‘</a:t>
            </a:r>
            <a:r>
              <a:rPr kumimoji="0" lang="en-GB" sz="1400" b="0" i="0" u="none" strike="noStrike" kern="0" cap="none" spc="0" normalizeH="0" baseline="0" noProof="0" dirty="0">
                <a:ln>
                  <a:noFill/>
                </a:ln>
                <a:solidFill>
                  <a:srgbClr val="0A0203"/>
                </a:solidFill>
                <a:effectLst/>
                <a:uLnTx/>
                <a:uFillTx/>
                <a:latin typeface="Noteworthy Light"/>
                <a:sym typeface="Noteworthy Light"/>
              </a:rPr>
              <a:t>tree</a:t>
            </a:r>
            <a:r>
              <a:rPr kumimoji="0" sz="1400" b="0" i="0" u="none" strike="noStrike" kern="0" cap="none" spc="0" normalizeH="0" baseline="0" noProof="0" dirty="0">
                <a:ln>
                  <a:noFill/>
                </a:ln>
                <a:solidFill>
                  <a:srgbClr val="0A0203"/>
                </a:solidFill>
                <a:effectLst/>
                <a:uLnTx/>
                <a:uFillTx/>
                <a:latin typeface="Noteworthy Light"/>
                <a:sym typeface="Noteworthy Light"/>
              </a:rPr>
              <a:t>’. It is a key skill of early reading</a:t>
            </a:r>
            <a:r>
              <a:rPr lang="en-GB" sz="1400" b="0" dirty="0">
                <a:solidFill>
                  <a:srgbClr val="0A0203"/>
                </a:solidFill>
                <a:latin typeface="Noteworthy Light"/>
                <a:sym typeface="Noteworthy Light"/>
              </a:rPr>
              <a:t> and is starting to support their developing writing skills too. </a:t>
            </a:r>
            <a:endParaRPr kumimoji="0" sz="1400" b="0" i="0" u="none" strike="noStrike" kern="0" cap="none" spc="0" normalizeH="0" baseline="0" noProof="0" dirty="0">
              <a:ln>
                <a:noFill/>
              </a:ln>
              <a:solidFill>
                <a:srgbClr val="0A0203"/>
              </a:solidFill>
              <a:effectLst/>
              <a:uLnTx/>
              <a:uFillTx/>
              <a:latin typeface="Noteworthy Light"/>
              <a:sym typeface="Noteworthy Light"/>
            </a:endParaRPr>
          </a:p>
        </p:txBody>
      </p:sp>
      <p:sp>
        <p:nvSpPr>
          <p:cNvPr id="66" name="Sounds…">
            <a:extLst>
              <a:ext uri="{FF2B5EF4-FFF2-40B4-BE49-F238E27FC236}">
                <a16:creationId xmlns:a16="http://schemas.microsoft.com/office/drawing/2014/main" id="{5FAE5754-1A74-45CD-BE62-AFAEB4B6878A}"/>
              </a:ext>
            </a:extLst>
          </p:cNvPr>
          <p:cNvSpPr txBox="1"/>
          <p:nvPr/>
        </p:nvSpPr>
        <p:spPr>
          <a:xfrm>
            <a:off x="2971105" y="7957890"/>
            <a:ext cx="4308111" cy="256480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b="0" i="0" u="sng" strike="noStrike" kern="0" cap="none" spc="0" normalizeH="0" baseline="0" noProof="0" dirty="0">
                <a:ln>
                  <a:noFill/>
                </a:ln>
                <a:solidFill>
                  <a:srgbClr val="000000"/>
                </a:solidFill>
                <a:effectLst/>
                <a:uLnTx/>
                <a:uFillTx/>
                <a:latin typeface="Noteworthy Bold"/>
                <a:sym typeface="Noteworthy Bold"/>
              </a:rPr>
              <a:t>Sounds</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kumimoji="0" lang="en-GB" sz="1400" b="0" i="0" u="none" strike="noStrike" kern="0" cap="none" spc="0" normalizeH="0" noProof="0" dirty="0">
                <a:ln>
                  <a:noFill/>
                </a:ln>
                <a:solidFill>
                  <a:srgbClr val="000000"/>
                </a:solidFill>
                <a:effectLst/>
                <a:uLnTx/>
                <a:uFillTx/>
                <a:latin typeface="Noteworthy Light"/>
                <a:sym typeface="Noteworthy Light"/>
              </a:rPr>
              <a:t>We are following the Monster Phonics programme and will be teaching the following sounds this term:</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Week 1 – </a:t>
            </a:r>
            <a:r>
              <a:rPr lang="en-GB" sz="1400" dirty="0">
                <a:latin typeface="Noteworthy Light"/>
                <a:sym typeface="Noteworthy Light"/>
              </a:rPr>
              <a:t>or – fork, sort, born</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Week 2 – </a:t>
            </a:r>
            <a:r>
              <a:rPr lang="en-GB" sz="1400" b="0" dirty="0" err="1">
                <a:latin typeface="Noteworthy Light"/>
                <a:sym typeface="Noteworthy Light"/>
              </a:rPr>
              <a:t>oa</a:t>
            </a:r>
            <a:r>
              <a:rPr lang="en-GB" sz="1400" b="0" dirty="0">
                <a:latin typeface="Noteworthy Light"/>
                <a:sym typeface="Noteworthy Light"/>
              </a:rPr>
              <a:t> – boat, road, soap</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Week 3 – </a:t>
            </a:r>
            <a:r>
              <a:rPr lang="en-GB" sz="1400" b="0" dirty="0" err="1">
                <a:latin typeface="Noteworthy Light"/>
                <a:sym typeface="Noteworthy Light"/>
              </a:rPr>
              <a:t>er</a:t>
            </a:r>
            <a:r>
              <a:rPr lang="en-GB" sz="1400" b="0" dirty="0">
                <a:latin typeface="Noteworthy Light"/>
                <a:sym typeface="Noteworthy Light"/>
              </a:rPr>
              <a:t> – hammer, letter, dinner</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Week 4 – </a:t>
            </a:r>
            <a:r>
              <a:rPr lang="en-GB" sz="1400" b="0" dirty="0" err="1">
                <a:latin typeface="Noteworthy Light"/>
                <a:sym typeface="Noteworthy Light"/>
              </a:rPr>
              <a:t>igh</a:t>
            </a:r>
            <a:r>
              <a:rPr lang="en-GB" sz="1400" b="0" dirty="0">
                <a:latin typeface="Noteworthy Light"/>
                <a:sym typeface="Noteworthy Light"/>
              </a:rPr>
              <a:t> – high, light, bright</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Week 5 – air – fair, hair, chair</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Week 6 – oi – oil, coin, soil</a:t>
            </a:r>
          </a:p>
          <a:p>
            <a:pPr lvl="1" indent="0" algn="l">
              <a:defRPr sz="1400" b="0">
                <a:latin typeface="Noteworthy Light"/>
                <a:ea typeface="Noteworthy Light"/>
                <a:cs typeface="Noteworthy Light"/>
                <a:sym typeface="Noteworthy Light"/>
              </a:defRPr>
            </a:pPr>
            <a:endParaRPr lang="en-GB" sz="1400" b="0" dirty="0">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lang="en-GB" sz="1400" b="0" dirty="0">
              <a:latin typeface="Noteworthy Light"/>
              <a:sym typeface="Noteworthy Light"/>
            </a:endParaRPr>
          </a:p>
        </p:txBody>
      </p:sp>
      <p:pic>
        <p:nvPicPr>
          <p:cNvPr id="8" name="Picture 2" descr="Monster Phonics Tips For Parents | Monster Phonics">
            <a:extLst>
              <a:ext uri="{FF2B5EF4-FFF2-40B4-BE49-F238E27FC236}">
                <a16:creationId xmlns:a16="http://schemas.microsoft.com/office/drawing/2014/main" id="{E483435D-B95C-4978-933D-63D2365023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983" y="6963069"/>
            <a:ext cx="2269710" cy="1065264"/>
          </a:xfrm>
          <a:prstGeom prst="rect">
            <a:avLst/>
          </a:prstGeom>
          <a:noFill/>
          <a:extLst>
            <a:ext uri="{909E8E84-426E-40DD-AFC4-6F175D3DCCD1}">
              <a14:hiddenFill xmlns:a14="http://schemas.microsoft.com/office/drawing/2010/main">
                <a:solidFill>
                  <a:srgbClr val="FFFFFF"/>
                </a:solidFill>
              </a14:hiddenFill>
            </a:ext>
          </a:extLst>
        </p:spPr>
      </p:pic>
      <p:sp>
        <p:nvSpPr>
          <p:cNvPr id="68" name="AT HOME: Talk to your children about ways we can be a really good friend.">
            <a:extLst>
              <a:ext uri="{FF2B5EF4-FFF2-40B4-BE49-F238E27FC236}">
                <a16:creationId xmlns:a16="http://schemas.microsoft.com/office/drawing/2014/main" id="{20B2033E-112D-4995-8BA8-D7C8F38F53BC}"/>
              </a:ext>
            </a:extLst>
          </p:cNvPr>
          <p:cNvSpPr txBox="1"/>
          <p:nvPr/>
        </p:nvSpPr>
        <p:spPr>
          <a:xfrm>
            <a:off x="10702058" y="8819796"/>
            <a:ext cx="3549514"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Ask your child what foods </a:t>
            </a:r>
          </a:p>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do they like to eat. Then talk about </a:t>
            </a:r>
          </a:p>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kumimoji="0" lang="en-GB" sz="1600" b="0" i="0" u="none" strike="noStrike" kern="0" cap="none" spc="0" normalizeH="0" baseline="0" noProof="0" dirty="0" err="1">
                <a:ln>
                  <a:noFill/>
                </a:ln>
                <a:solidFill>
                  <a:srgbClr val="FF644E">
                    <a:hueOff val="-82419"/>
                    <a:satOff val="-9513"/>
                    <a:lumOff val="-16343"/>
                  </a:srgbClr>
                </a:solidFill>
                <a:effectLst/>
                <a:uLnTx/>
                <a:uFillTx/>
                <a:latin typeface="Noteworthy Bold"/>
                <a:sym typeface="Noteworthy Bold"/>
              </a:rPr>
              <a:t>wh</a:t>
            </a:r>
            <a:r>
              <a:rPr lang="en-GB" sz="1600" b="0" dirty="0">
                <a:solidFill>
                  <a:srgbClr val="FF644E">
                    <a:hueOff val="-82419"/>
                    <a:satOff val="-9513"/>
                    <a:lumOff val="-16343"/>
                  </a:srgbClr>
                </a:solidFill>
                <a:latin typeface="Noteworthy Bold"/>
                <a:sym typeface="Noteworthy Bold"/>
              </a:rPr>
              <a:t>ether these foods are healthy </a:t>
            </a:r>
          </a:p>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lang="en-GB" sz="1600" b="0" dirty="0">
                <a:solidFill>
                  <a:srgbClr val="FF644E">
                    <a:hueOff val="-82419"/>
                    <a:satOff val="-9513"/>
                    <a:lumOff val="-16343"/>
                  </a:srgbClr>
                </a:solidFill>
                <a:latin typeface="Noteworthy Bold"/>
                <a:sym typeface="Noteworthy Bold"/>
              </a:rPr>
              <a:t>or unhealthy. </a:t>
            </a:r>
          </a:p>
        </p:txBody>
      </p:sp>
      <p:sp>
        <p:nvSpPr>
          <p:cNvPr id="55" name="Self care…">
            <a:extLst>
              <a:ext uri="{FF2B5EF4-FFF2-40B4-BE49-F238E27FC236}">
                <a16:creationId xmlns:a16="http://schemas.microsoft.com/office/drawing/2014/main" id="{E88421CC-F622-4983-BD6F-1B4E782A0BA9}"/>
              </a:ext>
            </a:extLst>
          </p:cNvPr>
          <p:cNvSpPr txBox="1"/>
          <p:nvPr/>
        </p:nvSpPr>
        <p:spPr>
          <a:xfrm>
            <a:off x="277878" y="3213279"/>
            <a:ext cx="758811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800" b="0" i="0" u="none" strike="noStrike" kern="0" cap="none" spc="0" normalizeH="0" baseline="0" noProof="0" dirty="0">
              <a:ln>
                <a:noFill/>
              </a:ln>
              <a:solidFill>
                <a:srgbClr val="000000"/>
              </a:solidFill>
              <a:effectLst/>
              <a:uLnTx/>
              <a:uFillTx/>
              <a:latin typeface="Noteworthy Bold"/>
              <a:sym typeface="Noteworthy Bold"/>
            </a:endParaRPr>
          </a:p>
        </p:txBody>
      </p:sp>
      <p:pic>
        <p:nvPicPr>
          <p:cNvPr id="9" name="Picture 8"/>
          <p:cNvPicPr>
            <a:picLocks noChangeAspect="1"/>
          </p:cNvPicPr>
          <p:nvPr/>
        </p:nvPicPr>
        <p:blipFill>
          <a:blip r:embed="rId5"/>
          <a:stretch>
            <a:fillRect/>
          </a:stretch>
        </p:blipFill>
        <p:spPr>
          <a:xfrm>
            <a:off x="7554931" y="850672"/>
            <a:ext cx="1393575" cy="952276"/>
          </a:xfrm>
          <a:prstGeom prst="rect">
            <a:avLst/>
          </a:prstGeom>
        </p:spPr>
      </p:pic>
      <p:pic>
        <p:nvPicPr>
          <p:cNvPr id="28" name="Picture 27"/>
          <p:cNvPicPr>
            <a:picLocks noChangeAspect="1"/>
          </p:cNvPicPr>
          <p:nvPr/>
        </p:nvPicPr>
        <p:blipFill>
          <a:blip r:embed="rId6"/>
          <a:stretch>
            <a:fillRect/>
          </a:stretch>
        </p:blipFill>
        <p:spPr>
          <a:xfrm>
            <a:off x="23022199" y="580957"/>
            <a:ext cx="779828" cy="748635"/>
          </a:xfrm>
          <a:prstGeom prst="rect">
            <a:avLst/>
          </a:prstGeom>
        </p:spPr>
      </p:pic>
      <p:sp>
        <p:nvSpPr>
          <p:cNvPr id="4" name="Rectangle 3">
            <a:extLst>
              <a:ext uri="{FF2B5EF4-FFF2-40B4-BE49-F238E27FC236}">
                <a16:creationId xmlns:a16="http://schemas.microsoft.com/office/drawing/2014/main" id="{8EBCBA1C-43C5-4FC1-9E25-7419F61E37DD}"/>
              </a:ext>
            </a:extLst>
          </p:cNvPr>
          <p:cNvSpPr/>
          <p:nvPr/>
        </p:nvSpPr>
        <p:spPr>
          <a:xfrm>
            <a:off x="18710097" y="6920391"/>
            <a:ext cx="4369800" cy="1138773"/>
          </a:xfrm>
          <a:prstGeom prst="rect">
            <a:avLst/>
          </a:prstGeom>
        </p:spPr>
        <p:txBody>
          <a:bodyPr wrap="square">
            <a:spAutoFit/>
          </a:bodyPr>
          <a:lstStyle/>
          <a:p>
            <a:pPr lvl="0">
              <a:defRPr sz="2000" b="0">
                <a:latin typeface="Noteworthy Bold"/>
                <a:ea typeface="Noteworthy Bold"/>
                <a:cs typeface="Noteworthy Bold"/>
                <a:sym typeface="Noteworthy Bold"/>
              </a:defRPr>
            </a:pPr>
            <a:r>
              <a:rPr lang="en-GB" sz="2800" b="0" u="sng" dirty="0">
                <a:latin typeface="Noteworthy Bold"/>
                <a:sym typeface="Noteworthy Bold"/>
              </a:rPr>
              <a:t>The Natural World</a:t>
            </a:r>
          </a:p>
          <a:p>
            <a:pPr lvl="0" algn="l">
              <a:defRPr sz="2000" b="0">
                <a:latin typeface="Noteworthy Bold"/>
                <a:ea typeface="Noteworthy Bold"/>
                <a:cs typeface="Noteworthy Bold"/>
                <a:sym typeface="Noteworthy Bold"/>
              </a:defRPr>
            </a:pPr>
            <a:endParaRPr lang="en-GB" sz="2000" b="0" dirty="0">
              <a:latin typeface="Noteworthy Bold"/>
              <a:sym typeface="Noteworthy Bold"/>
            </a:endParaRPr>
          </a:p>
          <a:p>
            <a:pPr lvl="0" algn="l">
              <a:defRPr sz="2000" b="0">
                <a:latin typeface="Noteworthy Bold"/>
                <a:ea typeface="Noteworthy Bold"/>
                <a:cs typeface="Noteworthy Bold"/>
                <a:sym typeface="Noteworthy Bold"/>
              </a:defRPr>
            </a:pPr>
            <a:endParaRPr lang="en-GB" sz="2000" b="0" dirty="0">
              <a:latin typeface="Noteworthy Bold"/>
              <a:sym typeface="Noteworthy Bold"/>
            </a:endParaRPr>
          </a:p>
        </p:txBody>
      </p:sp>
      <p:sp>
        <p:nvSpPr>
          <p:cNvPr id="63" name="Role play  The children will be able to perform and role play in a range of different spaces. Including; a home corner and a farm shop.">
            <a:extLst>
              <a:ext uri="{FF2B5EF4-FFF2-40B4-BE49-F238E27FC236}">
                <a16:creationId xmlns:a16="http://schemas.microsoft.com/office/drawing/2014/main" id="{B0AD82A4-840A-4D12-92A0-FB30B2E5CF5F}"/>
              </a:ext>
            </a:extLst>
          </p:cNvPr>
          <p:cNvSpPr txBox="1"/>
          <p:nvPr/>
        </p:nvSpPr>
        <p:spPr>
          <a:xfrm>
            <a:off x="10714104" y="9870967"/>
            <a:ext cx="3839394" cy="533479"/>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800" u="sng" dirty="0">
                <a:latin typeface="Noteworthy Bold"/>
                <a:sym typeface="Noteworthy Bold"/>
              </a:rPr>
              <a:t>PE</a:t>
            </a:r>
            <a:endParaRPr kumimoji="0" lang="en-GB" sz="2800" i="0" u="sng" strike="noStrike" kern="0" cap="none" spc="0" normalizeH="0" baseline="0" noProof="0" dirty="0">
              <a:ln>
                <a:noFill/>
              </a:ln>
              <a:solidFill>
                <a:srgbClr val="000000"/>
              </a:solidFill>
              <a:effectLst/>
              <a:uLnTx/>
              <a:uFillTx/>
              <a:latin typeface="Noteworthy Bold"/>
              <a:sym typeface="Noteworthy Bold"/>
            </a:endParaRPr>
          </a:p>
        </p:txBody>
      </p:sp>
      <p:sp>
        <p:nvSpPr>
          <p:cNvPr id="67" name="Role play  The children will be able to perform and role play in a range of different spaces. Including; a home corner and a farm shop.">
            <a:extLst>
              <a:ext uri="{FF2B5EF4-FFF2-40B4-BE49-F238E27FC236}">
                <a16:creationId xmlns:a16="http://schemas.microsoft.com/office/drawing/2014/main" id="{09B117E1-6AAC-4CC2-BB7A-F6436E1191E0}"/>
              </a:ext>
            </a:extLst>
          </p:cNvPr>
          <p:cNvSpPr txBox="1"/>
          <p:nvPr/>
        </p:nvSpPr>
        <p:spPr>
          <a:xfrm>
            <a:off x="14849458" y="6651721"/>
            <a:ext cx="4105534" cy="841256"/>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a:defRPr sz="2000" b="0">
                <a:latin typeface="Noteworthy Bold"/>
                <a:ea typeface="Noteworthy Bold"/>
                <a:cs typeface="Noteworthy Bold"/>
                <a:sym typeface="Noteworthy Bold"/>
              </a:defRPr>
            </a:pPr>
            <a:r>
              <a:rPr u="sng" dirty="0"/>
              <a:t>Role play  </a:t>
            </a:r>
            <a:endParaRPr lang="en-GB" u="sng" dirty="0"/>
          </a:p>
          <a:p>
            <a:pPr algn="just">
              <a:defRPr sz="2000" b="0">
                <a:latin typeface="Noteworthy Bold"/>
                <a:ea typeface="Noteworthy Bold"/>
                <a:cs typeface="Noteworthy Bold"/>
                <a:sym typeface="Noteworthy Bold"/>
              </a:defRPr>
            </a:pPr>
            <a:r>
              <a:rPr sz="1400" dirty="0">
                <a:latin typeface="Noteworthy Light"/>
                <a:ea typeface="Noteworthy Light"/>
                <a:cs typeface="Noteworthy Light"/>
                <a:sym typeface="Noteworthy Light"/>
              </a:rPr>
              <a:t>The children will be able to perform and role play in a range of different spaces. Including; </a:t>
            </a:r>
            <a:r>
              <a:rPr lang="en-GB" sz="1400" dirty="0">
                <a:latin typeface="Noteworthy Light"/>
                <a:ea typeface="Noteworthy Light"/>
                <a:cs typeface="Noteworthy Light"/>
                <a:sym typeface="Noteworthy Light"/>
              </a:rPr>
              <a:t>our </a:t>
            </a:r>
            <a:r>
              <a:rPr sz="1400" dirty="0">
                <a:latin typeface="Noteworthy Light"/>
                <a:ea typeface="Noteworthy Light"/>
                <a:cs typeface="Noteworthy Light"/>
                <a:sym typeface="Noteworthy Light"/>
              </a:rPr>
              <a:t>home corner.</a:t>
            </a:r>
          </a:p>
        </p:txBody>
      </p:sp>
      <p:sp>
        <p:nvSpPr>
          <p:cNvPr id="69" name="Role play  The children will be able to perform and role play in a range of different spaces. Including; a home corner and a farm shop.">
            <a:extLst>
              <a:ext uri="{FF2B5EF4-FFF2-40B4-BE49-F238E27FC236}">
                <a16:creationId xmlns:a16="http://schemas.microsoft.com/office/drawing/2014/main" id="{4D6477CF-D293-4D45-B6AF-96A8EFE21C74}"/>
              </a:ext>
            </a:extLst>
          </p:cNvPr>
          <p:cNvSpPr txBox="1"/>
          <p:nvPr/>
        </p:nvSpPr>
        <p:spPr>
          <a:xfrm>
            <a:off x="14927430" y="6113268"/>
            <a:ext cx="4017214"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800" u="sng" dirty="0">
                <a:latin typeface="Noteworthy Bold"/>
                <a:sym typeface="Noteworthy Bold"/>
              </a:rPr>
              <a:t>Expressive Arts and Design</a:t>
            </a:r>
            <a:endParaRPr kumimoji="0" lang="en-GB" sz="2800" i="0" u="sng" strike="noStrike" kern="0" cap="none" spc="0" normalizeH="0" baseline="0" noProof="0" dirty="0">
              <a:ln>
                <a:noFill/>
              </a:ln>
              <a:solidFill>
                <a:srgbClr val="000000"/>
              </a:solidFill>
              <a:effectLst/>
              <a:uLnTx/>
              <a:uFillTx/>
              <a:latin typeface="Noteworthy Bold"/>
              <a:sym typeface="Noteworthy Bold"/>
            </a:endParaRPr>
          </a:p>
        </p:txBody>
      </p:sp>
      <p:sp>
        <p:nvSpPr>
          <p:cNvPr id="16" name="TextBox 15">
            <a:extLst>
              <a:ext uri="{FF2B5EF4-FFF2-40B4-BE49-F238E27FC236}">
                <a16:creationId xmlns:a16="http://schemas.microsoft.com/office/drawing/2014/main" id="{576025CB-C773-4009-BC09-AA2396E2430C}"/>
              </a:ext>
            </a:extLst>
          </p:cNvPr>
          <p:cNvSpPr txBox="1"/>
          <p:nvPr/>
        </p:nvSpPr>
        <p:spPr>
          <a:xfrm>
            <a:off x="14897248" y="12001605"/>
            <a:ext cx="3869684" cy="117981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Noteworthy Bold"/>
                <a:sym typeface="Helvetica Neue"/>
              </a:rPr>
              <a:t>In RE, the children will explore the question,</a:t>
            </a:r>
          </a:p>
          <a:p>
            <a:pPr algn="l"/>
            <a:r>
              <a:rPr lang="en-US" sz="1400" b="0" dirty="0">
                <a:latin typeface="Noteworthy Bold"/>
              </a:rPr>
              <a:t>‘Why do some Christians put a cross on their Easter gardens?’ They will learn the Palm Sunday Story and the Easter story.</a:t>
            </a:r>
            <a:endParaRPr lang="en-GB" sz="1400" b="0" dirty="0">
              <a:latin typeface="Noteworthy Bold"/>
            </a:endParaRPr>
          </a:p>
          <a:p>
            <a:pPr marL="0" marR="0" indent="0" algn="l"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Noteworthy Bold"/>
                <a:sym typeface="Helvetica Neue"/>
              </a:rPr>
              <a:t> </a:t>
            </a:r>
          </a:p>
        </p:txBody>
      </p:sp>
      <p:pic>
        <p:nvPicPr>
          <p:cNvPr id="71" name="Picture 70">
            <a:extLst>
              <a:ext uri="{FF2B5EF4-FFF2-40B4-BE49-F238E27FC236}">
                <a16:creationId xmlns:a16="http://schemas.microsoft.com/office/drawing/2014/main" id="{B37CDBBD-60D7-40B5-902A-E267A56458C5}"/>
              </a:ext>
            </a:extLst>
          </p:cNvPr>
          <p:cNvPicPr>
            <a:picLocks noChangeAspect="1"/>
          </p:cNvPicPr>
          <p:nvPr/>
        </p:nvPicPr>
        <p:blipFill>
          <a:blip r:embed="rId7"/>
          <a:stretch>
            <a:fillRect/>
          </a:stretch>
        </p:blipFill>
        <p:spPr>
          <a:xfrm>
            <a:off x="18422560" y="12562875"/>
            <a:ext cx="519520" cy="677849"/>
          </a:xfrm>
          <a:prstGeom prst="rect">
            <a:avLst/>
          </a:prstGeom>
        </p:spPr>
      </p:pic>
      <p:pic>
        <p:nvPicPr>
          <p:cNvPr id="72" name="Picture 71">
            <a:extLst>
              <a:ext uri="{FF2B5EF4-FFF2-40B4-BE49-F238E27FC236}">
                <a16:creationId xmlns:a16="http://schemas.microsoft.com/office/drawing/2014/main" id="{488AEF1C-AE7D-4A52-96F7-F15D26AFBB5A}"/>
              </a:ext>
            </a:extLst>
          </p:cNvPr>
          <p:cNvPicPr>
            <a:picLocks noChangeAspect="1"/>
          </p:cNvPicPr>
          <p:nvPr/>
        </p:nvPicPr>
        <p:blipFill>
          <a:blip r:embed="rId8"/>
          <a:stretch>
            <a:fillRect/>
          </a:stretch>
        </p:blipFill>
        <p:spPr>
          <a:xfrm>
            <a:off x="18056249" y="9180049"/>
            <a:ext cx="828713" cy="778181"/>
          </a:xfrm>
          <a:prstGeom prst="rect">
            <a:avLst/>
          </a:prstGeom>
        </p:spPr>
      </p:pic>
      <p:pic>
        <p:nvPicPr>
          <p:cNvPr id="73" name="Picture 72">
            <a:extLst>
              <a:ext uri="{FF2B5EF4-FFF2-40B4-BE49-F238E27FC236}">
                <a16:creationId xmlns:a16="http://schemas.microsoft.com/office/drawing/2014/main" id="{0C5D0E9E-830A-4C14-B8E0-5ABB618E0F62}"/>
              </a:ext>
            </a:extLst>
          </p:cNvPr>
          <p:cNvPicPr>
            <a:picLocks noChangeAspect="1"/>
          </p:cNvPicPr>
          <p:nvPr/>
        </p:nvPicPr>
        <p:blipFill>
          <a:blip r:embed="rId9"/>
          <a:stretch>
            <a:fillRect/>
          </a:stretch>
        </p:blipFill>
        <p:spPr>
          <a:xfrm>
            <a:off x="13938621" y="11467615"/>
            <a:ext cx="645120" cy="945758"/>
          </a:xfrm>
          <a:prstGeom prst="rect">
            <a:avLst/>
          </a:prstGeom>
        </p:spPr>
      </p:pic>
      <p:sp>
        <p:nvSpPr>
          <p:cNvPr id="20" name="Rectangle 18">
            <a:extLst>
              <a:ext uri="{FF2B5EF4-FFF2-40B4-BE49-F238E27FC236}">
                <a16:creationId xmlns:a16="http://schemas.microsoft.com/office/drawing/2014/main" id="{FB5A24C0-6425-489B-B046-34F309DD6860}"/>
              </a:ext>
            </a:extLst>
          </p:cNvPr>
          <p:cNvSpPr>
            <a:spLocks noChangeArrowheads="1"/>
          </p:cNvSpPr>
          <p:nvPr/>
        </p:nvSpPr>
        <p:spPr bwMode="auto">
          <a:xfrm rot="10800000" flipV="1">
            <a:off x="14777966" y="8011971"/>
            <a:ext cx="424851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Noteworthy Bold"/>
              </a:rPr>
              <a:t>The children will explore colour mixing this half-term. They will learn how to make different shades of the secondary colours (oran</a:t>
            </a:r>
            <a:r>
              <a:rPr lang="en-GB" altLang="en-US" sz="1400" b="0" dirty="0">
                <a:solidFill>
                  <a:srgbClr val="000000"/>
                </a:solidFill>
                <a:latin typeface="Noteworthy Bold"/>
              </a:rPr>
              <a:t>ge, purple and green).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b="0" dirty="0">
                <a:solidFill>
                  <a:srgbClr val="000000"/>
                </a:solidFill>
                <a:latin typeface="Noteworthy Bold"/>
              </a:rPr>
              <a:t>The children will do observational drawings and paintings of Spring flowers. They will add detail, patterns and colour to their artwork. </a:t>
            </a:r>
            <a:endParaRPr kumimoji="0" lang="en-GB" altLang="en-US" sz="1400" b="0" i="0" u="none" strike="noStrike" cap="none" normalizeH="0" baseline="0" dirty="0">
              <a:ln>
                <a:noFill/>
              </a:ln>
              <a:solidFill>
                <a:schemeClr val="tx1"/>
              </a:solidFill>
              <a:effectLst/>
              <a:latin typeface="Noteworthy Bold"/>
            </a:endParaRPr>
          </a:p>
        </p:txBody>
      </p:sp>
      <p:sp>
        <p:nvSpPr>
          <p:cNvPr id="11" name="Rectangle 10">
            <a:extLst>
              <a:ext uri="{FF2B5EF4-FFF2-40B4-BE49-F238E27FC236}">
                <a16:creationId xmlns:a16="http://schemas.microsoft.com/office/drawing/2014/main" id="{11F35B3E-7280-4982-8F5C-29B5EBD45AD0}"/>
              </a:ext>
            </a:extLst>
          </p:cNvPr>
          <p:cNvSpPr/>
          <p:nvPr/>
        </p:nvSpPr>
        <p:spPr>
          <a:xfrm>
            <a:off x="10736661" y="7484359"/>
            <a:ext cx="3839310" cy="1323439"/>
          </a:xfrm>
          <a:prstGeom prst="rect">
            <a:avLst/>
          </a:prstGeom>
          <a:solidFill>
            <a:schemeClr val="bg1"/>
          </a:solidFill>
        </p:spPr>
        <p:txBody>
          <a:bodyPr wrap="square">
            <a:spAutoFit/>
          </a:bodyPr>
          <a:lstStyle/>
          <a:p>
            <a:pPr algn="l"/>
            <a:r>
              <a:rPr lang="en-GB" sz="1600" b="0" dirty="0">
                <a:latin typeface="Noteworthy Light"/>
              </a:rPr>
              <a:t>This half-term, the theme is Healthy Me. The children will learn which foods are healthy and which are unhealthy. They will also learn the importance of exercise and sleep for our bodies. </a:t>
            </a:r>
          </a:p>
        </p:txBody>
      </p:sp>
      <p:sp>
        <p:nvSpPr>
          <p:cNvPr id="14" name="Rectangle 13">
            <a:extLst>
              <a:ext uri="{FF2B5EF4-FFF2-40B4-BE49-F238E27FC236}">
                <a16:creationId xmlns:a16="http://schemas.microsoft.com/office/drawing/2014/main" id="{84F847BD-1371-4DE7-B71C-919EA05E4E8C}"/>
              </a:ext>
            </a:extLst>
          </p:cNvPr>
          <p:cNvSpPr/>
          <p:nvPr/>
        </p:nvSpPr>
        <p:spPr>
          <a:xfrm>
            <a:off x="10685545" y="10297781"/>
            <a:ext cx="1269551" cy="338554"/>
          </a:xfrm>
          <a:prstGeom prst="rect">
            <a:avLst/>
          </a:prstGeom>
          <a:solidFill>
            <a:schemeClr val="bg1"/>
          </a:solidFill>
        </p:spPr>
        <p:txBody>
          <a:bodyPr wrap="square">
            <a:spAutoFit/>
          </a:bodyPr>
          <a:lstStyle/>
          <a:p>
            <a:r>
              <a:rPr lang="en-GB" sz="1600" dirty="0"/>
              <a:t>Outdoor -</a:t>
            </a:r>
            <a:endParaRPr lang="en-GB" sz="1600" b="0" dirty="0"/>
          </a:p>
        </p:txBody>
      </p:sp>
      <p:sp>
        <p:nvSpPr>
          <p:cNvPr id="21" name="Rectangle 20">
            <a:extLst>
              <a:ext uri="{FF2B5EF4-FFF2-40B4-BE49-F238E27FC236}">
                <a16:creationId xmlns:a16="http://schemas.microsoft.com/office/drawing/2014/main" id="{5931F7E9-C703-46F4-B53A-C5EE9ED538B7}"/>
              </a:ext>
            </a:extLst>
          </p:cNvPr>
          <p:cNvSpPr/>
          <p:nvPr/>
        </p:nvSpPr>
        <p:spPr>
          <a:xfrm>
            <a:off x="10807920" y="12010973"/>
            <a:ext cx="1024799" cy="338554"/>
          </a:xfrm>
          <a:prstGeom prst="rect">
            <a:avLst/>
          </a:prstGeom>
          <a:solidFill>
            <a:schemeClr val="bg1"/>
          </a:solidFill>
        </p:spPr>
        <p:txBody>
          <a:bodyPr wrap="square">
            <a:spAutoFit/>
          </a:bodyPr>
          <a:lstStyle/>
          <a:p>
            <a:r>
              <a:rPr lang="en-GB" sz="1600" dirty="0"/>
              <a:t>Indoor -</a:t>
            </a:r>
            <a:endParaRPr lang="en-GB" sz="1600" b="0" dirty="0"/>
          </a:p>
        </p:txBody>
      </p:sp>
      <p:sp>
        <p:nvSpPr>
          <p:cNvPr id="19" name="Rectangle 18">
            <a:extLst>
              <a:ext uri="{FF2B5EF4-FFF2-40B4-BE49-F238E27FC236}">
                <a16:creationId xmlns:a16="http://schemas.microsoft.com/office/drawing/2014/main" id="{02964B4B-7C5A-40D0-A830-5F427121C0FE}"/>
              </a:ext>
            </a:extLst>
          </p:cNvPr>
          <p:cNvSpPr/>
          <p:nvPr/>
        </p:nvSpPr>
        <p:spPr>
          <a:xfrm>
            <a:off x="7479611" y="8191908"/>
            <a:ext cx="2800626" cy="2554545"/>
          </a:xfrm>
          <a:prstGeom prst="rect">
            <a:avLst/>
          </a:prstGeom>
        </p:spPr>
        <p:txBody>
          <a:bodyPr wrap="square">
            <a:spAutoFit/>
          </a:bodyPr>
          <a:lstStyle/>
          <a:p>
            <a:pPr lvl="1" indent="0" algn="l">
              <a:defRPr sz="1400" b="0">
                <a:latin typeface="Noteworthy Light"/>
                <a:ea typeface="Noteworthy Light"/>
                <a:cs typeface="Noteworthy Light"/>
                <a:sym typeface="Noteworthy Light"/>
              </a:defRPr>
            </a:pPr>
            <a:r>
              <a:rPr lang="en-GB" sz="2000" b="0" u="sng" dirty="0">
                <a:latin typeface="Noteworthy Bold"/>
                <a:sym typeface="Noteworthy Light"/>
              </a:rPr>
              <a:t>Get active with phonics</a:t>
            </a:r>
            <a:br>
              <a:rPr lang="en-GB" sz="1400" b="0" dirty="0">
                <a:latin typeface="Noteworthy Light"/>
                <a:sym typeface="Noteworthy Light"/>
              </a:rPr>
            </a:br>
            <a:r>
              <a:rPr lang="en-GB" sz="1400" b="0" dirty="0">
                <a:latin typeface="Noteworthy Light"/>
                <a:sym typeface="Noteworthy Light"/>
              </a:rPr>
              <a:t>We make phonics fun and engaging by using a range of teacher led learning and hands on activities. For children learning in an active way helps them to retain information better. Here are some great active ideas for support your child with their phonics awareness </a:t>
            </a:r>
            <a:r>
              <a:rPr lang="en-GB" sz="1400" b="0" dirty="0">
                <a:latin typeface="Noteworthy Light"/>
                <a:sym typeface="Noteworthy Light"/>
                <a:hlinkClick r:id="rId10"/>
              </a:rPr>
              <a:t>https://phonicshero.com/getting-physical-phonics/</a:t>
            </a:r>
            <a:r>
              <a:rPr lang="en-GB" sz="1400" b="0" dirty="0">
                <a:latin typeface="Noteworthy Light"/>
                <a:sym typeface="Noteworthy Light"/>
              </a:rPr>
              <a:t> </a:t>
            </a:r>
          </a:p>
        </p:txBody>
      </p:sp>
      <p:pic>
        <p:nvPicPr>
          <p:cNvPr id="22" name="Picture 21">
            <a:extLst>
              <a:ext uri="{FF2B5EF4-FFF2-40B4-BE49-F238E27FC236}">
                <a16:creationId xmlns:a16="http://schemas.microsoft.com/office/drawing/2014/main" id="{13DA9CA9-940C-425D-9DD5-42E3B6F614C0}"/>
              </a:ext>
            </a:extLst>
          </p:cNvPr>
          <p:cNvPicPr>
            <a:picLocks noChangeAspect="1"/>
          </p:cNvPicPr>
          <p:nvPr/>
        </p:nvPicPr>
        <p:blipFill>
          <a:blip r:embed="rId11"/>
          <a:stretch>
            <a:fillRect/>
          </a:stretch>
        </p:blipFill>
        <p:spPr>
          <a:xfrm>
            <a:off x="5383815" y="9692536"/>
            <a:ext cx="1854758" cy="1195507"/>
          </a:xfrm>
          <a:prstGeom prst="rect">
            <a:avLst/>
          </a:prstGeom>
        </p:spPr>
      </p:pic>
      <p:sp>
        <p:nvSpPr>
          <p:cNvPr id="75" name="Sounds…">
            <a:extLst>
              <a:ext uri="{FF2B5EF4-FFF2-40B4-BE49-F238E27FC236}">
                <a16:creationId xmlns:a16="http://schemas.microsoft.com/office/drawing/2014/main" id="{BA562B16-BE51-4386-98FD-C7A1CB5E64AD}"/>
              </a:ext>
            </a:extLst>
          </p:cNvPr>
          <p:cNvSpPr txBox="1"/>
          <p:nvPr/>
        </p:nvSpPr>
        <p:spPr>
          <a:xfrm>
            <a:off x="2393213" y="10240566"/>
            <a:ext cx="2695501" cy="278024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000" b="0" i="0" u="sng" strike="noStrike" kern="0" cap="none" spc="0" normalizeH="0" baseline="0" noProof="0" dirty="0">
                <a:ln>
                  <a:noFill/>
                </a:ln>
                <a:solidFill>
                  <a:srgbClr val="000000"/>
                </a:solidFill>
                <a:effectLst/>
                <a:uLnTx/>
                <a:uFillTx/>
                <a:latin typeface="Noteworthy Bold"/>
                <a:sym typeface="Noteworthy Bold"/>
              </a:rPr>
              <a:t>eBooks</a:t>
            </a:r>
            <a:endParaRPr kumimoji="0" sz="2000" b="0" i="0" u="sng" strike="noStrike" kern="0" cap="none" spc="0" normalizeH="0" baseline="0" noProof="0" dirty="0">
              <a:ln>
                <a:noFill/>
              </a:ln>
              <a:solidFill>
                <a:srgbClr val="000000"/>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kumimoji="0" lang="en-GB" sz="1400" b="0" i="0" u="none" strike="noStrike" kern="0" cap="none" spc="0" normalizeH="0" noProof="0" dirty="0">
                <a:ln>
                  <a:noFill/>
                </a:ln>
                <a:solidFill>
                  <a:srgbClr val="000000"/>
                </a:solidFill>
                <a:effectLst/>
                <a:uLnTx/>
                <a:uFillTx/>
                <a:latin typeface="Noteworthy Light"/>
                <a:sym typeface="Noteworthy Light"/>
              </a:rPr>
              <a:t>Monster Phonics have a range of eBooks that children will be reading at school. You can support your children by accessing them at home here:</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lang="en-GB" sz="1400" b="0" dirty="0">
              <a:latin typeface="Noteworthy Light"/>
              <a:sym typeface="Noteworthy Light"/>
            </a:endParaRPr>
          </a:p>
          <a:p>
            <a:pPr lvl="1" indent="0" algn="l">
              <a:defRPr sz="1400" b="0">
                <a:latin typeface="Noteworthy Light"/>
                <a:ea typeface="Noteworthy Light"/>
                <a:cs typeface="Noteworthy Light"/>
                <a:sym typeface="Noteworthy Light"/>
              </a:defRPr>
            </a:pPr>
            <a:r>
              <a:rPr lang="en-GB" sz="1400" b="0" dirty="0">
                <a:latin typeface="Noteworthy Light"/>
                <a:sym typeface="Noteworthy Light"/>
                <a:hlinkClick r:id="rId12"/>
              </a:rPr>
              <a:t>https://ebooks.monsterphonics.com/</a:t>
            </a:r>
            <a:endParaRPr lang="en-GB" sz="1400" b="0" dirty="0">
              <a:latin typeface="Noteworthy Light"/>
              <a:sym typeface="Noteworthy Light"/>
            </a:endParaRPr>
          </a:p>
          <a:p>
            <a:pPr lvl="1" indent="0" algn="l">
              <a:defRPr sz="1400" b="0">
                <a:latin typeface="Noteworthy Light"/>
                <a:ea typeface="Noteworthy Light"/>
                <a:cs typeface="Noteworthy Light"/>
                <a:sym typeface="Noteworthy Light"/>
              </a:defRPr>
            </a:pPr>
            <a:endParaRPr lang="en-GB" sz="1400" b="0" dirty="0">
              <a:latin typeface="Noteworthy Light"/>
              <a:sym typeface="Noteworthy Light"/>
            </a:endParaRPr>
          </a:p>
          <a:p>
            <a:pPr lvl="1" indent="0" algn="l">
              <a:defRPr sz="1400" b="0">
                <a:latin typeface="Noteworthy Light"/>
                <a:ea typeface="Noteworthy Light"/>
                <a:cs typeface="Noteworthy Light"/>
                <a:sym typeface="Noteworthy Light"/>
              </a:defRPr>
            </a:pPr>
            <a:endParaRPr lang="en-GB" sz="1400" b="0" dirty="0">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lang="en-GB" sz="1400" b="0" dirty="0">
              <a:latin typeface="Noteworthy Light"/>
              <a:sym typeface="Noteworthy Light"/>
            </a:endParaRPr>
          </a:p>
        </p:txBody>
      </p:sp>
      <p:pic>
        <p:nvPicPr>
          <p:cNvPr id="23" name="Picture 22">
            <a:extLst>
              <a:ext uri="{FF2B5EF4-FFF2-40B4-BE49-F238E27FC236}">
                <a16:creationId xmlns:a16="http://schemas.microsoft.com/office/drawing/2014/main" id="{A2F48500-2D9C-4866-8AF7-E27C1280B7F6}"/>
              </a:ext>
            </a:extLst>
          </p:cNvPr>
          <p:cNvPicPr>
            <a:picLocks noChangeAspect="1"/>
          </p:cNvPicPr>
          <p:nvPr/>
        </p:nvPicPr>
        <p:blipFill>
          <a:blip r:embed="rId13"/>
          <a:stretch>
            <a:fillRect/>
          </a:stretch>
        </p:blipFill>
        <p:spPr>
          <a:xfrm>
            <a:off x="7474598" y="5475940"/>
            <a:ext cx="1074666" cy="1069890"/>
          </a:xfrm>
          <a:prstGeom prst="rect">
            <a:avLst/>
          </a:prstGeom>
        </p:spPr>
      </p:pic>
      <p:sp>
        <p:nvSpPr>
          <p:cNvPr id="65" name="AT HOME: Practice asking your children if they would like something: for example- Would you like the M-I-L-K?">
            <a:extLst>
              <a:ext uri="{FF2B5EF4-FFF2-40B4-BE49-F238E27FC236}">
                <a16:creationId xmlns:a16="http://schemas.microsoft.com/office/drawing/2014/main" id="{3EC9563C-E519-46C2-B296-B6035BEA3C10}"/>
              </a:ext>
            </a:extLst>
          </p:cNvPr>
          <p:cNvSpPr txBox="1"/>
          <p:nvPr/>
        </p:nvSpPr>
        <p:spPr>
          <a:xfrm>
            <a:off x="6274469" y="6970297"/>
            <a:ext cx="3992207"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indent="0" algn="l">
              <a:defRPr sz="1200" b="0">
                <a:solidFill>
                  <a:schemeClr val="accent5">
                    <a:hueOff val="-82419"/>
                    <a:satOff val="-9513"/>
                    <a:lumOff val="-16343"/>
                  </a:schemeClr>
                </a:solidFill>
                <a:latin typeface="Noteworthy Bold"/>
                <a:ea typeface="Noteworthy Bold"/>
                <a:cs typeface="Noteworthy Bold"/>
                <a:sym typeface="Noteworthy Bold"/>
              </a:defRPr>
            </a:pPr>
            <a:r>
              <a:rPr sz="1600" dirty="0"/>
              <a:t>AT HOME: </a:t>
            </a:r>
            <a:r>
              <a:rPr lang="en-GB" sz="1600" dirty="0"/>
              <a:t>Please read your school reading books and practise reading your key words regularly. Please log reading in your child’s reading diary. </a:t>
            </a:r>
            <a:endParaRPr sz="1600" dirty="0"/>
          </a:p>
        </p:txBody>
      </p:sp>
      <p:sp>
        <p:nvSpPr>
          <p:cNvPr id="70" name="Sounds…">
            <a:extLst>
              <a:ext uri="{FF2B5EF4-FFF2-40B4-BE49-F238E27FC236}">
                <a16:creationId xmlns:a16="http://schemas.microsoft.com/office/drawing/2014/main" id="{C27DB4AB-E5C1-4CB2-8ADA-D74A3A815125}"/>
              </a:ext>
            </a:extLst>
          </p:cNvPr>
          <p:cNvSpPr txBox="1"/>
          <p:nvPr/>
        </p:nvSpPr>
        <p:spPr>
          <a:xfrm>
            <a:off x="5406672" y="10972500"/>
            <a:ext cx="6339715" cy="191847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000" b="0" u="sng" dirty="0">
                <a:latin typeface="Noteworthy Bold"/>
                <a:sym typeface="Noteworthy Bold"/>
              </a:rPr>
              <a:t>Keywords (High-Frequency Words)</a:t>
            </a:r>
            <a:endParaRPr kumimoji="0" sz="2000" b="0" i="0" u="sng" strike="noStrike" kern="0" cap="none" spc="0" normalizeH="0" baseline="0" noProof="0" dirty="0">
              <a:ln>
                <a:noFill/>
              </a:ln>
              <a:solidFill>
                <a:srgbClr val="000000"/>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These are words that the children should just say and not sound out.</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kumimoji="0" lang="en-GB" sz="1400" b="0" i="0" u="none" strike="noStrike" kern="0" cap="none" spc="0" normalizeH="0" noProof="0" dirty="0">
                <a:ln>
                  <a:noFill/>
                </a:ln>
                <a:solidFill>
                  <a:srgbClr val="000000"/>
                </a:solidFill>
                <a:effectLst/>
                <a:uLnTx/>
                <a:uFillTx/>
                <a:latin typeface="Noteworthy Light"/>
                <a:sym typeface="Noteworthy Light"/>
              </a:rPr>
              <a:t>These are the </a:t>
            </a:r>
            <a:r>
              <a:rPr lang="en-GB" sz="1400" b="0" dirty="0">
                <a:latin typeface="Noteworthy Light"/>
                <a:sym typeface="Noteworthy Light"/>
              </a:rPr>
              <a:t>words we are focusing on this half term:</a:t>
            </a:r>
            <a:endParaRPr kumimoji="0" lang="en-GB" sz="1400" b="0" i="0" u="none" strike="noStrike" kern="0" cap="none" spc="0" normalizeH="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Week 1 – it’s, do, so</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Week 2 and 3 – come, some, were, one</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Week 4 and 5 – like, when, little, what, by</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Week 6 – day, away, play, children</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lang="en-GB" sz="1400" b="0" dirty="0">
              <a:latin typeface="Noteworthy Light"/>
              <a:sym typeface="Noteworthy Light"/>
            </a:endParaRPr>
          </a:p>
        </p:txBody>
      </p:sp>
      <p:sp>
        <p:nvSpPr>
          <p:cNvPr id="7" name="TextBox 6">
            <a:extLst>
              <a:ext uri="{FF2B5EF4-FFF2-40B4-BE49-F238E27FC236}">
                <a16:creationId xmlns:a16="http://schemas.microsoft.com/office/drawing/2014/main" id="{0F116CE9-64B9-40BF-99B1-946E99A790C0}"/>
              </a:ext>
            </a:extLst>
          </p:cNvPr>
          <p:cNvSpPr txBox="1"/>
          <p:nvPr/>
        </p:nvSpPr>
        <p:spPr>
          <a:xfrm>
            <a:off x="2748750" y="12137187"/>
            <a:ext cx="2545980" cy="595035"/>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600" u="sng" dirty="0">
                <a:latin typeface="Noteworthy Light"/>
                <a:sym typeface="Noteworthy Light"/>
              </a:rPr>
              <a:t>Parents have been sent unique log in details.</a:t>
            </a:r>
          </a:p>
        </p:txBody>
      </p:sp>
      <p:pic>
        <p:nvPicPr>
          <p:cNvPr id="76" name="Picture 75">
            <a:extLst>
              <a:ext uri="{FF2B5EF4-FFF2-40B4-BE49-F238E27FC236}">
                <a16:creationId xmlns:a16="http://schemas.microsoft.com/office/drawing/2014/main" id="{3691CE28-9621-497D-B54B-633149EEB4BF}"/>
              </a:ext>
            </a:extLst>
          </p:cNvPr>
          <p:cNvPicPr>
            <a:picLocks noChangeAspect="1"/>
          </p:cNvPicPr>
          <p:nvPr/>
        </p:nvPicPr>
        <p:blipFill>
          <a:blip r:embed="rId14"/>
          <a:stretch>
            <a:fillRect/>
          </a:stretch>
        </p:blipFill>
        <p:spPr>
          <a:xfrm>
            <a:off x="6001350" y="2083967"/>
            <a:ext cx="3107162" cy="1799654"/>
          </a:xfrm>
          <a:prstGeom prst="rect">
            <a:avLst/>
          </a:prstGeom>
        </p:spPr>
      </p:pic>
      <p:pic>
        <p:nvPicPr>
          <p:cNvPr id="77" name="Picture 76">
            <a:extLst>
              <a:ext uri="{FF2B5EF4-FFF2-40B4-BE49-F238E27FC236}">
                <a16:creationId xmlns:a16="http://schemas.microsoft.com/office/drawing/2014/main" id="{1C50B057-C124-49BB-ACD7-3E4C8607D665}"/>
              </a:ext>
            </a:extLst>
          </p:cNvPr>
          <p:cNvPicPr>
            <a:picLocks noChangeAspect="1"/>
          </p:cNvPicPr>
          <p:nvPr/>
        </p:nvPicPr>
        <p:blipFill>
          <a:blip r:embed="rId15"/>
          <a:stretch>
            <a:fillRect/>
          </a:stretch>
        </p:blipFill>
        <p:spPr>
          <a:xfrm>
            <a:off x="4511406" y="2972415"/>
            <a:ext cx="1132584" cy="1052997"/>
          </a:xfrm>
          <a:prstGeom prst="rect">
            <a:avLst/>
          </a:prstGeom>
        </p:spPr>
      </p:pic>
      <p:sp>
        <p:nvSpPr>
          <p:cNvPr id="13" name="Rectangle 12">
            <a:extLst>
              <a:ext uri="{FF2B5EF4-FFF2-40B4-BE49-F238E27FC236}">
                <a16:creationId xmlns:a16="http://schemas.microsoft.com/office/drawing/2014/main" id="{A973C05B-752B-4F45-8200-24FA5EE8B572}"/>
              </a:ext>
            </a:extLst>
          </p:cNvPr>
          <p:cNvSpPr/>
          <p:nvPr/>
        </p:nvSpPr>
        <p:spPr>
          <a:xfrm>
            <a:off x="187091" y="944718"/>
            <a:ext cx="6986013" cy="830997"/>
          </a:xfrm>
          <a:prstGeom prst="rect">
            <a:avLst/>
          </a:prstGeom>
        </p:spPr>
        <p:txBody>
          <a:bodyPr wrap="square">
            <a:spAutoFit/>
          </a:bodyPr>
          <a:lstStyle/>
          <a:p>
            <a:pPr lvl="0" algn="just">
              <a:defRPr sz="2000" b="0">
                <a:latin typeface="Noteworthy Bold"/>
                <a:ea typeface="Noteworthy Bold"/>
                <a:cs typeface="Noteworthy Bold"/>
                <a:sym typeface="Noteworthy Bold"/>
              </a:defRPr>
            </a:pPr>
            <a:r>
              <a:rPr lang="en-GB" sz="1600" u="sng" dirty="0">
                <a:latin typeface="Noteworthy Light"/>
                <a:sym typeface="Noteworthy Bold"/>
              </a:rPr>
              <a:t>Coats and zips </a:t>
            </a:r>
          </a:p>
          <a:p>
            <a:pPr lvl="0" algn="just">
              <a:defRPr sz="2000" b="0">
                <a:latin typeface="Noteworthy Bold"/>
                <a:ea typeface="Noteworthy Bold"/>
                <a:cs typeface="Noteworthy Bold"/>
                <a:sym typeface="Noteworthy Bold"/>
              </a:defRPr>
            </a:pPr>
            <a:r>
              <a:rPr lang="en-GB" sz="1600" b="0" dirty="0">
                <a:latin typeface="Noteworthy Light"/>
                <a:sym typeface="Noteworthy Bold"/>
              </a:rPr>
              <a:t>If your child can not yet zip up their own coat, please keep practising with them at home. We know that sometimes winter coat zips can be tricky.</a:t>
            </a:r>
          </a:p>
        </p:txBody>
      </p:sp>
      <p:sp>
        <p:nvSpPr>
          <p:cNvPr id="18" name="Rectangle 17">
            <a:extLst>
              <a:ext uri="{FF2B5EF4-FFF2-40B4-BE49-F238E27FC236}">
                <a16:creationId xmlns:a16="http://schemas.microsoft.com/office/drawing/2014/main" id="{BBBDEBBC-B725-47CC-B5AE-405F993D66F9}"/>
              </a:ext>
            </a:extLst>
          </p:cNvPr>
          <p:cNvSpPr/>
          <p:nvPr/>
        </p:nvSpPr>
        <p:spPr>
          <a:xfrm>
            <a:off x="19456456" y="7463817"/>
            <a:ext cx="4583574" cy="6217087"/>
          </a:xfrm>
          <a:prstGeom prst="rect">
            <a:avLst/>
          </a:prstGeom>
        </p:spPr>
        <p:txBody>
          <a:bodyPr wrap="square">
            <a:spAutoFit/>
          </a:bodyPr>
          <a:lstStyle/>
          <a:p>
            <a:pPr algn="just">
              <a:defRPr sz="2000" b="0">
                <a:latin typeface="Noteworthy Bold"/>
                <a:ea typeface="Noteworthy Bold"/>
                <a:cs typeface="Noteworthy Bold"/>
                <a:sym typeface="Noteworthy Bold"/>
              </a:defRPr>
            </a:pPr>
            <a:r>
              <a:rPr lang="en-GB" sz="1800" b="0" dirty="0">
                <a:latin typeface="Noteworthy Bold"/>
                <a:sym typeface="Noteworthy Bold"/>
              </a:rPr>
              <a:t>In our Welly Wednesday sessions, we will look for signs of Spring in our school grounds and on a local walk.  We will also visit the local allotment to do some planting. </a:t>
            </a:r>
          </a:p>
          <a:p>
            <a:pPr algn="just">
              <a:defRPr sz="2000" b="0">
                <a:latin typeface="Noteworthy Bold"/>
                <a:ea typeface="Noteworthy Bold"/>
                <a:cs typeface="Noteworthy Bold"/>
                <a:sym typeface="Noteworthy Bold"/>
              </a:defRPr>
            </a:pPr>
            <a:endParaRPr lang="en-GB" sz="1800" b="0" dirty="0">
              <a:latin typeface="Noteworthy Bold"/>
              <a:sym typeface="Noteworthy Bold"/>
            </a:endParaRPr>
          </a:p>
          <a:p>
            <a:pPr algn="just">
              <a:defRPr sz="2000" b="0">
                <a:latin typeface="Noteworthy Bold"/>
                <a:ea typeface="Noteworthy Bold"/>
                <a:cs typeface="Noteworthy Bold"/>
                <a:sym typeface="Noteworthy Bold"/>
              </a:defRPr>
            </a:pPr>
            <a:endParaRPr lang="en-GB" sz="1800" b="0" dirty="0">
              <a:latin typeface="Noteworthy Bold"/>
              <a:sym typeface="Noteworthy Bold"/>
            </a:endParaRPr>
          </a:p>
          <a:p>
            <a:pPr algn="just">
              <a:defRPr sz="2000" b="0">
                <a:latin typeface="Noteworthy Bold"/>
                <a:ea typeface="Noteworthy Bold"/>
                <a:cs typeface="Noteworthy Bold"/>
                <a:sym typeface="Noteworthy Bold"/>
              </a:defRPr>
            </a:pPr>
            <a:endParaRPr lang="en-GB" sz="1800" b="0" dirty="0">
              <a:latin typeface="Noteworthy Bold"/>
              <a:sym typeface="Noteworthy Bold"/>
            </a:endParaRPr>
          </a:p>
          <a:p>
            <a:pPr algn="just">
              <a:defRPr sz="2000" b="0">
                <a:latin typeface="Noteworthy Bold"/>
                <a:ea typeface="Noteworthy Bold"/>
                <a:cs typeface="Noteworthy Bold"/>
                <a:sym typeface="Noteworthy Bold"/>
              </a:defRPr>
            </a:pPr>
            <a:endParaRPr lang="en-GB" sz="1800" b="0" dirty="0">
              <a:latin typeface="Noteworthy Bold"/>
              <a:sym typeface="Noteworthy Bold"/>
            </a:endParaRPr>
          </a:p>
          <a:p>
            <a:pPr algn="just">
              <a:defRPr sz="2000" b="0">
                <a:latin typeface="Noteworthy Bold"/>
                <a:ea typeface="Noteworthy Bold"/>
                <a:cs typeface="Noteworthy Bold"/>
                <a:sym typeface="Noteworthy Bold"/>
              </a:defRPr>
            </a:pPr>
            <a:endParaRPr lang="en-GB" sz="1800" b="0" dirty="0">
              <a:latin typeface="Noteworthy Bold"/>
              <a:sym typeface="Noteworthy Bold"/>
            </a:endParaRPr>
          </a:p>
          <a:p>
            <a:pPr lvl="0" algn="just">
              <a:defRPr sz="2000" b="0">
                <a:latin typeface="Noteworthy Bold"/>
                <a:ea typeface="Noteworthy Bold"/>
                <a:cs typeface="Noteworthy Bold"/>
                <a:sym typeface="Noteworthy Bold"/>
              </a:defRPr>
            </a:pPr>
            <a:r>
              <a:rPr lang="en-GB" sz="1800" b="0" dirty="0">
                <a:latin typeface="Noteworthy Bold"/>
                <a:sym typeface="Noteworthy Bold"/>
              </a:rPr>
              <a:t>We will continue to learn about the natural world and how it is changing. We will talk about how humans are changing the world for the better. We will look at eco-friendly ways to support our environment. </a:t>
            </a:r>
          </a:p>
          <a:p>
            <a:pPr algn="just">
              <a:defRPr sz="2000" b="0">
                <a:latin typeface="Noteworthy Bold"/>
                <a:ea typeface="Noteworthy Bold"/>
                <a:cs typeface="Noteworthy Bold"/>
                <a:sym typeface="Noteworthy Bold"/>
              </a:defRPr>
            </a:pPr>
            <a:r>
              <a:rPr lang="en-GB" sz="1800" b="0" dirty="0">
                <a:latin typeface="Noteworthy Bold"/>
                <a:sym typeface="Noteworthy Bold"/>
              </a:rPr>
              <a:t>We will record how much traffic passes by our school and will think about how pollution affects our environment and how we can make a change. </a:t>
            </a:r>
          </a:p>
          <a:p>
            <a:pPr algn="just">
              <a:defRPr sz="2000" b="0">
                <a:latin typeface="Noteworthy Bold"/>
                <a:ea typeface="Noteworthy Bold"/>
                <a:cs typeface="Noteworthy Bold"/>
                <a:sym typeface="Noteworthy Bold"/>
              </a:defRPr>
            </a:pPr>
            <a:endParaRPr lang="en-GB" sz="2000" b="0" dirty="0">
              <a:latin typeface="Noteworthy Bold"/>
              <a:sym typeface="Noteworthy Bold"/>
            </a:endParaRPr>
          </a:p>
          <a:p>
            <a:pPr lvl="0" algn="just">
              <a:defRPr sz="2000" b="0">
                <a:latin typeface="Noteworthy Bold"/>
                <a:ea typeface="Noteworthy Bold"/>
                <a:cs typeface="Noteworthy Bold"/>
                <a:sym typeface="Noteworthy Bold"/>
              </a:defRPr>
            </a:pPr>
            <a:endParaRPr lang="en-GB" sz="5400" b="0" dirty="0">
              <a:latin typeface="Noteworthy Light"/>
              <a:sym typeface="Noteworthy Light"/>
            </a:endParaRPr>
          </a:p>
        </p:txBody>
      </p:sp>
      <p:sp>
        <p:nvSpPr>
          <p:cNvPr id="74" name="Rectangle 73">
            <a:extLst>
              <a:ext uri="{FF2B5EF4-FFF2-40B4-BE49-F238E27FC236}">
                <a16:creationId xmlns:a16="http://schemas.microsoft.com/office/drawing/2014/main" id="{BE679582-AF17-4C20-8BA2-6B87752FC475}"/>
              </a:ext>
            </a:extLst>
          </p:cNvPr>
          <p:cNvSpPr/>
          <p:nvPr/>
        </p:nvSpPr>
        <p:spPr>
          <a:xfrm>
            <a:off x="19451405" y="1643224"/>
            <a:ext cx="4583574" cy="5816977"/>
          </a:xfrm>
          <a:prstGeom prst="rect">
            <a:avLst/>
          </a:prstGeom>
        </p:spPr>
        <p:txBody>
          <a:bodyPr wrap="square">
            <a:spAutoFit/>
          </a:bodyPr>
          <a:lstStyle/>
          <a:p>
            <a:pPr lvl="0">
              <a:defRPr sz="2000" b="0">
                <a:latin typeface="Noteworthy Bold"/>
                <a:ea typeface="Noteworthy Bold"/>
                <a:cs typeface="Noteworthy Bold"/>
                <a:sym typeface="Noteworthy Bold"/>
              </a:defRPr>
            </a:pPr>
            <a:r>
              <a:rPr lang="en-GB" sz="3200" b="0" u="sng" dirty="0">
                <a:latin typeface="Noteworthy Bold"/>
                <a:sym typeface="Noteworthy Bold"/>
              </a:rPr>
              <a:t>People and Communities</a:t>
            </a:r>
          </a:p>
          <a:p>
            <a:pPr lvl="0" algn="just">
              <a:defRPr sz="2000" b="0">
                <a:latin typeface="Noteworthy Bold"/>
                <a:ea typeface="Noteworthy Bold"/>
                <a:cs typeface="Noteworthy Bold"/>
                <a:sym typeface="Noteworthy Bold"/>
              </a:defRPr>
            </a:pPr>
            <a:r>
              <a:rPr lang="en-GB" sz="2000" b="0" dirty="0">
                <a:latin typeface="Noteworthy Bold"/>
                <a:sym typeface="Noteworthy Bold"/>
              </a:rPr>
              <a:t>This half-term, we will learn about Easter and understand that this is a story from the bible. We will talk about how some people celebrate it. </a:t>
            </a:r>
          </a:p>
          <a:p>
            <a:pPr lvl="0" algn="l">
              <a:defRPr sz="2000" b="0">
                <a:latin typeface="Noteworthy Bold"/>
                <a:ea typeface="Noteworthy Bold"/>
                <a:cs typeface="Noteworthy Bold"/>
                <a:sym typeface="Noteworthy Bold"/>
              </a:defRPr>
            </a:pPr>
            <a:endParaRPr lang="en-GB" sz="2000" b="0" dirty="0">
              <a:latin typeface="Noteworthy Bold"/>
              <a:sym typeface="Noteworthy Bold"/>
            </a:endParaRPr>
          </a:p>
          <a:p>
            <a:pPr lvl="0" algn="l">
              <a:defRPr sz="2000" b="0">
                <a:latin typeface="Noteworthy Bold"/>
                <a:ea typeface="Noteworthy Bold"/>
                <a:cs typeface="Noteworthy Bold"/>
                <a:sym typeface="Noteworthy Bold"/>
              </a:defRPr>
            </a:pPr>
            <a:endParaRPr lang="en-GB" sz="2000" b="0" dirty="0">
              <a:latin typeface="Noteworthy Bold"/>
              <a:sym typeface="Noteworthy Bold"/>
            </a:endParaRPr>
          </a:p>
          <a:p>
            <a:pPr lvl="0" algn="r">
              <a:defRPr sz="2000" b="0">
                <a:latin typeface="Noteworthy Bold"/>
                <a:ea typeface="Noteworthy Bold"/>
                <a:cs typeface="Noteworthy Bold"/>
                <a:sym typeface="Noteworthy Bold"/>
              </a:defRPr>
            </a:pPr>
            <a:endParaRPr lang="en-GB" sz="2000" b="0" dirty="0">
              <a:latin typeface="Noteworthy Bold"/>
              <a:sym typeface="Noteworthy Bold"/>
            </a:endParaRPr>
          </a:p>
          <a:p>
            <a:pPr lvl="0" algn="r">
              <a:defRPr sz="2000" b="0">
                <a:latin typeface="Noteworthy Bold"/>
                <a:ea typeface="Noteworthy Bold"/>
                <a:cs typeface="Noteworthy Bold"/>
                <a:sym typeface="Noteworthy Bold"/>
              </a:defRPr>
            </a:pPr>
            <a:endParaRPr lang="en-GB" sz="2000" b="0" dirty="0">
              <a:latin typeface="Noteworthy Bold"/>
              <a:sym typeface="Noteworthy Bold"/>
            </a:endParaRPr>
          </a:p>
          <a:p>
            <a:pPr lvl="0" algn="r">
              <a:defRPr sz="2000" b="0">
                <a:latin typeface="Noteworthy Bold"/>
                <a:ea typeface="Noteworthy Bold"/>
                <a:cs typeface="Noteworthy Bold"/>
                <a:sym typeface="Noteworthy Bold"/>
              </a:defRPr>
            </a:pPr>
            <a:r>
              <a:rPr lang="en-GB" sz="2000" b="0" dirty="0">
                <a:latin typeface="Noteworthy Bold"/>
                <a:sym typeface="Noteworthy Bold"/>
              </a:rPr>
              <a:t>This half-term will also</a:t>
            </a:r>
          </a:p>
          <a:p>
            <a:pPr lvl="0" algn="r">
              <a:defRPr sz="2000" b="0">
                <a:latin typeface="Noteworthy Bold"/>
                <a:ea typeface="Noteworthy Bold"/>
                <a:cs typeface="Noteworthy Bold"/>
                <a:sym typeface="Noteworthy Bold"/>
              </a:defRPr>
            </a:pPr>
            <a:r>
              <a:rPr lang="en-GB" sz="2000" b="0" dirty="0">
                <a:latin typeface="Noteworthy Bold"/>
                <a:sym typeface="Noteworthy Bold"/>
              </a:rPr>
              <a:t>bring our ‘Mother’s Day’ </a:t>
            </a:r>
          </a:p>
          <a:p>
            <a:pPr lvl="0" algn="r">
              <a:defRPr sz="2000" b="0">
                <a:latin typeface="Noteworthy Bold"/>
                <a:ea typeface="Noteworthy Bold"/>
                <a:cs typeface="Noteworthy Bold"/>
                <a:sym typeface="Noteworthy Bold"/>
              </a:defRPr>
            </a:pPr>
            <a:r>
              <a:rPr lang="en-GB" sz="2000" b="0" dirty="0">
                <a:latin typeface="Noteworthy Bold"/>
                <a:sym typeface="Noteworthy Bold"/>
              </a:rPr>
              <a:t>(special people/carers/grandparents) celebrations. This will be taking place on Friday 8</a:t>
            </a:r>
            <a:r>
              <a:rPr lang="en-GB" sz="2000" b="0" baseline="30000" dirty="0">
                <a:latin typeface="Noteworthy Bold"/>
                <a:sym typeface="Noteworthy Bold"/>
              </a:rPr>
              <a:t>th</a:t>
            </a:r>
            <a:r>
              <a:rPr lang="en-GB" sz="2000" b="0" dirty="0">
                <a:latin typeface="Noteworthy Bold"/>
                <a:sym typeface="Noteworthy Bold"/>
              </a:rPr>
              <a:t> March. (</a:t>
            </a:r>
            <a:r>
              <a:rPr lang="en-GB" sz="2000" u="sng" dirty="0">
                <a:latin typeface="Noteworthy Bold"/>
                <a:sym typeface="Noteworthy Bold"/>
              </a:rPr>
              <a:t>We will be sending out more information about this in the next week.</a:t>
            </a:r>
            <a:r>
              <a:rPr lang="en-GB" sz="2000" b="0" dirty="0">
                <a:latin typeface="Noteworthy Bold"/>
                <a:sym typeface="Noteworthy Bold"/>
              </a:rPr>
              <a:t>)</a:t>
            </a:r>
          </a:p>
          <a:p>
            <a:pPr lvl="0" algn="r">
              <a:defRPr sz="2000" b="0">
                <a:latin typeface="Noteworthy Bold"/>
                <a:ea typeface="Noteworthy Bold"/>
                <a:cs typeface="Noteworthy Bold"/>
                <a:sym typeface="Noteworthy Bold"/>
              </a:defRPr>
            </a:pPr>
            <a:r>
              <a:rPr lang="en-GB" sz="2000" b="0" dirty="0">
                <a:latin typeface="Noteworthy Bold"/>
                <a:sym typeface="Noteworthy Bold"/>
              </a:rPr>
              <a:t> </a:t>
            </a:r>
          </a:p>
          <a:p>
            <a:pPr lvl="0" algn="l">
              <a:defRPr sz="2000" b="0">
                <a:latin typeface="Noteworthy Bold"/>
                <a:ea typeface="Noteworthy Bold"/>
                <a:cs typeface="Noteworthy Bold"/>
                <a:sym typeface="Noteworthy Bold"/>
              </a:defRPr>
            </a:pPr>
            <a:endParaRPr lang="en-GB" sz="2000" b="0" dirty="0">
              <a:latin typeface="Noteworthy Bold"/>
              <a:sym typeface="Noteworthy Bold"/>
            </a:endParaRPr>
          </a:p>
        </p:txBody>
      </p:sp>
      <p:pic>
        <p:nvPicPr>
          <p:cNvPr id="1026" name="Picture 2" descr="25,400+ Easter Clipart Stock Illustrations, Royalty-Free Vector Graphics &amp; Clip  Art - iStock | Easter clipart background">
            <a:extLst>
              <a:ext uri="{FF2B5EF4-FFF2-40B4-BE49-F238E27FC236}">
                <a16:creationId xmlns:a16="http://schemas.microsoft.com/office/drawing/2014/main" id="{8744CFE5-D9F4-4AEC-8B06-E9D186D657F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553426" y="3467616"/>
            <a:ext cx="1392883" cy="1392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ower Clipart-bunch colorful spring tulip flower clipart">
            <a:extLst>
              <a:ext uri="{FF2B5EF4-FFF2-40B4-BE49-F238E27FC236}">
                <a16:creationId xmlns:a16="http://schemas.microsoft.com/office/drawing/2014/main" id="{2762AAA0-6631-4CFD-8A47-E86FFE85600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243211" y="8620079"/>
            <a:ext cx="1773270" cy="12247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37D089A5-F9C1-4006-ACA6-4F0907619CBD}"/>
              </a:ext>
            </a:extLst>
          </p:cNvPr>
          <p:cNvPicPr>
            <a:picLocks noChangeAspect="1"/>
          </p:cNvPicPr>
          <p:nvPr/>
        </p:nvPicPr>
        <p:blipFill>
          <a:blip r:embed="rId18"/>
          <a:stretch>
            <a:fillRect/>
          </a:stretch>
        </p:blipFill>
        <p:spPr>
          <a:xfrm>
            <a:off x="14927430" y="3632278"/>
            <a:ext cx="3585759" cy="2133066"/>
          </a:xfrm>
          <a:prstGeom prst="rect">
            <a:avLst/>
          </a:prstGeom>
        </p:spPr>
      </p:pic>
      <p:sp>
        <p:nvSpPr>
          <p:cNvPr id="27" name="Rectangle 26">
            <a:extLst>
              <a:ext uri="{FF2B5EF4-FFF2-40B4-BE49-F238E27FC236}">
                <a16:creationId xmlns:a16="http://schemas.microsoft.com/office/drawing/2014/main" id="{87D6F027-1742-4134-ABDF-50F97DF8677D}"/>
              </a:ext>
            </a:extLst>
          </p:cNvPr>
          <p:cNvSpPr/>
          <p:nvPr/>
        </p:nvSpPr>
        <p:spPr>
          <a:xfrm>
            <a:off x="10752749" y="12284982"/>
            <a:ext cx="3490022" cy="1169551"/>
          </a:xfrm>
          <a:prstGeom prst="rect">
            <a:avLst/>
          </a:prstGeom>
        </p:spPr>
        <p:txBody>
          <a:bodyPr wrap="square">
            <a:spAutoFit/>
          </a:bodyPr>
          <a:lstStyle/>
          <a:p>
            <a:r>
              <a:rPr lang="en-GB" sz="1400" b="0" dirty="0">
                <a:solidFill>
                  <a:schemeClr val="tx1"/>
                </a:solidFill>
                <a:latin typeface="Noteworthy Light"/>
              </a:rPr>
              <a:t>In this unit, children will develop their expressive movement through the topic of 'places'. Children explore space and how to use space safely. They explore travelling actions, shapes and balances.</a:t>
            </a:r>
            <a:endParaRPr lang="en-GB" sz="1400" dirty="0">
              <a:solidFill>
                <a:schemeClr val="tx1"/>
              </a:solidFill>
              <a:latin typeface="Noteworthy Light"/>
            </a:endParaRPr>
          </a:p>
        </p:txBody>
      </p:sp>
      <p:sp>
        <p:nvSpPr>
          <p:cNvPr id="29" name="Rectangle 28">
            <a:extLst>
              <a:ext uri="{FF2B5EF4-FFF2-40B4-BE49-F238E27FC236}">
                <a16:creationId xmlns:a16="http://schemas.microsoft.com/office/drawing/2014/main" id="{AF448C2F-1A54-4EEE-A7EC-03FA5012C90F}"/>
              </a:ext>
            </a:extLst>
          </p:cNvPr>
          <p:cNvSpPr/>
          <p:nvPr/>
        </p:nvSpPr>
        <p:spPr>
          <a:xfrm>
            <a:off x="10562658" y="10639774"/>
            <a:ext cx="3663148" cy="1384995"/>
          </a:xfrm>
          <a:prstGeom prst="rect">
            <a:avLst/>
          </a:prstGeom>
        </p:spPr>
        <p:txBody>
          <a:bodyPr wrap="square">
            <a:spAutoFit/>
          </a:bodyPr>
          <a:lstStyle/>
          <a:p>
            <a:r>
              <a:rPr lang="en-GB" sz="1400" b="0" dirty="0">
                <a:solidFill>
                  <a:schemeClr val="tx1"/>
                </a:solidFill>
                <a:latin typeface="Noteworthy Light"/>
              </a:rPr>
              <a:t>In this unit, children will develop their ball skills through the topic of 'weather'. Children will develop fundamental ball skills such as throwing and catching, rolling a ball, using targets, dribbling with feet, kicking a ball, bouncing and catching a ball. </a:t>
            </a:r>
            <a:endParaRPr lang="en-GB" sz="1400" dirty="0">
              <a:solidFill>
                <a:schemeClr val="tx1"/>
              </a:solidFill>
              <a:latin typeface="Noteworthy Light"/>
            </a:endParaRPr>
          </a:p>
        </p:txBody>
      </p:sp>
    </p:spTree>
    <p:extLst>
      <p:ext uri="{BB962C8B-B14F-4D97-AF65-F5344CB8AC3E}">
        <p14:creationId xmlns:p14="http://schemas.microsoft.com/office/powerpoint/2010/main" val="11176075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EB9382-3517-47EE-9835-9C6E332F6BB2}"/>
              </a:ext>
            </a:extLst>
          </p:cNvPr>
          <p:cNvPicPr>
            <a:picLocks noChangeAspect="1"/>
          </p:cNvPicPr>
          <p:nvPr/>
        </p:nvPicPr>
        <p:blipFill rotWithShape="1">
          <a:blip r:embed="rId2"/>
          <a:srcRect b="82248"/>
          <a:stretch/>
        </p:blipFill>
        <p:spPr>
          <a:xfrm>
            <a:off x="1641738" y="478164"/>
            <a:ext cx="22101157" cy="2265036"/>
          </a:xfrm>
          <a:prstGeom prst="rect">
            <a:avLst/>
          </a:prstGeom>
        </p:spPr>
      </p:pic>
      <p:pic>
        <p:nvPicPr>
          <p:cNvPr id="2" name="Picture 1">
            <a:extLst>
              <a:ext uri="{FF2B5EF4-FFF2-40B4-BE49-F238E27FC236}">
                <a16:creationId xmlns:a16="http://schemas.microsoft.com/office/drawing/2014/main" id="{EDC1FD05-5421-4C87-BB45-8CA99728BFDC}"/>
              </a:ext>
            </a:extLst>
          </p:cNvPr>
          <p:cNvPicPr>
            <a:picLocks noChangeAspect="1"/>
          </p:cNvPicPr>
          <p:nvPr/>
        </p:nvPicPr>
        <p:blipFill>
          <a:blip r:embed="rId3"/>
          <a:stretch>
            <a:fillRect/>
          </a:stretch>
        </p:blipFill>
        <p:spPr>
          <a:xfrm>
            <a:off x="3085312" y="3764288"/>
            <a:ext cx="17135991" cy="6198882"/>
          </a:xfrm>
          <a:prstGeom prst="rect">
            <a:avLst/>
          </a:prstGeom>
        </p:spPr>
      </p:pic>
      <p:graphicFrame>
        <p:nvGraphicFramePr>
          <p:cNvPr id="5" name="Table 4">
            <a:extLst>
              <a:ext uri="{FF2B5EF4-FFF2-40B4-BE49-F238E27FC236}">
                <a16:creationId xmlns:a16="http://schemas.microsoft.com/office/drawing/2014/main" id="{55FC9A4D-3B33-4755-BD58-01790C4A9BF6}"/>
              </a:ext>
            </a:extLst>
          </p:cNvPr>
          <p:cNvGraphicFramePr>
            <a:graphicFrameLocks noGrp="1"/>
          </p:cNvGraphicFramePr>
          <p:nvPr>
            <p:extLst>
              <p:ext uri="{D42A27DB-BD31-4B8C-83A1-F6EECF244321}">
                <p14:modId xmlns:p14="http://schemas.microsoft.com/office/powerpoint/2010/main" val="2023806821"/>
              </p:ext>
            </p:extLst>
          </p:nvPr>
        </p:nvGraphicFramePr>
        <p:xfrm>
          <a:off x="772160" y="9734570"/>
          <a:ext cx="19449143" cy="3383280"/>
        </p:xfrm>
        <a:graphic>
          <a:graphicData uri="http://schemas.openxmlformats.org/drawingml/2006/table">
            <a:tbl>
              <a:tblPr firstRow="1" bandRow="1">
                <a:tableStyleId>{5940675A-B579-460E-94D1-54222C63F5DA}</a:tableStyleId>
              </a:tblPr>
              <a:tblGrid>
                <a:gridCol w="2336801">
                  <a:extLst>
                    <a:ext uri="{9D8B030D-6E8A-4147-A177-3AD203B41FA5}">
                      <a16:colId xmlns:a16="http://schemas.microsoft.com/office/drawing/2014/main" val="2566262991"/>
                    </a:ext>
                  </a:extLst>
                </a:gridCol>
                <a:gridCol w="2690949">
                  <a:extLst>
                    <a:ext uri="{9D8B030D-6E8A-4147-A177-3AD203B41FA5}">
                      <a16:colId xmlns:a16="http://schemas.microsoft.com/office/drawing/2014/main" val="1262337271"/>
                    </a:ext>
                  </a:extLst>
                </a:gridCol>
                <a:gridCol w="2926080">
                  <a:extLst>
                    <a:ext uri="{9D8B030D-6E8A-4147-A177-3AD203B41FA5}">
                      <a16:colId xmlns:a16="http://schemas.microsoft.com/office/drawing/2014/main" val="2168590701"/>
                    </a:ext>
                  </a:extLst>
                </a:gridCol>
                <a:gridCol w="2873828">
                  <a:extLst>
                    <a:ext uri="{9D8B030D-6E8A-4147-A177-3AD203B41FA5}">
                      <a16:colId xmlns:a16="http://schemas.microsoft.com/office/drawing/2014/main" val="3091697404"/>
                    </a:ext>
                  </a:extLst>
                </a:gridCol>
                <a:gridCol w="2664822">
                  <a:extLst>
                    <a:ext uri="{9D8B030D-6E8A-4147-A177-3AD203B41FA5}">
                      <a16:colId xmlns:a16="http://schemas.microsoft.com/office/drawing/2014/main" val="3288771174"/>
                    </a:ext>
                  </a:extLst>
                </a:gridCol>
                <a:gridCol w="3178214">
                  <a:extLst>
                    <a:ext uri="{9D8B030D-6E8A-4147-A177-3AD203B41FA5}">
                      <a16:colId xmlns:a16="http://schemas.microsoft.com/office/drawing/2014/main" val="2612061487"/>
                    </a:ext>
                  </a:extLst>
                </a:gridCol>
                <a:gridCol w="2778449">
                  <a:extLst>
                    <a:ext uri="{9D8B030D-6E8A-4147-A177-3AD203B41FA5}">
                      <a16:colId xmlns:a16="http://schemas.microsoft.com/office/drawing/2014/main" val="4139994428"/>
                    </a:ext>
                  </a:extLst>
                </a:gridCol>
              </a:tblGrid>
              <a:tr h="370840">
                <a:tc>
                  <a:txBody>
                    <a:bodyPr/>
                    <a:lstStyle/>
                    <a:p>
                      <a:r>
                        <a:rPr lang="en-GB" sz="3600" b="1" dirty="0">
                          <a:latin typeface="Comic Sans MS" panose="030F0702030302020204" pitchFamily="66" charset="0"/>
                        </a:rPr>
                        <a:t>E-book Titles</a:t>
                      </a:r>
                    </a:p>
                  </a:txBody>
                  <a:tcPr/>
                </a:tc>
                <a:tc>
                  <a:txBody>
                    <a:bodyPr/>
                    <a:lstStyle/>
                    <a:p>
                      <a:r>
                        <a:rPr lang="en-GB" sz="3600" dirty="0">
                          <a:latin typeface="Comic Sans MS" panose="030F0702030302020204" pitchFamily="66" charset="0"/>
                        </a:rPr>
                        <a:t>A kitten was born</a:t>
                      </a:r>
                    </a:p>
                  </a:txBody>
                  <a:tcPr/>
                </a:tc>
                <a:tc>
                  <a:txBody>
                    <a:bodyPr/>
                    <a:lstStyle/>
                    <a:p>
                      <a:r>
                        <a:rPr lang="en-GB" sz="3600" dirty="0">
                          <a:latin typeface="Comic Sans MS" panose="030F0702030302020204" pitchFamily="66" charset="0"/>
                        </a:rPr>
                        <a:t>A load on the road</a:t>
                      </a:r>
                    </a:p>
                  </a:txBody>
                  <a:tcPr/>
                </a:tc>
                <a:tc>
                  <a:txBody>
                    <a:bodyPr/>
                    <a:lstStyle/>
                    <a:p>
                      <a:r>
                        <a:rPr lang="en-GB" sz="3600" dirty="0">
                          <a:latin typeface="Comic Sans MS" panose="030F0702030302020204" pitchFamily="66" charset="0"/>
                        </a:rPr>
                        <a:t>A monster dinner</a:t>
                      </a:r>
                    </a:p>
                  </a:txBody>
                  <a:tcPr/>
                </a:tc>
                <a:tc>
                  <a:txBody>
                    <a:bodyPr/>
                    <a:lstStyle/>
                    <a:p>
                      <a:r>
                        <a:rPr lang="en-GB" sz="3600" dirty="0">
                          <a:latin typeface="Comic Sans MS" panose="030F0702030302020204" pitchFamily="66" charset="0"/>
                        </a:rPr>
                        <a:t>A good night</a:t>
                      </a:r>
                    </a:p>
                    <a:p>
                      <a:endParaRPr lang="en-GB" sz="3600" dirty="0">
                        <a:latin typeface="Comic Sans MS" panose="030F0702030302020204" pitchFamily="66" charset="0"/>
                      </a:endParaRPr>
                    </a:p>
                    <a:p>
                      <a:r>
                        <a:rPr lang="en-GB" sz="3600" dirty="0">
                          <a:latin typeface="Comic Sans MS" panose="030F0702030302020204" pitchFamily="66" charset="0"/>
                        </a:rPr>
                        <a:t>Owls at night</a:t>
                      </a:r>
                    </a:p>
                    <a:p>
                      <a:endParaRPr lang="en-GB" sz="3600" dirty="0">
                        <a:latin typeface="Comic Sans MS" panose="030F0702030302020204" pitchFamily="66" charset="0"/>
                      </a:endParaRPr>
                    </a:p>
                  </a:txBody>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en-GB" sz="3600" b="0" dirty="0">
                          <a:latin typeface="Comic Sans MS" panose="030F0702030302020204" pitchFamily="66" charset="0"/>
                        </a:rPr>
                        <a:t>A trip to the fair</a:t>
                      </a:r>
                    </a:p>
                    <a:p>
                      <a:endParaRPr lang="en-GB" sz="3600" dirty="0">
                        <a:latin typeface="Comic Sans MS" panose="030F0702030302020204" pitchFamily="66" charset="0"/>
                      </a:endParaRPr>
                    </a:p>
                  </a:txBody>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en-GB" sz="3600" dirty="0">
                          <a:latin typeface="Comic Sans MS" panose="030F0702030302020204" pitchFamily="66" charset="0"/>
                        </a:rPr>
                        <a:t>A spoil spell</a:t>
                      </a:r>
                    </a:p>
                    <a:p>
                      <a:endParaRPr lang="en-GB" sz="3600" dirty="0">
                        <a:latin typeface="Comic Sans MS" panose="030F0702030302020204" pitchFamily="66" charset="0"/>
                      </a:endParaRPr>
                    </a:p>
                  </a:txBody>
                  <a:tcPr/>
                </a:tc>
                <a:extLst>
                  <a:ext uri="{0D108BD9-81ED-4DB2-BD59-A6C34878D82A}">
                    <a16:rowId xmlns:a16="http://schemas.microsoft.com/office/drawing/2014/main" val="483432473"/>
                  </a:ext>
                </a:extLst>
              </a:tr>
            </a:tbl>
          </a:graphicData>
        </a:graphic>
      </p:graphicFrame>
      <p:sp>
        <p:nvSpPr>
          <p:cNvPr id="6" name="TextBox 5">
            <a:extLst>
              <a:ext uri="{FF2B5EF4-FFF2-40B4-BE49-F238E27FC236}">
                <a16:creationId xmlns:a16="http://schemas.microsoft.com/office/drawing/2014/main" id="{EE818F72-4765-4DD2-9460-4C2BC86B9955}"/>
              </a:ext>
            </a:extLst>
          </p:cNvPr>
          <p:cNvSpPr txBox="1"/>
          <p:nvPr/>
        </p:nvSpPr>
        <p:spPr>
          <a:xfrm>
            <a:off x="2847703" y="1146024"/>
            <a:ext cx="7106194" cy="102592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000" b="1" i="0" u="none" strike="noStrike" cap="none" spc="0" normalizeH="0" baseline="0" dirty="0">
                <a:ln>
                  <a:noFill/>
                </a:ln>
                <a:solidFill>
                  <a:srgbClr val="000000"/>
                </a:solidFill>
                <a:effectLst/>
                <a:uFillTx/>
                <a:latin typeface="Comic Sans MS" panose="030F0702030302020204" pitchFamily="66" charset="0"/>
                <a:sym typeface="Helvetica Neue"/>
              </a:rPr>
              <a:t>Reception Spring 2</a:t>
            </a:r>
          </a:p>
        </p:txBody>
      </p:sp>
      <p:graphicFrame>
        <p:nvGraphicFramePr>
          <p:cNvPr id="7" name="Table 6">
            <a:extLst>
              <a:ext uri="{FF2B5EF4-FFF2-40B4-BE49-F238E27FC236}">
                <a16:creationId xmlns:a16="http://schemas.microsoft.com/office/drawing/2014/main" id="{65CE0A47-BBCE-4375-9A96-26FAF0C530CE}"/>
              </a:ext>
            </a:extLst>
          </p:cNvPr>
          <p:cNvGraphicFramePr>
            <a:graphicFrameLocks noGrp="1"/>
          </p:cNvGraphicFramePr>
          <p:nvPr>
            <p:extLst>
              <p:ext uri="{D42A27DB-BD31-4B8C-83A1-F6EECF244321}">
                <p14:modId xmlns:p14="http://schemas.microsoft.com/office/powerpoint/2010/main" val="155115512"/>
              </p:ext>
            </p:extLst>
          </p:nvPr>
        </p:nvGraphicFramePr>
        <p:xfrm>
          <a:off x="3085312" y="3001518"/>
          <a:ext cx="14288288" cy="890479"/>
        </p:xfrm>
        <a:graphic>
          <a:graphicData uri="http://schemas.openxmlformats.org/drawingml/2006/table">
            <a:tbl>
              <a:tblPr firstRow="1" bandRow="1">
                <a:tableStyleId>{5940675A-B579-460E-94D1-54222C63F5DA}</a:tableStyleId>
              </a:tblPr>
              <a:tblGrid>
                <a:gridCol w="2689846">
                  <a:extLst>
                    <a:ext uri="{9D8B030D-6E8A-4147-A177-3AD203B41FA5}">
                      <a16:colId xmlns:a16="http://schemas.microsoft.com/office/drawing/2014/main" val="2759017697"/>
                    </a:ext>
                  </a:extLst>
                </a:gridCol>
                <a:gridCol w="2935705">
                  <a:extLst>
                    <a:ext uri="{9D8B030D-6E8A-4147-A177-3AD203B41FA5}">
                      <a16:colId xmlns:a16="http://schemas.microsoft.com/office/drawing/2014/main" val="2999926168"/>
                    </a:ext>
                  </a:extLst>
                </a:gridCol>
                <a:gridCol w="2887579">
                  <a:extLst>
                    <a:ext uri="{9D8B030D-6E8A-4147-A177-3AD203B41FA5}">
                      <a16:colId xmlns:a16="http://schemas.microsoft.com/office/drawing/2014/main" val="1629995175"/>
                    </a:ext>
                  </a:extLst>
                </a:gridCol>
                <a:gridCol w="2695074">
                  <a:extLst>
                    <a:ext uri="{9D8B030D-6E8A-4147-A177-3AD203B41FA5}">
                      <a16:colId xmlns:a16="http://schemas.microsoft.com/office/drawing/2014/main" val="1238707309"/>
                    </a:ext>
                  </a:extLst>
                </a:gridCol>
                <a:gridCol w="3080084">
                  <a:extLst>
                    <a:ext uri="{9D8B030D-6E8A-4147-A177-3AD203B41FA5}">
                      <a16:colId xmlns:a16="http://schemas.microsoft.com/office/drawing/2014/main" val="2825661901"/>
                    </a:ext>
                  </a:extLst>
                </a:gridCol>
              </a:tblGrid>
              <a:tr h="890479">
                <a:tc>
                  <a:txBody>
                    <a:bodyPr/>
                    <a:lstStyle/>
                    <a:p>
                      <a:r>
                        <a:rPr lang="en-GB" sz="3600" b="1" dirty="0"/>
                        <a:t>Week 1</a:t>
                      </a:r>
                    </a:p>
                  </a:txBody>
                  <a:tcPr/>
                </a:tc>
                <a:tc>
                  <a:txBody>
                    <a:bodyPr/>
                    <a:lstStyle/>
                    <a:p>
                      <a:r>
                        <a:rPr lang="en-GB" sz="3600" b="1" dirty="0"/>
                        <a:t>Week 2</a:t>
                      </a:r>
                    </a:p>
                  </a:txBody>
                  <a:tcPr/>
                </a:tc>
                <a:tc>
                  <a:txBody>
                    <a:bodyPr/>
                    <a:lstStyle/>
                    <a:p>
                      <a:r>
                        <a:rPr lang="en-GB" sz="3600" b="1" dirty="0"/>
                        <a:t>Week 3</a:t>
                      </a:r>
                    </a:p>
                  </a:txBody>
                  <a:tcPr/>
                </a:tc>
                <a:tc>
                  <a:txBody>
                    <a:bodyPr/>
                    <a:lstStyle/>
                    <a:p>
                      <a:r>
                        <a:rPr lang="en-GB" sz="3600" b="1" dirty="0"/>
                        <a:t>Week 4</a:t>
                      </a:r>
                    </a:p>
                  </a:txBody>
                  <a:tcPr/>
                </a:tc>
                <a:tc>
                  <a:txBody>
                    <a:bodyPr/>
                    <a:lstStyle/>
                    <a:p>
                      <a:r>
                        <a:rPr lang="en-GB" sz="3600" b="1" dirty="0"/>
                        <a:t>Week 5</a:t>
                      </a:r>
                    </a:p>
                  </a:txBody>
                  <a:tcPr/>
                </a:tc>
                <a:extLst>
                  <a:ext uri="{0D108BD9-81ED-4DB2-BD59-A6C34878D82A}">
                    <a16:rowId xmlns:a16="http://schemas.microsoft.com/office/drawing/2014/main" val="2484233735"/>
                  </a:ext>
                </a:extLst>
              </a:tr>
            </a:tbl>
          </a:graphicData>
        </a:graphic>
      </p:graphicFrame>
      <p:sp>
        <p:nvSpPr>
          <p:cNvPr id="9" name="TextBox 8">
            <a:extLst>
              <a:ext uri="{FF2B5EF4-FFF2-40B4-BE49-F238E27FC236}">
                <a16:creationId xmlns:a16="http://schemas.microsoft.com/office/drawing/2014/main" id="{5DAE0A46-28F8-44C0-A01F-A1767B9CA768}"/>
              </a:ext>
            </a:extLst>
          </p:cNvPr>
          <p:cNvSpPr txBox="1"/>
          <p:nvPr/>
        </p:nvSpPr>
        <p:spPr>
          <a:xfrm>
            <a:off x="17373600" y="3001518"/>
            <a:ext cx="2847703" cy="1210588"/>
          </a:xfrm>
          <a:prstGeom prst="rect">
            <a:avLst/>
          </a:prstGeom>
          <a:no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a:ln>
                  <a:noFill/>
                </a:ln>
                <a:solidFill>
                  <a:srgbClr val="000000"/>
                </a:solidFill>
                <a:effectLst/>
                <a:uFillTx/>
                <a:latin typeface="Helvetica Neue"/>
                <a:ea typeface="Helvetica Neue"/>
                <a:cs typeface="Helvetica Neue"/>
                <a:sym typeface="Helvetica Neue"/>
              </a:rPr>
              <a:t>Week 6</a:t>
            </a:r>
          </a:p>
          <a:p>
            <a:pPr marL="0" marR="0" indent="0" algn="ctr" defTabSz="825500" rtl="0" fontAlgn="auto" latinLnBrk="0" hangingPunct="0">
              <a:lnSpc>
                <a:spcPct val="100000"/>
              </a:lnSpc>
              <a:spcBef>
                <a:spcPts val="0"/>
              </a:spcBef>
              <a:spcAft>
                <a:spcPts val="0"/>
              </a:spcAft>
              <a:buClrTx/>
              <a:buSzTx/>
              <a:buFontTx/>
              <a:buNone/>
              <a:tabLst/>
            </a:pPr>
            <a:endParaRPr kumimoji="0" lang="en-GB" sz="36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3705344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5527</TotalTime>
  <Words>2001</Words>
  <Application>Microsoft Office PowerPoint</Application>
  <PresentationFormat>Custom</PresentationFormat>
  <Paragraphs>316</Paragraphs>
  <Slides>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Comic Sans MS</vt:lpstr>
      <vt:lpstr>Helvetica Neue</vt:lpstr>
      <vt:lpstr>Helvetica Neue Light</vt:lpstr>
      <vt:lpstr>Helvetica Neue Medium</vt:lpstr>
      <vt:lpstr>Noteworthy Bold</vt:lpstr>
      <vt:lpstr>Noteworthy Light</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Gemma Kane</cp:lastModifiedBy>
  <cp:revision>325</cp:revision>
  <dcterms:modified xsi:type="dcterms:W3CDTF">2024-02-22T15:26:12Z</dcterms:modified>
</cp:coreProperties>
</file>