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8" r:id="rId2"/>
    <p:sldId id="257" r:id="rId3"/>
    <p:sldId id="260" r:id="rId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091" autoAdjust="0"/>
  </p:normalViewPr>
  <p:slideViewPr>
    <p:cSldViewPr snapToGrid="0">
      <p:cViewPr varScale="1">
        <p:scale>
          <a:sx n="35" d="100"/>
          <a:sy n="35"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02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490"/>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2:41:21.510"/>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2:41:27.878"/>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544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729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emf"/><Relationship Id="rId18" Type="http://schemas.openxmlformats.org/officeDocument/2006/relationships/image" Target="../media/image4.jpeg"/><Relationship Id="rId3" Type="http://schemas.openxmlformats.org/officeDocument/2006/relationships/hyperlink" Target="https://www.youtube.com/watch?v=TqpCSoevdSc" TargetMode="External"/><Relationship Id="rId17" Type="http://schemas.openxmlformats.org/officeDocument/2006/relationships/image" Target="../media/image3.jpeg"/><Relationship Id="rId2" Type="http://schemas.openxmlformats.org/officeDocument/2006/relationships/notesSlide" Target="../notesSlides/notesSlide1.xml"/><Relationship Id="rId16" Type="http://schemas.openxmlformats.org/officeDocument/2006/relationships/image" Target="../media/image2.jpeg"/><Relationship Id="rId1" Type="http://schemas.openxmlformats.org/officeDocument/2006/relationships/slideLayout" Target="../slideLayouts/slideLayout1.xml"/><Relationship Id="rId15" Type="http://schemas.openxmlformats.org/officeDocument/2006/relationships/image" Target="../media/image1.jpeg"/><Relationship Id="rId19" Type="http://schemas.openxmlformats.org/officeDocument/2006/relationships/image" Target="../media/image5.png"/><Relationship Id="rId4" Type="http://schemas.openxmlformats.org/officeDocument/2006/relationships/customXml" Target="../ink/ink1.xml"/><Relationship Id="rId14" Type="http://schemas.openxmlformats.org/officeDocument/2006/relationships/customXml" Target="../ink/ink2.xml"/></Relationships>
</file>

<file path=ppt/slides/_rels/slide2.xml.rels><?xml version="1.0" encoding="UTF-8" standalone="yes"?>
<Relationships xmlns="http://schemas.openxmlformats.org/package/2006/relationships"><Relationship Id="rId13" Type="http://schemas.openxmlformats.org/officeDocument/2006/relationships/hyperlink" Target="https://ebooks.monsterphonics.com/register/standard-school/?ca=282bccec0f3a2379c9ff4c6075b28fa1" TargetMode="External"/><Relationship Id="rId18" Type="http://schemas.openxmlformats.org/officeDocument/2006/relationships/image" Target="../media/image11.png"/><Relationship Id="rId3" Type="http://schemas.openxmlformats.org/officeDocument/2006/relationships/image" Target="../media/image6.tif"/><Relationship Id="rId12" Type="http://schemas.openxmlformats.org/officeDocument/2006/relationships/customXml" Target="../ink/ink4.xml"/><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12.xml"/><Relationship Id="rId11" Type="http://schemas.openxmlformats.org/officeDocument/2006/relationships/image" Target="../media/image60.emf"/><Relationship Id="rId15" Type="http://schemas.openxmlformats.org/officeDocument/2006/relationships/image" Target="../media/image8.png"/><Relationship Id="rId4" Type="http://schemas.openxmlformats.org/officeDocument/2006/relationships/customXml" Target="../ink/ink3.xml"/><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Autumn 1: Knowledge organiser"/>
          <p:cNvSpPr txBox="1"/>
          <p:nvPr/>
        </p:nvSpPr>
        <p:spPr>
          <a:xfrm>
            <a:off x="433491" y="333543"/>
            <a:ext cx="1270061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000" b="0">
                <a:latin typeface="Noteworthy Bold"/>
                <a:ea typeface="Noteworthy Bold"/>
                <a:cs typeface="Noteworthy Bold"/>
                <a:sym typeface="Noteworthy Bold"/>
              </a:defRPr>
            </a:lvl1pPr>
          </a:lstStyle>
          <a:p>
            <a:r>
              <a:rPr lang="en-GB" dirty="0"/>
              <a:t>Spring 2 Y2 </a:t>
            </a:r>
            <a:r>
              <a:rPr dirty="0"/>
              <a:t>: </a:t>
            </a:r>
            <a:r>
              <a:rPr lang="en-GB" dirty="0"/>
              <a:t>Nurturing Nature</a:t>
            </a:r>
            <a:endParaRPr dirty="0"/>
          </a:p>
        </p:txBody>
      </p:sp>
      <p:sp>
        <p:nvSpPr>
          <p:cNvPr id="121" name="Key books this term"/>
          <p:cNvSpPr txBox="1"/>
          <p:nvPr/>
        </p:nvSpPr>
        <p:spPr>
          <a:xfrm>
            <a:off x="294397" y="1127916"/>
            <a:ext cx="3268505" cy="705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u="sng">
                <a:solidFill>
                  <a:srgbClr val="5E5E5E"/>
                </a:solidFill>
                <a:latin typeface="Noteworthy Bold"/>
                <a:ea typeface="Noteworthy Bold"/>
                <a:cs typeface="Noteworthy Bold"/>
                <a:sym typeface="Noteworthy Bold"/>
              </a:defRPr>
            </a:lvl1pPr>
          </a:lstStyle>
          <a:p>
            <a:r>
              <a:t>Key books this term</a:t>
            </a:r>
          </a:p>
        </p:txBody>
      </p:sp>
      <p:sp>
        <p:nvSpPr>
          <p:cNvPr id="135" name="Autumn- week 7"/>
          <p:cNvSpPr/>
          <p:nvPr/>
        </p:nvSpPr>
        <p:spPr>
          <a:xfrm>
            <a:off x="20186594" y="4208692"/>
            <a:ext cx="3920394" cy="1455884"/>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hlinkClick r:id="rId3"/>
              </a:rPr>
              <a:t>https://</a:t>
            </a:r>
            <a:r>
              <a:rPr lang="en-GB" dirty="0" smtClean="0">
                <a:hlinkClick r:id="rId3"/>
              </a:rPr>
              <a:t>www.youtube.com/watch?v=TqpCSoevdSc</a:t>
            </a:r>
            <a:r>
              <a:rPr lang="en-GB" dirty="0" smtClean="0"/>
              <a:t> </a:t>
            </a:r>
            <a:endParaRPr dirty="0"/>
          </a:p>
        </p:txBody>
      </p:sp>
      <p:sp>
        <p:nvSpPr>
          <p:cNvPr id="148" name="Key Vocabulary:…"/>
          <p:cNvSpPr/>
          <p:nvPr/>
        </p:nvSpPr>
        <p:spPr>
          <a:xfrm>
            <a:off x="19791875" y="5114546"/>
            <a:ext cx="4252703" cy="8102688"/>
          </a:xfrm>
          <a:custGeom>
            <a:avLst/>
            <a:gdLst/>
            <a:ahLst/>
            <a:cxnLst>
              <a:cxn ang="0">
                <a:pos x="wd2" y="hd2"/>
              </a:cxn>
              <a:cxn ang="5400000">
                <a:pos x="wd2" y="hd2"/>
              </a:cxn>
              <a:cxn ang="10800000">
                <a:pos x="wd2" y="hd2"/>
              </a:cxn>
              <a:cxn ang="16200000">
                <a:pos x="wd2" y="hd2"/>
              </a:cxn>
            </a:cxnLst>
            <a:rect l="0" t="0" r="r" b="b"/>
            <a:pathLst>
              <a:path w="21600" h="21600" extrusionOk="0">
                <a:moveTo>
                  <a:pt x="2705" y="0"/>
                </a:moveTo>
                <a:lnTo>
                  <a:pt x="1818" y="2248"/>
                </a:lnTo>
                <a:cubicBezTo>
                  <a:pt x="809" y="2266"/>
                  <a:pt x="0" y="2745"/>
                  <a:pt x="0" y="3336"/>
                </a:cubicBezTo>
                <a:lnTo>
                  <a:pt x="0" y="20508"/>
                </a:lnTo>
                <a:cubicBezTo>
                  <a:pt x="0" y="21111"/>
                  <a:pt x="840" y="21600"/>
                  <a:pt x="1876" y="21600"/>
                </a:cubicBezTo>
                <a:lnTo>
                  <a:pt x="19724" y="21600"/>
                </a:lnTo>
                <a:cubicBezTo>
                  <a:pt x="20760" y="21600"/>
                  <a:pt x="21600" y="21111"/>
                  <a:pt x="21600" y="20508"/>
                </a:cubicBezTo>
                <a:lnTo>
                  <a:pt x="21600" y="3336"/>
                </a:lnTo>
                <a:cubicBezTo>
                  <a:pt x="21600" y="2733"/>
                  <a:pt x="20760" y="2244"/>
                  <a:pt x="19724" y="2244"/>
                </a:cubicBezTo>
                <a:lnTo>
                  <a:pt x="3590" y="2244"/>
                </a:lnTo>
                <a:lnTo>
                  <a:pt x="2705"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1800" dirty="0" smtClean="0"/>
          </a:p>
          <a:p>
            <a:pPr>
              <a:defRPr sz="3200" b="0">
                <a:latin typeface="Noteworthy Light"/>
                <a:ea typeface="Noteworthy Light"/>
                <a:cs typeface="Noteworthy Light"/>
                <a:sym typeface="Noteworthy Light"/>
              </a:defRPr>
            </a:pPr>
            <a:endParaRPr lang="en-GB" sz="1800" dirty="0" smtClean="0"/>
          </a:p>
          <a:p>
            <a:pPr>
              <a:defRPr sz="3200" b="0">
                <a:latin typeface="Noteworthy Light"/>
                <a:ea typeface="Noteworthy Light"/>
                <a:cs typeface="Noteworthy Light"/>
                <a:sym typeface="Noteworthy Light"/>
              </a:defRPr>
            </a:pPr>
            <a:endParaRPr lang="en-GB" sz="1800" dirty="0"/>
          </a:p>
          <a:p>
            <a:pPr>
              <a:defRPr sz="3200" b="0">
                <a:latin typeface="Noteworthy Light"/>
                <a:ea typeface="Noteworthy Light"/>
                <a:cs typeface="Noteworthy Light"/>
                <a:sym typeface="Noteworthy Light"/>
              </a:defRPr>
            </a:pPr>
            <a:endParaRPr lang="en-GB" sz="1800" dirty="0" smtClean="0"/>
          </a:p>
          <a:p>
            <a:pPr>
              <a:defRPr sz="3200" b="0">
                <a:latin typeface="Noteworthy Light"/>
                <a:ea typeface="Noteworthy Light"/>
                <a:cs typeface="Noteworthy Light"/>
                <a:sym typeface="Noteworthy Light"/>
              </a:defRPr>
            </a:pPr>
            <a:endParaRPr lang="en-GB" sz="1800" dirty="0"/>
          </a:p>
          <a:p>
            <a:pPr>
              <a:defRPr sz="3200" b="0">
                <a:latin typeface="Noteworthy Light"/>
                <a:ea typeface="Noteworthy Light"/>
                <a:cs typeface="Noteworthy Light"/>
                <a:sym typeface="Noteworthy Light"/>
              </a:defRPr>
            </a:pPr>
            <a:endParaRPr lang="en-GB" sz="1800" dirty="0" smtClean="0"/>
          </a:p>
          <a:p>
            <a:pPr>
              <a:defRPr sz="3200" b="0">
                <a:latin typeface="Noteworthy Light"/>
                <a:ea typeface="Noteworthy Light"/>
                <a:cs typeface="Noteworthy Light"/>
                <a:sym typeface="Noteworthy Light"/>
              </a:defRPr>
            </a:pPr>
            <a:endParaRPr lang="en-GB" sz="1800" dirty="0"/>
          </a:p>
          <a:p>
            <a:pPr>
              <a:defRPr sz="3200" b="0">
                <a:latin typeface="Noteworthy Light"/>
                <a:ea typeface="Noteworthy Light"/>
                <a:cs typeface="Noteworthy Light"/>
                <a:sym typeface="Noteworthy Light"/>
              </a:defRPr>
            </a:pPr>
            <a:r>
              <a:rPr sz="1800" dirty="0" smtClean="0"/>
              <a:t>Key </a:t>
            </a:r>
            <a:r>
              <a:rPr sz="1800" dirty="0"/>
              <a:t>Vocabulary</a:t>
            </a:r>
            <a:r>
              <a:rPr sz="1800" dirty="0" smtClean="0"/>
              <a:t>:</a:t>
            </a:r>
            <a:endParaRPr lang="en-GB" sz="1800" dirty="0" smtClean="0"/>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800" dirty="0" smtClean="0"/>
              <a:t>Endangered: seriously at risk of extinction.</a:t>
            </a:r>
            <a:endParaRPr lang="en-GB" sz="1800" dirty="0"/>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800" dirty="0" smtClean="0"/>
              <a:t>Ivory: </a:t>
            </a:r>
            <a:r>
              <a:rPr lang="en-US" sz="1800" dirty="0"/>
              <a:t>a hard creamy-white substance composing the main part of the tusks of an elephant, walrus, or narwhal, often (especially formerly) used to make ornaments and other articles.</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US" sz="1800" dirty="0"/>
              <a:t>"a dagger with an ivory </a:t>
            </a:r>
            <a:r>
              <a:rPr lang="en-US" sz="1800" dirty="0" smtClean="0"/>
              <a:t>handle“</a:t>
            </a:r>
            <a:endParaRPr lang="en-GB" sz="1800" dirty="0"/>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800" dirty="0" smtClean="0"/>
              <a:t>Encroachment</a:t>
            </a:r>
            <a:r>
              <a:rPr lang="en-GB" sz="2200" dirty="0" smtClean="0"/>
              <a:t>: </a:t>
            </a:r>
            <a:endParaRPr lang="en-US" sz="2200" dirty="0"/>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US" sz="2200" dirty="0"/>
              <a:t>entry to another's property without right or </a:t>
            </a:r>
            <a:r>
              <a:rPr lang="en-US" sz="2200" dirty="0" smtClean="0"/>
              <a:t>permission.</a:t>
            </a:r>
            <a:endParaRPr lang="en-GB" sz="2200" dirty="0"/>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800" dirty="0" smtClean="0"/>
              <a:t>Species:</a:t>
            </a:r>
            <a:r>
              <a:rPr lang="en-US" sz="1800" dirty="0"/>
              <a:t>a class of things of the same kind and with the same name</a:t>
            </a:r>
            <a:endParaRPr lang="en-GB" sz="1800" dirty="0" smtClean="0"/>
          </a:p>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r>
              <a:rPr lang="en-GB" sz="2200" dirty="0" smtClean="0"/>
              <a:t>K</a:t>
            </a:r>
            <a:r>
              <a:rPr sz="2200" dirty="0" err="1" smtClean="0"/>
              <a:t>ey</a:t>
            </a:r>
            <a:r>
              <a:rPr sz="2200" dirty="0" smtClean="0"/>
              <a:t> </a:t>
            </a:r>
            <a:r>
              <a:rPr sz="2200" dirty="0"/>
              <a:t>Questions</a:t>
            </a:r>
            <a:r>
              <a:rPr lang="en-GB" sz="2200" dirty="0" smtClean="0"/>
              <a:t>?</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2200" dirty="0" smtClean="0"/>
              <a:t>Why are animals becoming endangered and what is being done about it?</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2200" dirty="0" smtClean="0"/>
              <a:t>Which animals are endangered?</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2200" dirty="0" smtClean="0"/>
              <a:t>How does climate impact on an animal’s survival?</a:t>
            </a:r>
            <a:endParaRPr lang="en-GB" sz="2200" dirty="0"/>
          </a:p>
          <a:p>
            <a:pPr marL="285750" indent="-285750" algn="l">
              <a:buFont typeface="Arial" panose="020B0604020202020204" pitchFamily="34" charset="0"/>
              <a:buChar char="•"/>
              <a:defRPr sz="3200" b="0">
                <a:latin typeface="Noteworthy Light"/>
                <a:ea typeface="Noteworthy Light"/>
                <a:cs typeface="Noteworthy Light"/>
                <a:sym typeface="Noteworthy Light"/>
              </a:defRPr>
            </a:pPr>
            <a:endParaRPr lang="en-GB" sz="2200" dirty="0">
              <a:latin typeface="Noteworthy Light"/>
              <a:cs typeface="Arial" panose="020B0604020202020204" pitchFamily="34" charset="0"/>
            </a:endParaRPr>
          </a:p>
          <a:p>
            <a:pPr algn="l">
              <a:defRPr sz="3200" b="0">
                <a:latin typeface="Noteworthy Light"/>
                <a:ea typeface="Noteworthy Light"/>
                <a:cs typeface="Noteworthy Light"/>
                <a:sym typeface="Noteworthy Light"/>
              </a:defRPr>
            </a:pPr>
            <a:endParaRPr lang="en-GB" sz="2200" dirty="0">
              <a:latin typeface="Noteworthy Light"/>
              <a:cs typeface="Arial" panose="020B0604020202020204" pitchFamily="34" charset="0"/>
            </a:endParaRP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endParaRPr dirty="0">
              <a:solidFill>
                <a:srgbClr val="000000"/>
              </a:solidFill>
            </a:endParaRPr>
          </a:p>
        </p:txBody>
      </p:sp>
      <p:sp>
        <p:nvSpPr>
          <p:cNvPr id="17" name="Key Vocabulary:…"/>
          <p:cNvSpPr/>
          <p:nvPr/>
        </p:nvSpPr>
        <p:spPr>
          <a:xfrm>
            <a:off x="706478" y="5059779"/>
            <a:ext cx="4271860" cy="8157455"/>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r>
              <a:rPr sz="1800" dirty="0"/>
              <a:t>Key Vocabulary:</a:t>
            </a:r>
            <a:endParaRPr lang="en-GB" sz="1800" dirty="0"/>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Activist: a person who campaigns to change something they feel passionate about. </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Reforestation: this is where you replant trees in forest areas that have been destroyed or damaged.</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Pollution: this happens when the environment is made dirty by waste, chemicals and other harmful substances. There are three main types of pollution: air, water and land.</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Elimination:  this is the process of getting rid of something. </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endParaRPr lang="en-GB" sz="1800" dirty="0"/>
          </a:p>
          <a:p>
            <a:pPr>
              <a:buSzPct val="125000"/>
              <a:defRPr sz="2800" b="0">
                <a:latin typeface="Noteworthy Light"/>
                <a:ea typeface="Noteworthy Light"/>
                <a:cs typeface="Noteworthy Light"/>
                <a:sym typeface="Noteworthy Light"/>
              </a:defRPr>
            </a:pPr>
            <a:r>
              <a:rPr sz="1800" dirty="0"/>
              <a:t>Key Questions?</a:t>
            </a:r>
            <a:endParaRPr lang="en-GB" sz="1800" dirty="0"/>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800" dirty="0"/>
              <a:t>What does an activist do?</a:t>
            </a:r>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800" dirty="0"/>
              <a:t>What small thing could you do to look after the planet?</a:t>
            </a:r>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800" dirty="0"/>
              <a:t>Why do we need to look after our planet?</a:t>
            </a:r>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800" dirty="0"/>
              <a:t>Do you need to be an adult to be an activist?</a:t>
            </a:r>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800" dirty="0"/>
              <a:t>Why are trees chopped down?</a:t>
            </a:r>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800" dirty="0"/>
              <a:t>What is done to destroyed forest areas?</a:t>
            </a:r>
          </a:p>
          <a:p>
            <a:pPr marL="342900" indent="-34290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800" dirty="0"/>
              <a:t>How can we reduce pollution?</a:t>
            </a:r>
          </a:p>
          <a:p>
            <a:pPr>
              <a:buSzPct val="125000"/>
              <a:defRPr sz="2800" b="0">
                <a:latin typeface="Noteworthy Light"/>
                <a:ea typeface="Noteworthy Light"/>
                <a:cs typeface="Noteworthy Light"/>
                <a:sym typeface="Noteworthy Light"/>
              </a:defRPr>
            </a:pPr>
            <a:endParaRPr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p:txBody>
      </p:sp>
      <p:sp>
        <p:nvSpPr>
          <p:cNvPr id="19" name="Key Vocabulary:…">
            <a:extLst>
              <a:ext uri="{FF2B5EF4-FFF2-40B4-BE49-F238E27FC236}">
                <a16:creationId xmlns:a16="http://schemas.microsoft.com/office/drawing/2014/main" id="{239868CF-9B96-4812-9A4B-6B5C6F1F666E}"/>
              </a:ext>
            </a:extLst>
          </p:cNvPr>
          <p:cNvSpPr/>
          <p:nvPr/>
        </p:nvSpPr>
        <p:spPr>
          <a:xfrm>
            <a:off x="10294466" y="5021562"/>
            <a:ext cx="4252704" cy="8195674"/>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endParaRPr lang="en-GB" sz="1800" dirty="0"/>
          </a:p>
          <a:p>
            <a:pPr>
              <a:defRPr sz="3200" b="0">
                <a:latin typeface="Noteworthy Light"/>
                <a:ea typeface="Noteworthy Light"/>
                <a:cs typeface="Noteworthy Light"/>
                <a:sym typeface="Noteworthy Light"/>
              </a:defRPr>
            </a:pPr>
            <a:endParaRPr lang="en-GB" sz="1800" dirty="0"/>
          </a:p>
          <a:p>
            <a:pPr>
              <a:defRPr sz="3200" b="0">
                <a:latin typeface="Noteworthy Light"/>
                <a:ea typeface="Noteworthy Light"/>
                <a:cs typeface="Noteworthy Light"/>
                <a:sym typeface="Noteworthy Light"/>
              </a:defRPr>
            </a:pPr>
            <a:endParaRPr lang="en-GB" sz="1800" dirty="0"/>
          </a:p>
          <a:p>
            <a:pPr>
              <a:defRPr sz="3200" b="0">
                <a:latin typeface="Noteworthy Light"/>
                <a:ea typeface="Noteworthy Light"/>
                <a:cs typeface="Noteworthy Light"/>
                <a:sym typeface="Noteworthy Light"/>
              </a:defRPr>
            </a:pPr>
            <a:r>
              <a:rPr lang="en-GB" sz="1800" dirty="0"/>
              <a:t>Key Vocabulary:</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Furious: when someone is very cross and angry.</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Gardener: this is type of job where someone looks after gardens. They may plant flowers or cut the trees and grass to make the garden neat.</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Lonely: this is where someone feels alone and doesn’t have anyone to talk to.</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Bloom: when a flower blooms it opens up.</a:t>
            </a:r>
          </a:p>
          <a:p>
            <a:pPr algn="l">
              <a:defRPr sz="3200" b="0">
                <a:latin typeface="Noteworthy Light"/>
                <a:ea typeface="Noteworthy Light"/>
                <a:cs typeface="Noteworthy Light"/>
                <a:sym typeface="Noteworthy Light"/>
              </a:defRPr>
            </a:pPr>
            <a:endParaRPr lang="en-GB" sz="1800" dirty="0">
              <a:solidFill>
                <a:srgbClr val="FF0000"/>
              </a:solidFill>
            </a:endParaRPr>
          </a:p>
          <a:p>
            <a:pPr>
              <a:defRPr sz="3200" b="0">
                <a:latin typeface="Noteworthy Light"/>
                <a:ea typeface="Noteworthy Light"/>
                <a:cs typeface="Noteworthy Light"/>
                <a:sym typeface="Noteworthy Light"/>
              </a:defRPr>
            </a:pPr>
            <a:r>
              <a:rPr lang="en-GB" sz="1800" dirty="0"/>
              <a:t>Key Questions?</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Why does the flower make the girl happy?</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Why was the man annoyed at the girl speaking to the flower?</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Why did the flower refuse to open?</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Why is the old man so lonely?</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Why do people not like him?</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What does the man learn at the end?</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Do you think the man is happier at the end? Why?</a:t>
            </a:r>
          </a:p>
          <a:p>
            <a:pPr marL="342900" indent="-342900">
              <a:buFont typeface="Arial" panose="020B0604020202020204" pitchFamily="34" charset="0"/>
              <a:buChar char="•"/>
              <a:defRPr sz="3200" b="0">
                <a:latin typeface="Noteworthy Light"/>
                <a:ea typeface="Noteworthy Light"/>
                <a:cs typeface="Noteworthy Light"/>
                <a:sym typeface="Noteworthy Light"/>
              </a:defRPr>
            </a:pPr>
            <a:endParaRPr lang="en-GB" sz="22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p:txBody>
      </p:sp>
      <p:sp>
        <p:nvSpPr>
          <p:cNvPr id="20" name="All about me: Growing and Families- week 3-4"/>
          <p:cNvSpPr/>
          <p:nvPr/>
        </p:nvSpPr>
        <p:spPr>
          <a:xfrm>
            <a:off x="963793" y="4151316"/>
            <a:ext cx="4125269" cy="1314111"/>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Old enough to save the planet</a:t>
            </a:r>
            <a:endParaRPr dirty="0"/>
          </a:p>
        </p:txBody>
      </p:sp>
      <p:sp>
        <p:nvSpPr>
          <p:cNvPr id="21" name="All about me: Growing and Families- week 3-4">
            <a:extLst>
              <a:ext uri="{FF2B5EF4-FFF2-40B4-BE49-F238E27FC236}">
                <a16:creationId xmlns:a16="http://schemas.microsoft.com/office/drawing/2014/main" id="{2B312804-6DB7-45EE-AE57-B24ABE719414}"/>
              </a:ext>
            </a:extLst>
          </p:cNvPr>
          <p:cNvSpPr/>
          <p:nvPr/>
        </p:nvSpPr>
        <p:spPr>
          <a:xfrm>
            <a:off x="10349716" y="4135761"/>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Bloom</a:t>
            </a:r>
            <a:endParaRPr dirty="0"/>
          </a:p>
        </p:txBody>
      </p:sp>
      <p:sp>
        <p:nvSpPr>
          <p:cNvPr id="26" name="Key Vocabulary:…"/>
          <p:cNvSpPr/>
          <p:nvPr/>
        </p:nvSpPr>
        <p:spPr>
          <a:xfrm>
            <a:off x="15099638" y="5021562"/>
            <a:ext cx="4252703" cy="8195674"/>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endParaRPr lang="en-GB" sz="2200" dirty="0"/>
          </a:p>
          <a:p>
            <a:pPr>
              <a:defRPr sz="3200" b="0">
                <a:latin typeface="Noteworthy Light"/>
                <a:ea typeface="Noteworthy Light"/>
                <a:cs typeface="Noteworthy Light"/>
                <a:sym typeface="Noteworthy Light"/>
              </a:defRPr>
            </a:pPr>
            <a:endParaRPr lang="en-GB" sz="2200" dirty="0" smtClean="0"/>
          </a:p>
          <a:p>
            <a:pPr>
              <a:defRPr sz="3200" b="0">
                <a:latin typeface="Noteworthy Light"/>
                <a:ea typeface="Noteworthy Light"/>
                <a:cs typeface="Noteworthy Light"/>
                <a:sym typeface="Noteworthy Light"/>
              </a:defRPr>
            </a:pPr>
            <a:r>
              <a:rPr lang="en-GB" sz="2200" dirty="0" smtClean="0"/>
              <a:t>Key </a:t>
            </a:r>
            <a:r>
              <a:rPr lang="en-GB" sz="2200" dirty="0"/>
              <a:t>Vocabulary</a:t>
            </a:r>
            <a:r>
              <a:rPr lang="en-GB" sz="2200" dirty="0" smtClean="0"/>
              <a:t>:</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2200" dirty="0" smtClean="0"/>
              <a:t>Emerald: a green precious stone. </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2200" dirty="0" smtClean="0"/>
              <a:t>Droning: </a:t>
            </a:r>
            <a:r>
              <a:rPr lang="en-US" sz="2200" dirty="0"/>
              <a:t>a continuous low humming </a:t>
            </a:r>
            <a:r>
              <a:rPr lang="en-US" sz="2200" dirty="0" smtClean="0"/>
              <a:t>sound</a:t>
            </a:r>
            <a:endParaRPr lang="en-GB" sz="2200" dirty="0"/>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2200" dirty="0" smtClean="0"/>
              <a:t>Canopy: </a:t>
            </a:r>
            <a:r>
              <a:rPr lang="en-US" sz="2200" dirty="0" smtClean="0"/>
              <a:t>the </a:t>
            </a:r>
            <a:r>
              <a:rPr lang="en-US" sz="2200" dirty="0"/>
              <a:t>uppermost branches of the trees in a </a:t>
            </a:r>
            <a:r>
              <a:rPr lang="en-US" sz="2200" dirty="0" smtClean="0"/>
              <a:t>forest</a:t>
            </a:r>
            <a:endParaRPr lang="en-GB" sz="2200" dirty="0"/>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2200" dirty="0" smtClean="0"/>
              <a:t>Clambered: </a:t>
            </a:r>
            <a:r>
              <a:rPr lang="en-US" sz="2200" dirty="0"/>
              <a:t>limb or move in an awkward and laborious </a:t>
            </a:r>
            <a:r>
              <a:rPr lang="en-US" sz="2200" dirty="0" smtClean="0"/>
              <a:t>way</a:t>
            </a:r>
          </a:p>
          <a:p>
            <a:pPr algn="l">
              <a:defRPr sz="3200" b="0">
                <a:latin typeface="Noteworthy Light"/>
                <a:ea typeface="Noteworthy Light"/>
                <a:cs typeface="Noteworthy Light"/>
                <a:sym typeface="Noteworthy Light"/>
              </a:defRPr>
            </a:pPr>
            <a:endParaRPr lang="en-US" sz="2200" dirty="0" smtClean="0"/>
          </a:p>
          <a:p>
            <a:pPr algn="l">
              <a:defRPr sz="3200" b="0">
                <a:latin typeface="Noteworthy Light"/>
                <a:ea typeface="Noteworthy Light"/>
                <a:cs typeface="Noteworthy Light"/>
                <a:sym typeface="Noteworthy Light"/>
              </a:defRPr>
            </a:pPr>
            <a:endParaRPr lang="en-GB" sz="2200" dirty="0"/>
          </a:p>
          <a:p>
            <a:pPr>
              <a:buSzPct val="125000"/>
              <a:defRPr sz="2800" b="0">
                <a:latin typeface="Noteworthy Light"/>
                <a:ea typeface="Noteworthy Light"/>
                <a:cs typeface="Noteworthy Light"/>
                <a:sym typeface="Noteworthy Light"/>
              </a:defRPr>
            </a:pPr>
            <a:r>
              <a:rPr lang="en-GB" sz="1800" dirty="0"/>
              <a:t>Key Questions</a:t>
            </a:r>
            <a:r>
              <a:rPr lang="en-GB" sz="1800" dirty="0" smtClean="0"/>
              <a:t>?</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800" dirty="0" smtClean="0"/>
              <a:t>Why were the machines in the forest?</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800" dirty="0" smtClean="0"/>
              <a:t>Why was the orang-utan worried for her children?</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800" dirty="0" smtClean="0"/>
              <a:t>Where did the human take the orang-utans? Why did she help them?</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GB" sz="1800" dirty="0" smtClean="0"/>
              <a:t>What cou</a:t>
            </a:r>
            <a:r>
              <a:rPr lang="en-GB" sz="1800" dirty="0" smtClean="0"/>
              <a:t>ld we do to ensure that the orang-utans have a home?</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endParaRPr lang="en-GB" sz="1800" dirty="0"/>
          </a:p>
          <a:p>
            <a:pPr>
              <a:buSzPct val="125000"/>
              <a:defRPr sz="2800" b="0">
                <a:latin typeface="Noteworthy Light"/>
                <a:ea typeface="Noteworthy Light"/>
                <a:cs typeface="Noteworthy Light"/>
                <a:sym typeface="Noteworthy Light"/>
              </a:defRPr>
            </a:pPr>
            <a:endParaRPr lang="en-GB" sz="1800" dirty="0" smtClean="0"/>
          </a:p>
          <a:p>
            <a:pPr>
              <a:buSzPct val="125000"/>
              <a:defRPr sz="2800" b="0">
                <a:latin typeface="Noteworthy Light"/>
                <a:ea typeface="Noteworthy Light"/>
                <a:cs typeface="Noteworthy Light"/>
                <a:sym typeface="Noteworthy Light"/>
              </a:defRPr>
            </a:pPr>
            <a:endParaRPr lang="en-GB" sz="1800" dirty="0"/>
          </a:p>
          <a:p>
            <a:pPr>
              <a:buSzPct val="125000"/>
              <a:defRPr sz="2800" b="0">
                <a:latin typeface="Noteworthy Light"/>
                <a:ea typeface="Noteworthy Light"/>
                <a:cs typeface="Noteworthy Light"/>
                <a:sym typeface="Noteworthy Light"/>
              </a:defRPr>
            </a:pPr>
            <a:endParaRPr lang="en-GB" sz="1800" dirty="0" smtClean="0"/>
          </a:p>
          <a:p>
            <a:pPr>
              <a:buSzPct val="125000"/>
              <a:defRPr sz="2800" b="0">
                <a:latin typeface="Noteworthy Light"/>
                <a:ea typeface="Noteworthy Light"/>
                <a:cs typeface="Noteworthy Light"/>
                <a:sym typeface="Noteworthy Light"/>
              </a:defRPr>
            </a:pPr>
            <a:endParaRPr lang="en-GB" sz="1800" dirty="0"/>
          </a:p>
          <a:p>
            <a:pPr algn="l">
              <a:defRPr sz="2800" b="0">
                <a:latin typeface="Noteworthy Light"/>
                <a:ea typeface="Noteworthy Light"/>
                <a:cs typeface="Noteworthy Light"/>
                <a:sym typeface="Noteworthy Light"/>
              </a:defRPr>
            </a:pPr>
            <a:endParaRPr lang="en-GB" sz="2200" dirty="0"/>
          </a:p>
        </p:txBody>
      </p:sp>
      <p:sp>
        <p:nvSpPr>
          <p:cNvPr id="27" name="All about me: Growing and Families- week 3-4">
            <a:extLst>
              <a:ext uri="{FF2B5EF4-FFF2-40B4-BE49-F238E27FC236}">
                <a16:creationId xmlns:a16="http://schemas.microsoft.com/office/drawing/2014/main" id="{B03E3005-D5F7-48D6-94E0-F2EC8B211F2E}"/>
              </a:ext>
            </a:extLst>
          </p:cNvPr>
          <p:cNvSpPr/>
          <p:nvPr/>
        </p:nvSpPr>
        <p:spPr>
          <a:xfrm>
            <a:off x="15172290" y="4206648"/>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The Emerald Forest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35BE2EE-1C92-423A-B3E7-D9C712EB3624}"/>
                  </a:ext>
                </a:extLst>
              </p14:cNvPr>
              <p14:cNvContentPartPr/>
              <p14:nvPr/>
            </p14:nvContentPartPr>
            <p14:xfrm>
              <a:off x="1828755" y="799920"/>
              <a:ext cx="360" cy="360"/>
            </p14:xfrm>
          </p:contentPart>
        </mc:Choice>
        <mc:Fallback xmlns="">
          <p:pic>
            <p:nvPicPr>
              <p:cNvPr id="2" name="Ink 1">
                <a:extLst>
                  <a:ext uri="{FF2B5EF4-FFF2-40B4-BE49-F238E27FC236}">
                    <a16:creationId xmlns:a16="http://schemas.microsoft.com/office/drawing/2014/main" id="{B35BE2EE-1C92-423A-B3E7-D9C712EB3624}"/>
                  </a:ext>
                </a:extLst>
              </p:cNvPr>
              <p:cNvPicPr/>
              <p:nvPr/>
            </p:nvPicPr>
            <p:blipFill>
              <a:blip r:embed="rId13"/>
              <a:stretch>
                <a:fillRect/>
              </a:stretch>
            </p:blipFill>
            <p:spPr>
              <a:xfrm>
                <a:off x="1819755" y="790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970E4EC2-C392-4C11-A0BA-DB57E8580A56}"/>
                  </a:ext>
                </a:extLst>
              </p14:cNvPr>
              <p14:cNvContentPartPr/>
              <p14:nvPr/>
            </p14:nvContentPartPr>
            <p14:xfrm>
              <a:off x="1657395" y="571680"/>
              <a:ext cx="360" cy="360"/>
            </p14:xfrm>
          </p:contentPart>
        </mc:Choice>
        <mc:Fallback xmlns="">
          <p:pic>
            <p:nvPicPr>
              <p:cNvPr id="3" name="Ink 2">
                <a:extLst>
                  <a:ext uri="{FF2B5EF4-FFF2-40B4-BE49-F238E27FC236}">
                    <a16:creationId xmlns:a16="http://schemas.microsoft.com/office/drawing/2014/main" id="{970E4EC2-C392-4C11-A0BA-DB57E8580A56}"/>
                  </a:ext>
                </a:extLst>
              </p:cNvPr>
              <p:cNvPicPr/>
              <p:nvPr/>
            </p:nvPicPr>
            <p:blipFill>
              <a:blip r:embed="rId13"/>
              <a:stretch>
                <a:fillRect/>
              </a:stretch>
            </p:blipFill>
            <p:spPr>
              <a:xfrm>
                <a:off x="1648395" y="562680"/>
                <a:ext cx="18000" cy="18000"/>
              </a:xfrm>
              <a:prstGeom prst="rect">
                <a:avLst/>
              </a:prstGeom>
            </p:spPr>
          </p:pic>
        </mc:Fallback>
      </mc:AlternateContent>
      <p:sp>
        <p:nvSpPr>
          <p:cNvPr id="5" name="AutoShape 2" descr="In Our Hands | Centre for Literacy in Primary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On Sudden Hill: Amazon.co.uk: Sarah, Linda, Davies, Benji: 9781471119293:  Boo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Key Vocabulary:…">
            <a:extLst>
              <a:ext uri="{FF2B5EF4-FFF2-40B4-BE49-F238E27FC236}">
                <a16:creationId xmlns:a16="http://schemas.microsoft.com/office/drawing/2014/main" id="{8A8BFDB7-57DB-4CF3-A77D-2BEC0B37920F}"/>
              </a:ext>
            </a:extLst>
          </p:cNvPr>
          <p:cNvSpPr/>
          <p:nvPr/>
        </p:nvSpPr>
        <p:spPr>
          <a:xfrm>
            <a:off x="5729663" y="5091245"/>
            <a:ext cx="4044010" cy="8094521"/>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lgn="l">
              <a:defRPr sz="3200" b="0">
                <a:latin typeface="Noteworthy Light"/>
                <a:ea typeface="Noteworthy Light"/>
                <a:cs typeface="Noteworthy Light"/>
                <a:sym typeface="Noteworthy Light"/>
              </a:defRPr>
            </a:pPr>
            <a:endParaRPr lang="en-GB" sz="2400" dirty="0"/>
          </a:p>
          <a:p>
            <a:pPr algn="l">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endParaRPr lang="en-GB" sz="2400" dirty="0"/>
          </a:p>
          <a:p>
            <a:pPr>
              <a:defRPr sz="3200" b="0">
                <a:latin typeface="Noteworthy Light"/>
                <a:ea typeface="Noteworthy Light"/>
                <a:cs typeface="Noteworthy Light"/>
                <a:sym typeface="Noteworthy Light"/>
              </a:defRPr>
            </a:pPr>
            <a:r>
              <a:rPr lang="en-GB" sz="1800" dirty="0"/>
              <a:t>Key Vocabulary:</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Fruitful: a tree, plant or land producing a lot of fruit.</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Flowering plants: types of plants which produce flowers, fruits and seeds.</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Pod: a case that hold a plant’s seeds.</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Germinate: where a seed begins to grow and put out shoots.</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t>Ancient: something that is very old or something that has existed for a long time.</a:t>
            </a:r>
          </a:p>
          <a:p>
            <a:pPr marL="342900" indent="-342900">
              <a:buFont typeface="Arial" panose="020B0604020202020204" pitchFamily="34" charset="0"/>
              <a:buChar char="•"/>
              <a:defRPr sz="3200" b="0">
                <a:latin typeface="Noteworthy Light"/>
                <a:ea typeface="Noteworthy Light"/>
                <a:cs typeface="Noteworthy Light"/>
                <a:sym typeface="Noteworthy Light"/>
              </a:defRPr>
            </a:pPr>
            <a:endParaRPr lang="en-GB" sz="1800" dirty="0"/>
          </a:p>
          <a:p>
            <a:pPr>
              <a:defRPr sz="3200" b="0">
                <a:latin typeface="Noteworthy Light"/>
                <a:ea typeface="Noteworthy Light"/>
                <a:cs typeface="Noteworthy Light"/>
                <a:sym typeface="Noteworthy Light"/>
              </a:defRPr>
            </a:pPr>
            <a:r>
              <a:rPr lang="en-GB" sz="1800" dirty="0">
                <a:solidFill>
                  <a:schemeClr val="tx1"/>
                </a:solidFill>
              </a:rPr>
              <a:t>Key Questions?</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solidFill>
                  <a:schemeClr val="tx1"/>
                </a:solidFill>
              </a:rPr>
              <a:t>What does a seed need to grow?</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solidFill>
                  <a:schemeClr val="tx1"/>
                </a:solidFill>
              </a:rPr>
              <a:t>Why are the seeds described as being clever?</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solidFill>
                  <a:schemeClr val="tx1"/>
                </a:solidFill>
              </a:rPr>
              <a:t>How can seeds spread?</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solidFill>
                  <a:schemeClr val="tx1"/>
                </a:solidFill>
              </a:rPr>
              <a:t>What seeds have you seen before?</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solidFill>
                  <a:schemeClr val="tx1"/>
                </a:solidFill>
              </a:rPr>
              <a:t>Have you eaten any seeds?</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solidFill>
                  <a:schemeClr val="tx1"/>
                </a:solidFill>
              </a:rPr>
              <a:t>Where are seeds kept on a plant?</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solidFill>
                  <a:schemeClr val="tx1"/>
                </a:solidFill>
              </a:rPr>
              <a:t>What are ancient seeds?</a:t>
            </a:r>
          </a:p>
          <a:p>
            <a:pPr marL="342900" indent="-342900" algn="l">
              <a:buFont typeface="Arial" panose="020B0604020202020204" pitchFamily="34" charset="0"/>
              <a:buChar char="•"/>
              <a:defRPr sz="3200" b="0">
                <a:latin typeface="Noteworthy Light"/>
                <a:ea typeface="Noteworthy Light"/>
                <a:cs typeface="Noteworthy Light"/>
                <a:sym typeface="Noteworthy Light"/>
              </a:defRPr>
            </a:pPr>
            <a:r>
              <a:rPr lang="en-GB" sz="1800" dirty="0">
                <a:solidFill>
                  <a:schemeClr val="tx1"/>
                </a:solidFill>
              </a:rPr>
              <a:t>What is the process of a seed turning into a flower?</a:t>
            </a:r>
          </a:p>
          <a:p>
            <a:pPr>
              <a:defRPr sz="3200" b="0">
                <a:latin typeface="Noteworthy Light"/>
                <a:ea typeface="Noteworthy Light"/>
                <a:cs typeface="Noteworthy Light"/>
                <a:sym typeface="Noteworthy Light"/>
              </a:defRPr>
            </a:pPr>
            <a:endParaRPr lang="en-GB" sz="2200" dirty="0">
              <a:solidFill>
                <a:schemeClr val="tx1"/>
              </a:solidFill>
            </a:endParaRPr>
          </a:p>
          <a:p>
            <a:pPr>
              <a:defRPr sz="3200" b="0">
                <a:latin typeface="Noteworthy Light"/>
                <a:ea typeface="Noteworthy Light"/>
                <a:cs typeface="Noteworthy Light"/>
                <a:sym typeface="Noteworthy Light"/>
              </a:defRPr>
            </a:pPr>
            <a:endParaRPr lang="en-GB" sz="2400" dirty="0">
              <a:solidFill>
                <a:srgbClr val="FF0000"/>
              </a:solidFill>
            </a:endParaRPr>
          </a:p>
          <a:p>
            <a:pPr>
              <a:defRPr sz="3200" b="0">
                <a:latin typeface="Noteworthy Light"/>
                <a:ea typeface="Noteworthy Light"/>
                <a:cs typeface="Noteworthy Light"/>
                <a:sym typeface="Noteworthy Light"/>
              </a:defRPr>
            </a:pPr>
            <a:endParaRPr lang="en-GB" sz="2400" dirty="0">
              <a:solidFill>
                <a:srgbClr val="FF0000"/>
              </a:solidFill>
            </a:endParaRPr>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sz="2200" dirty="0"/>
          </a:p>
          <a:p>
            <a:pPr>
              <a:buSzPct val="125000"/>
              <a:defRPr sz="2800" b="0">
                <a:latin typeface="Noteworthy Light"/>
                <a:ea typeface="Noteworthy Light"/>
                <a:cs typeface="Noteworthy Light"/>
                <a:sym typeface="Noteworthy Light"/>
              </a:defRPr>
            </a:pPr>
            <a:endParaRPr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p:txBody>
      </p:sp>
      <p:pic>
        <p:nvPicPr>
          <p:cNvPr id="28" name="Picture 27">
            <a:extLst>
              <a:ext uri="{FF2B5EF4-FFF2-40B4-BE49-F238E27FC236}">
                <a16:creationId xmlns:a16="http://schemas.microsoft.com/office/drawing/2014/main" id="{4C0299B8-CA0A-E0CC-800E-78EB25A30AD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810621" y="1593422"/>
            <a:ext cx="2485509" cy="2683579"/>
          </a:xfrm>
          <a:prstGeom prst="rect">
            <a:avLst/>
          </a:prstGeom>
        </p:spPr>
      </p:pic>
      <p:pic>
        <p:nvPicPr>
          <p:cNvPr id="31" name="Picture 30">
            <a:extLst>
              <a:ext uri="{FF2B5EF4-FFF2-40B4-BE49-F238E27FC236}">
                <a16:creationId xmlns:a16="http://schemas.microsoft.com/office/drawing/2014/main" id="{45E49FDA-95D4-1C6D-2234-383D52C4C20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48427" y="1833403"/>
            <a:ext cx="2173396" cy="2580069"/>
          </a:xfrm>
          <a:prstGeom prst="rect">
            <a:avLst/>
          </a:prstGeom>
        </p:spPr>
      </p:pic>
      <p:pic>
        <p:nvPicPr>
          <p:cNvPr id="32" name="Picture 31">
            <a:extLst>
              <a:ext uri="{FF2B5EF4-FFF2-40B4-BE49-F238E27FC236}">
                <a16:creationId xmlns:a16="http://schemas.microsoft.com/office/drawing/2014/main" id="{56177494-C7EB-F156-CEE2-9F7539EC5F6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27768" y="1957860"/>
            <a:ext cx="3386099" cy="2248788"/>
          </a:xfrm>
          <a:prstGeom prst="rect">
            <a:avLst/>
          </a:prstGeom>
        </p:spPr>
      </p:pic>
      <p:pic>
        <p:nvPicPr>
          <p:cNvPr id="33" name="Picture 32">
            <a:extLst>
              <a:ext uri="{FF2B5EF4-FFF2-40B4-BE49-F238E27FC236}">
                <a16:creationId xmlns:a16="http://schemas.microsoft.com/office/drawing/2014/main" id="{C29D994F-F441-E58A-F258-28EB0AA45CF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73570" y="1492769"/>
            <a:ext cx="2719191" cy="2784232"/>
          </a:xfrm>
          <a:prstGeom prst="rect">
            <a:avLst/>
          </a:prstGeom>
        </p:spPr>
      </p:pic>
      <p:sp>
        <p:nvSpPr>
          <p:cNvPr id="34" name="All about me: Growing and Families- week 3-4"/>
          <p:cNvSpPr/>
          <p:nvPr/>
        </p:nvSpPr>
        <p:spPr>
          <a:xfrm>
            <a:off x="5729663" y="4061026"/>
            <a:ext cx="4125269" cy="1314111"/>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A seed is sleepy</a:t>
            </a:r>
            <a:endParaRPr dirty="0"/>
          </a:p>
        </p:txBody>
      </p:sp>
      <p:pic>
        <p:nvPicPr>
          <p:cNvPr id="4" name="Picture 3"/>
          <p:cNvPicPr>
            <a:picLocks noChangeAspect="1"/>
          </p:cNvPicPr>
          <p:nvPr/>
        </p:nvPicPr>
        <p:blipFill>
          <a:blip r:embed="rId19"/>
          <a:stretch>
            <a:fillRect/>
          </a:stretch>
        </p:blipFill>
        <p:spPr>
          <a:xfrm>
            <a:off x="19791875" y="1739458"/>
            <a:ext cx="3956623" cy="2321568"/>
          </a:xfrm>
          <a:prstGeom prst="rect">
            <a:avLst/>
          </a:prstGeom>
        </p:spPr>
      </p:pic>
      <p:sp>
        <p:nvSpPr>
          <p:cNvPr id="6" name="TextBox 5"/>
          <p:cNvSpPr txBox="1"/>
          <p:nvPr/>
        </p:nvSpPr>
        <p:spPr>
          <a:xfrm>
            <a:off x="19791875" y="878487"/>
            <a:ext cx="3650016"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smtClean="0">
                <a:ln>
                  <a:noFill/>
                </a:ln>
                <a:solidFill>
                  <a:srgbClr val="000000"/>
                </a:solidFill>
                <a:effectLst/>
                <a:uFillTx/>
                <a:latin typeface="Helvetica Neue"/>
                <a:ea typeface="Helvetica Neue"/>
                <a:cs typeface="Helvetica Neue"/>
                <a:sym typeface="Helvetica Neue"/>
              </a:rPr>
              <a:t>Short video</a:t>
            </a:r>
            <a:r>
              <a:rPr kumimoji="0" lang="en-GB" sz="2800" b="1" i="0" u="none" strike="noStrike" cap="none" spc="0" normalizeH="0" dirty="0" smtClean="0">
                <a:ln>
                  <a:noFill/>
                </a:ln>
                <a:solidFill>
                  <a:srgbClr val="000000"/>
                </a:solidFill>
                <a:effectLst/>
                <a:uFillTx/>
                <a:latin typeface="Helvetica Neue"/>
                <a:ea typeface="Helvetica Neue"/>
                <a:cs typeface="Helvetica Neue"/>
                <a:sym typeface="Helvetica Neue"/>
              </a:rPr>
              <a:t> clip</a:t>
            </a:r>
          </a:p>
          <a:p>
            <a:pPr marL="0" marR="0" indent="0" algn="ctr" defTabSz="825500" rtl="0" fontAlgn="auto" latinLnBrk="0" hangingPunct="0">
              <a:lnSpc>
                <a:spcPct val="100000"/>
              </a:lnSpc>
              <a:spcBef>
                <a:spcPts val="0"/>
              </a:spcBef>
              <a:spcAft>
                <a:spcPts val="0"/>
              </a:spcAft>
              <a:buClrTx/>
              <a:buSzTx/>
              <a:buFontTx/>
              <a:buNone/>
              <a:tabLst/>
            </a:pPr>
            <a:r>
              <a:rPr lang="en-GB" sz="2800" baseline="0" dirty="0" smtClean="0"/>
              <a:t>Endangered</a:t>
            </a:r>
            <a:r>
              <a:rPr lang="en-GB" sz="2800" dirty="0" smtClean="0"/>
              <a:t> Animals</a:t>
            </a:r>
            <a:endParaRPr kumimoji="0" lang="en-GB"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iteracy- Reading and writing"/>
          <p:cNvSpPr/>
          <p:nvPr/>
        </p:nvSpPr>
        <p:spPr>
          <a:xfrm>
            <a:off x="146067" y="7079792"/>
            <a:ext cx="10342967" cy="6244596"/>
          </a:xfrm>
          <a:prstGeom prst="roundRect">
            <a:avLst>
              <a:gd name="adj" fmla="val 10174"/>
            </a:avLst>
          </a:prstGeom>
          <a:ln w="254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lvl="1" indent="0" algn="l">
              <a:defRPr sz="1400" b="0">
                <a:latin typeface="Noteworthy Light"/>
                <a:ea typeface="Noteworthy Light"/>
                <a:cs typeface="Noteworthy Light"/>
                <a:sym typeface="Noteworthy Light"/>
              </a:defRPr>
            </a:pPr>
            <a:endParaRPr dirty="0"/>
          </a:p>
          <a:p>
            <a:pPr lvl="1" indent="0" algn="l">
              <a:defRPr sz="1400" b="0">
                <a:solidFill>
                  <a:schemeClr val="accent5">
                    <a:hueOff val="-82419"/>
                    <a:satOff val="-9513"/>
                    <a:lumOff val="-16343"/>
                  </a:schemeClr>
                </a:solidFill>
                <a:latin typeface="Noteworthy Bold"/>
                <a:ea typeface="Noteworthy Bold"/>
                <a:cs typeface="Noteworthy Bold"/>
                <a:sym typeface="Noteworthy Bold"/>
              </a:defRPr>
            </a:pPr>
            <a:endParaRPr dirty="0"/>
          </a:p>
        </p:txBody>
      </p:sp>
      <p:sp>
        <p:nvSpPr>
          <p:cNvPr id="153" name="Physical development"/>
          <p:cNvSpPr/>
          <p:nvPr/>
        </p:nvSpPr>
        <p:spPr>
          <a:xfrm>
            <a:off x="149373" y="159773"/>
            <a:ext cx="9217836" cy="6705921"/>
          </a:xfrm>
          <a:prstGeom prst="roundRect">
            <a:avLst>
              <a:gd name="adj" fmla="val 14594"/>
            </a:avLst>
          </a:prstGeom>
          <a:ln w="25400">
            <a:solidFill>
              <a:schemeClr val="accent3"/>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600" b="0" u="sng">
                <a:latin typeface="Noteworthy Bold"/>
                <a:ea typeface="Noteworthy Bold"/>
                <a:cs typeface="Noteworthy Bold"/>
                <a:sym typeface="Noteworthy Bold"/>
              </a:defRPr>
            </a:pPr>
            <a:r>
              <a:rPr u="none" dirty="0"/>
              <a:t>       </a:t>
            </a: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p:txBody>
      </p:sp>
      <p:sp>
        <p:nvSpPr>
          <p:cNvPr id="154" name="PSED"/>
          <p:cNvSpPr/>
          <p:nvPr/>
        </p:nvSpPr>
        <p:spPr>
          <a:xfrm>
            <a:off x="10596930" y="6028254"/>
            <a:ext cx="4060204" cy="7296134"/>
          </a:xfrm>
          <a:prstGeom prst="roundRect">
            <a:avLst>
              <a:gd name="adj" fmla="val 24104"/>
            </a:avLst>
          </a:prstGeom>
          <a:ln w="25400">
            <a:solidFill>
              <a:schemeClr val="accent4"/>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p:txBody>
      </p:sp>
      <p:sp>
        <p:nvSpPr>
          <p:cNvPr id="156" name="Knowledge and understanding of the world"/>
          <p:cNvSpPr/>
          <p:nvPr/>
        </p:nvSpPr>
        <p:spPr>
          <a:xfrm>
            <a:off x="19227800" y="218267"/>
            <a:ext cx="4867134" cy="13279466"/>
          </a:xfrm>
          <a:prstGeom prst="roundRect">
            <a:avLst>
              <a:gd name="adj" fmla="val 15000"/>
            </a:avLst>
          </a:prstGeom>
          <a:ln w="25400">
            <a:solidFill>
              <a:schemeClr val="accent6">
                <a:hueOff val="-146070"/>
                <a:satOff val="-10048"/>
                <a:lumOff val="-30626"/>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57" name="Expressive arts and          design"/>
          <p:cNvSpPr/>
          <p:nvPr/>
        </p:nvSpPr>
        <p:spPr>
          <a:xfrm>
            <a:off x="14765030" y="6130767"/>
            <a:ext cx="4274390" cy="7366966"/>
          </a:xfrm>
          <a:prstGeom prst="roundRect">
            <a:avLst>
              <a:gd name="adj" fmla="val 17080"/>
            </a:avLst>
          </a:prstGeom>
          <a:ln w="25400">
            <a:solidFill>
              <a:schemeClr val="accent6">
                <a:satOff val="18029"/>
                <a:lumOff val="12067"/>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lang="en-GB"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68" name="A number a week 0-4…"/>
          <p:cNvSpPr txBox="1"/>
          <p:nvPr/>
        </p:nvSpPr>
        <p:spPr>
          <a:xfrm>
            <a:off x="9811294" y="2478398"/>
            <a:ext cx="2778799"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000" b="0">
                <a:latin typeface="Noteworthy Bold"/>
                <a:ea typeface="Noteworthy Bold"/>
                <a:cs typeface="Noteworthy Bold"/>
                <a:sym typeface="Noteworthy Bold"/>
              </a:defRPr>
            </a:pPr>
            <a:endParaRPr dirty="0"/>
          </a:p>
        </p:txBody>
      </p:sp>
      <p:sp>
        <p:nvSpPr>
          <p:cNvPr id="170" name="AT HOME: Practice asking your children if they would like something: for example- Would you like the M-I-L-K?"/>
          <p:cNvSpPr txBox="1"/>
          <p:nvPr/>
        </p:nvSpPr>
        <p:spPr>
          <a:xfrm>
            <a:off x="6286895" y="7189062"/>
            <a:ext cx="376814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1" indent="0" algn="l">
              <a:defRPr sz="1200" b="0">
                <a:solidFill>
                  <a:schemeClr val="accent5">
                    <a:hueOff val="-82419"/>
                    <a:satOff val="-9513"/>
                    <a:lumOff val="-16343"/>
                  </a:schemeClr>
                </a:solidFill>
                <a:latin typeface="Noteworthy Bold"/>
                <a:ea typeface="Noteworthy Bold"/>
                <a:cs typeface="Noteworthy Bold"/>
                <a:sym typeface="Noteworthy Bold"/>
              </a:defRPr>
            </a:pPr>
            <a:r>
              <a:rPr sz="1200" dirty="0"/>
              <a:t>AT HOME: </a:t>
            </a:r>
            <a:r>
              <a:rPr lang="en-GB" sz="1200" dirty="0"/>
              <a:t>Please read your school reading books and practise reading your tricky words regularly. Please log reading in your child’s reading diary. </a:t>
            </a:r>
            <a:endParaRPr sz="1200" dirty="0"/>
          </a:p>
        </p:txBody>
      </p:sp>
      <p:sp>
        <p:nvSpPr>
          <p:cNvPr id="172" name="Comparing quantities…"/>
          <p:cNvSpPr txBox="1"/>
          <p:nvPr/>
        </p:nvSpPr>
        <p:spPr>
          <a:xfrm>
            <a:off x="12950642" y="2168033"/>
            <a:ext cx="3795344"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000" b="0">
                <a:latin typeface="Noteworthy Bold"/>
                <a:ea typeface="Noteworthy Bold"/>
                <a:cs typeface="Noteworthy Bold"/>
                <a:sym typeface="Noteworthy Bold"/>
              </a:defRPr>
            </a:pPr>
            <a:endParaRPr dirty="0"/>
          </a:p>
        </p:txBody>
      </p:sp>
      <p:sp>
        <p:nvSpPr>
          <p:cNvPr id="180" name="Phonics…"/>
          <p:cNvSpPr txBox="1"/>
          <p:nvPr/>
        </p:nvSpPr>
        <p:spPr>
          <a:xfrm>
            <a:off x="3887423" y="7071912"/>
            <a:ext cx="2345524"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2000" b="0">
                <a:latin typeface="Noteworthy Bold"/>
                <a:ea typeface="Noteworthy Bold"/>
                <a:cs typeface="Noteworthy Bold"/>
                <a:sym typeface="Noteworthy Bold"/>
              </a:defRPr>
            </a:pPr>
            <a:r>
              <a:rPr lang="en-GB" sz="2800" u="sng" dirty="0"/>
              <a:t>English</a:t>
            </a:r>
            <a:endParaRPr sz="2800" u="sng" dirty="0"/>
          </a:p>
        </p:txBody>
      </p:sp>
      <p:pic>
        <p:nvPicPr>
          <p:cNvPr id="193" name="Image" descr="Image"/>
          <p:cNvPicPr>
            <a:picLocks noChangeAspect="1"/>
          </p:cNvPicPr>
          <p:nvPr/>
        </p:nvPicPr>
        <p:blipFill>
          <a:blip r:embed="rId3"/>
          <a:srcRect l="272" t="223" r="193" b="65"/>
          <a:stretch>
            <a:fillRect/>
          </a:stretch>
        </p:blipFill>
        <p:spPr>
          <a:xfrm>
            <a:off x="11531637" y="6064627"/>
            <a:ext cx="716762" cy="719153"/>
          </a:xfrm>
          <a:custGeom>
            <a:avLst/>
            <a:gdLst/>
            <a:ahLst/>
            <a:cxnLst>
              <a:cxn ang="0">
                <a:pos x="wd2" y="hd2"/>
              </a:cxn>
              <a:cxn ang="5400000">
                <a:pos x="wd2" y="hd2"/>
              </a:cxn>
              <a:cxn ang="10800000">
                <a:pos x="wd2" y="hd2"/>
              </a:cxn>
              <a:cxn ang="16200000">
                <a:pos x="wd2" y="hd2"/>
              </a:cxn>
            </a:cxnLst>
            <a:rect l="0" t="0" r="r" b="b"/>
            <a:pathLst>
              <a:path w="21600" h="21600" extrusionOk="0">
                <a:moveTo>
                  <a:pt x="10418" y="0"/>
                </a:moveTo>
                <a:cubicBezTo>
                  <a:pt x="8787" y="95"/>
                  <a:pt x="8741" y="376"/>
                  <a:pt x="8185" y="1178"/>
                </a:cubicBezTo>
                <a:cubicBezTo>
                  <a:pt x="7424" y="2273"/>
                  <a:pt x="7359" y="2635"/>
                  <a:pt x="7767" y="3964"/>
                </a:cubicBezTo>
                <a:cubicBezTo>
                  <a:pt x="7872" y="4306"/>
                  <a:pt x="7938" y="4281"/>
                  <a:pt x="6225" y="4581"/>
                </a:cubicBezTo>
                <a:cubicBezTo>
                  <a:pt x="5018" y="4793"/>
                  <a:pt x="4911" y="4837"/>
                  <a:pt x="4553" y="5285"/>
                </a:cubicBezTo>
                <a:lnTo>
                  <a:pt x="4179" y="5759"/>
                </a:lnTo>
                <a:lnTo>
                  <a:pt x="4409" y="6994"/>
                </a:lnTo>
                <a:cubicBezTo>
                  <a:pt x="4540" y="7676"/>
                  <a:pt x="4618" y="8277"/>
                  <a:pt x="4568" y="8330"/>
                </a:cubicBezTo>
                <a:cubicBezTo>
                  <a:pt x="4518" y="8382"/>
                  <a:pt x="3933" y="8685"/>
                  <a:pt x="3271" y="9005"/>
                </a:cubicBezTo>
                <a:cubicBezTo>
                  <a:pt x="1342" y="9936"/>
                  <a:pt x="1211" y="10179"/>
                  <a:pt x="1960" y="11604"/>
                </a:cubicBezTo>
                <a:cubicBezTo>
                  <a:pt x="2406" y="12454"/>
                  <a:pt x="2399" y="12739"/>
                  <a:pt x="1931" y="12739"/>
                </a:cubicBezTo>
                <a:cubicBezTo>
                  <a:pt x="1469" y="12739"/>
                  <a:pt x="664" y="13083"/>
                  <a:pt x="317" y="13428"/>
                </a:cubicBezTo>
                <a:lnTo>
                  <a:pt x="0" y="13744"/>
                </a:lnTo>
                <a:cubicBezTo>
                  <a:pt x="34" y="14225"/>
                  <a:pt x="89" y="14317"/>
                  <a:pt x="173" y="14333"/>
                </a:cubicBezTo>
                <a:cubicBezTo>
                  <a:pt x="340" y="14365"/>
                  <a:pt x="403" y="14507"/>
                  <a:pt x="403" y="14836"/>
                </a:cubicBezTo>
                <a:cubicBezTo>
                  <a:pt x="403" y="15338"/>
                  <a:pt x="749" y="15487"/>
                  <a:pt x="836" y="15022"/>
                </a:cubicBezTo>
                <a:cubicBezTo>
                  <a:pt x="938" y="14475"/>
                  <a:pt x="1383" y="14289"/>
                  <a:pt x="1383" y="14793"/>
                </a:cubicBezTo>
                <a:cubicBezTo>
                  <a:pt x="1383" y="15057"/>
                  <a:pt x="1768" y="15482"/>
                  <a:pt x="2003" y="15482"/>
                </a:cubicBezTo>
                <a:cubicBezTo>
                  <a:pt x="2260" y="15482"/>
                  <a:pt x="2214" y="15026"/>
                  <a:pt x="1902" y="14419"/>
                </a:cubicBezTo>
                <a:cubicBezTo>
                  <a:pt x="1752" y="14128"/>
                  <a:pt x="1653" y="13815"/>
                  <a:pt x="1686" y="13730"/>
                </a:cubicBezTo>
                <a:cubicBezTo>
                  <a:pt x="1719" y="13645"/>
                  <a:pt x="1997" y="13415"/>
                  <a:pt x="2291" y="13213"/>
                </a:cubicBezTo>
                <a:lnTo>
                  <a:pt x="2824" y="12839"/>
                </a:lnTo>
                <a:lnTo>
                  <a:pt x="3329" y="13385"/>
                </a:lnTo>
                <a:cubicBezTo>
                  <a:pt x="3713" y="13787"/>
                  <a:pt x="3945" y="13916"/>
                  <a:pt x="4251" y="13916"/>
                </a:cubicBezTo>
                <a:cubicBezTo>
                  <a:pt x="4850" y="13916"/>
                  <a:pt x="4885" y="13690"/>
                  <a:pt x="4323" y="13457"/>
                </a:cubicBezTo>
                <a:cubicBezTo>
                  <a:pt x="3495" y="13114"/>
                  <a:pt x="3003" y="12647"/>
                  <a:pt x="2579" y="11805"/>
                </a:cubicBezTo>
                <a:cubicBezTo>
                  <a:pt x="2056" y="10767"/>
                  <a:pt x="2064" y="10359"/>
                  <a:pt x="2579" y="9996"/>
                </a:cubicBezTo>
                <a:cubicBezTo>
                  <a:pt x="3215" y="9546"/>
                  <a:pt x="4556" y="9051"/>
                  <a:pt x="4712" y="9206"/>
                </a:cubicBezTo>
                <a:cubicBezTo>
                  <a:pt x="4786" y="9280"/>
                  <a:pt x="5115" y="10766"/>
                  <a:pt x="5447" y="12509"/>
                </a:cubicBezTo>
                <a:lnTo>
                  <a:pt x="6052" y="15683"/>
                </a:lnTo>
                <a:lnTo>
                  <a:pt x="6715" y="15841"/>
                </a:lnTo>
                <a:cubicBezTo>
                  <a:pt x="7076" y="15932"/>
                  <a:pt x="7927" y="16039"/>
                  <a:pt x="8603" y="16085"/>
                </a:cubicBezTo>
                <a:cubicBezTo>
                  <a:pt x="9443" y="16142"/>
                  <a:pt x="9853" y="16224"/>
                  <a:pt x="9899" y="16344"/>
                </a:cubicBezTo>
                <a:cubicBezTo>
                  <a:pt x="9976" y="16542"/>
                  <a:pt x="9601" y="19987"/>
                  <a:pt x="9482" y="20178"/>
                </a:cubicBezTo>
                <a:cubicBezTo>
                  <a:pt x="9432" y="20258"/>
                  <a:pt x="9276" y="20258"/>
                  <a:pt x="9064" y="20178"/>
                </a:cubicBezTo>
                <a:cubicBezTo>
                  <a:pt x="8169" y="19841"/>
                  <a:pt x="6530" y="20139"/>
                  <a:pt x="5418" y="20839"/>
                </a:cubicBezTo>
                <a:cubicBezTo>
                  <a:pt x="4817" y="21217"/>
                  <a:pt x="4798" y="21254"/>
                  <a:pt x="5029" y="21428"/>
                </a:cubicBezTo>
                <a:cubicBezTo>
                  <a:pt x="5217" y="21569"/>
                  <a:pt x="6596" y="21592"/>
                  <a:pt x="12061" y="21600"/>
                </a:cubicBezTo>
                <a:cubicBezTo>
                  <a:pt x="17262" y="21582"/>
                  <a:pt x="17297" y="21481"/>
                  <a:pt x="16225" y="20781"/>
                </a:cubicBezTo>
                <a:cubicBezTo>
                  <a:pt x="15297" y="20175"/>
                  <a:pt x="14499" y="19994"/>
                  <a:pt x="13214" y="20092"/>
                </a:cubicBezTo>
                <a:cubicBezTo>
                  <a:pt x="12532" y="20144"/>
                  <a:pt x="12147" y="20127"/>
                  <a:pt x="12090" y="20035"/>
                </a:cubicBezTo>
                <a:cubicBezTo>
                  <a:pt x="11963" y="19832"/>
                  <a:pt x="11546" y="16130"/>
                  <a:pt x="11643" y="16071"/>
                </a:cubicBezTo>
                <a:cubicBezTo>
                  <a:pt x="11687" y="16043"/>
                  <a:pt x="12134" y="15925"/>
                  <a:pt x="12637" y="15812"/>
                </a:cubicBezTo>
                <a:cubicBezTo>
                  <a:pt x="14701" y="15349"/>
                  <a:pt x="15203" y="14934"/>
                  <a:pt x="15332" y="13529"/>
                </a:cubicBezTo>
                <a:cubicBezTo>
                  <a:pt x="15389" y="12901"/>
                  <a:pt x="15433" y="12816"/>
                  <a:pt x="15663" y="12854"/>
                </a:cubicBezTo>
                <a:cubicBezTo>
                  <a:pt x="17304" y="13119"/>
                  <a:pt x="18213" y="12978"/>
                  <a:pt x="19021" y="12351"/>
                </a:cubicBezTo>
                <a:cubicBezTo>
                  <a:pt x="19721" y="11808"/>
                  <a:pt x="19971" y="11769"/>
                  <a:pt x="20332" y="12150"/>
                </a:cubicBezTo>
                <a:cubicBezTo>
                  <a:pt x="20662" y="12498"/>
                  <a:pt x="21110" y="12590"/>
                  <a:pt x="21110" y="12308"/>
                </a:cubicBezTo>
                <a:cubicBezTo>
                  <a:pt x="21110" y="12215"/>
                  <a:pt x="21052" y="12077"/>
                  <a:pt x="20966" y="11992"/>
                </a:cubicBezTo>
                <a:cubicBezTo>
                  <a:pt x="20846" y="11873"/>
                  <a:pt x="20902" y="11802"/>
                  <a:pt x="21225" y="11690"/>
                </a:cubicBezTo>
                <a:lnTo>
                  <a:pt x="21600" y="11547"/>
                </a:lnTo>
                <a:cubicBezTo>
                  <a:pt x="21575" y="10726"/>
                  <a:pt x="21541" y="10339"/>
                  <a:pt x="21485" y="10283"/>
                </a:cubicBezTo>
                <a:cubicBezTo>
                  <a:pt x="21137" y="9938"/>
                  <a:pt x="20122" y="10208"/>
                  <a:pt x="19453" y="10814"/>
                </a:cubicBezTo>
                <a:cubicBezTo>
                  <a:pt x="19169" y="11072"/>
                  <a:pt x="19166" y="11069"/>
                  <a:pt x="19021" y="10800"/>
                </a:cubicBezTo>
                <a:cubicBezTo>
                  <a:pt x="18821" y="10429"/>
                  <a:pt x="18391" y="10217"/>
                  <a:pt x="18012" y="10312"/>
                </a:cubicBezTo>
                <a:cubicBezTo>
                  <a:pt x="17548" y="10427"/>
                  <a:pt x="17626" y="10608"/>
                  <a:pt x="18257" y="10886"/>
                </a:cubicBezTo>
                <a:cubicBezTo>
                  <a:pt x="19075" y="11246"/>
                  <a:pt x="19214" y="11464"/>
                  <a:pt x="18848" y="11805"/>
                </a:cubicBezTo>
                <a:cubicBezTo>
                  <a:pt x="18412" y="12211"/>
                  <a:pt x="17585" y="12513"/>
                  <a:pt x="16888" y="12523"/>
                </a:cubicBezTo>
                <a:cubicBezTo>
                  <a:pt x="16414" y="12531"/>
                  <a:pt x="16173" y="12456"/>
                  <a:pt x="15807" y="12179"/>
                </a:cubicBezTo>
                <a:cubicBezTo>
                  <a:pt x="15367" y="11845"/>
                  <a:pt x="15332" y="11764"/>
                  <a:pt x="15332" y="11102"/>
                </a:cubicBezTo>
                <a:cubicBezTo>
                  <a:pt x="15332" y="10277"/>
                  <a:pt x="15224" y="10225"/>
                  <a:pt x="14597" y="10771"/>
                </a:cubicBezTo>
                <a:cubicBezTo>
                  <a:pt x="13694" y="11558"/>
                  <a:pt x="12632" y="11383"/>
                  <a:pt x="12162" y="10355"/>
                </a:cubicBezTo>
                <a:cubicBezTo>
                  <a:pt x="11827" y="9623"/>
                  <a:pt x="11827" y="8881"/>
                  <a:pt x="12162" y="8703"/>
                </a:cubicBezTo>
                <a:cubicBezTo>
                  <a:pt x="12623" y="8458"/>
                  <a:pt x="13399" y="8541"/>
                  <a:pt x="13876" y="8890"/>
                </a:cubicBezTo>
                <a:cubicBezTo>
                  <a:pt x="14122" y="9069"/>
                  <a:pt x="14399" y="9220"/>
                  <a:pt x="14482" y="9220"/>
                </a:cubicBezTo>
                <a:cubicBezTo>
                  <a:pt x="14564" y="9220"/>
                  <a:pt x="14808" y="8965"/>
                  <a:pt x="15029" y="8660"/>
                </a:cubicBezTo>
                <a:cubicBezTo>
                  <a:pt x="15419" y="8122"/>
                  <a:pt x="15426" y="8045"/>
                  <a:pt x="15519" y="6190"/>
                </a:cubicBezTo>
                <a:lnTo>
                  <a:pt x="15620" y="4280"/>
                </a:lnTo>
                <a:lnTo>
                  <a:pt x="14784" y="4208"/>
                </a:lnTo>
                <a:cubicBezTo>
                  <a:pt x="14324" y="4166"/>
                  <a:pt x="13360" y="4090"/>
                  <a:pt x="12637" y="4036"/>
                </a:cubicBezTo>
                <a:cubicBezTo>
                  <a:pt x="11125" y="3922"/>
                  <a:pt x="11022" y="3820"/>
                  <a:pt x="11585" y="3002"/>
                </a:cubicBezTo>
                <a:cubicBezTo>
                  <a:pt x="11885" y="2566"/>
                  <a:pt x="11920" y="2386"/>
                  <a:pt x="11874" y="1738"/>
                </a:cubicBezTo>
                <a:cubicBezTo>
                  <a:pt x="11829" y="1107"/>
                  <a:pt x="11752" y="922"/>
                  <a:pt x="11398" y="560"/>
                </a:cubicBezTo>
                <a:cubicBezTo>
                  <a:pt x="11166" y="323"/>
                  <a:pt x="11031" y="92"/>
                  <a:pt x="11081" y="43"/>
                </a:cubicBezTo>
                <a:cubicBezTo>
                  <a:pt x="11096" y="28"/>
                  <a:pt x="10811" y="12"/>
                  <a:pt x="10418" y="0"/>
                </a:cubicBezTo>
                <a:close/>
              </a:path>
            </a:pathLst>
          </a:custGeom>
          <a:ln w="12700">
            <a:miter lim="400000"/>
          </a:ln>
        </p:spPr>
      </p:pic>
      <p:sp>
        <p:nvSpPr>
          <p:cNvPr id="206" name="Text"/>
          <p:cNvSpPr txBox="1"/>
          <p:nvPr/>
        </p:nvSpPr>
        <p:spPr>
          <a:xfrm>
            <a:off x="14790904" y="11169722"/>
            <a:ext cx="161196" cy="37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0">
                <a:latin typeface="Noteworthy Light"/>
                <a:ea typeface="Noteworthy Light"/>
                <a:cs typeface="Noteworthy Light"/>
                <a:sym typeface="Noteworthy Light"/>
              </a:defRPr>
            </a:lvl1pPr>
          </a:lstStyle>
          <a:p>
            <a:pPr>
              <a:defRPr sz="2000">
                <a:latin typeface="Noteworthy Bold"/>
                <a:ea typeface="Noteworthy Bold"/>
                <a:cs typeface="Noteworthy Bold"/>
                <a:sym typeface="Noteworthy Bold"/>
              </a:defRPr>
            </a:pPr>
            <a:r>
              <a:rPr sz="1400">
                <a:latin typeface="Noteworthy Light"/>
                <a:ea typeface="Noteworthy Light"/>
                <a:cs typeface="Noteworthy Light"/>
                <a:sym typeface="Noteworthy Light"/>
              </a:rPr>
              <a:t> </a:t>
            </a:r>
          </a:p>
        </p:txBody>
      </p:sp>
      <p:sp>
        <p:nvSpPr>
          <p:cNvPr id="224" name="Topics…"/>
          <p:cNvSpPr txBox="1"/>
          <p:nvPr/>
        </p:nvSpPr>
        <p:spPr>
          <a:xfrm>
            <a:off x="21379392" y="11789708"/>
            <a:ext cx="2818245"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000" b="0" u="sng">
                <a:latin typeface="Noteworthy Bold"/>
                <a:ea typeface="Noteworthy Bold"/>
                <a:cs typeface="Noteworthy Bold"/>
                <a:sym typeface="Noteworthy Bold"/>
              </a:defRPr>
            </a:pPr>
            <a:endParaRPr sz="1400" dirty="0">
              <a:latin typeface="Noteworthy Light"/>
              <a:ea typeface="Noteworthy Light"/>
              <a:cs typeface="Noteworthy Light"/>
              <a:sym typeface="Noteworthy Light"/>
            </a:endParaRPr>
          </a:p>
        </p:txBody>
      </p:sp>
      <p:sp>
        <p:nvSpPr>
          <p:cNvPr id="12" name="Rectangle 11"/>
          <p:cNvSpPr/>
          <p:nvPr/>
        </p:nvSpPr>
        <p:spPr>
          <a:xfrm>
            <a:off x="19272543" y="394240"/>
            <a:ext cx="4514657" cy="1815882"/>
          </a:xfrm>
          <a:prstGeom prst="rect">
            <a:avLst/>
          </a:prstGeom>
        </p:spPr>
        <p:txBody>
          <a:bodyPr wrap="square">
            <a:spAutoFit/>
          </a:bodyPr>
          <a:lstStyle/>
          <a:p>
            <a:pPr>
              <a:defRPr sz="2600" b="0" u="sng">
                <a:latin typeface="Noteworthy Bold"/>
                <a:ea typeface="Noteworthy Bold"/>
                <a:cs typeface="Noteworthy Bold"/>
                <a:sym typeface="Noteworthy Bold"/>
              </a:defRPr>
            </a:pPr>
            <a:r>
              <a:rPr lang="en-US" dirty="0"/>
              <a:t>Music</a:t>
            </a:r>
          </a:p>
          <a:p>
            <a:pPr>
              <a:defRPr sz="2600" b="0" u="sng">
                <a:latin typeface="Noteworthy Bold"/>
                <a:ea typeface="Noteworthy Bold"/>
                <a:cs typeface="Noteworthy Bold"/>
                <a:sym typeface="Noteworthy Bold"/>
              </a:defRPr>
            </a:pPr>
            <a:r>
              <a:rPr lang="en-US" sz="2000" dirty="0"/>
              <a:t>Drumming lessons will continue </a:t>
            </a:r>
            <a:r>
              <a:rPr lang="en-US" sz="2000" dirty="0" err="1"/>
              <a:t>evry</a:t>
            </a:r>
            <a:r>
              <a:rPr lang="en-US" sz="2000" dirty="0"/>
              <a:t> Thursday.</a:t>
            </a:r>
          </a:p>
          <a:p>
            <a:pPr>
              <a:defRPr sz="2600" b="0" u="sng">
                <a:latin typeface="Noteworthy Bold"/>
                <a:ea typeface="Noteworthy Bold"/>
                <a:cs typeface="Noteworthy Bold"/>
                <a:sym typeface="Noteworthy Bold"/>
              </a:defRPr>
            </a:pPr>
            <a:endParaRPr lang="en-US" sz="2000" dirty="0"/>
          </a:p>
          <a:p>
            <a:pPr>
              <a:defRPr sz="2600" b="0" u="sng">
                <a:latin typeface="Noteworthy Bold"/>
                <a:ea typeface="Noteworthy Bold"/>
                <a:cs typeface="Noteworthy Bold"/>
                <a:sym typeface="Noteworthy Bold"/>
              </a:defRPr>
            </a:pPr>
            <a:endParaRPr lang="en-GB" dirty="0">
              <a:latin typeface="Arial" panose="020B0604020202020204" pitchFamily="34" charset="0"/>
              <a:cs typeface="Arial" panose="020B0604020202020204" pitchFamily="34" charset="0"/>
            </a:endParaRPr>
          </a:p>
        </p:txBody>
      </p:sp>
      <p:sp>
        <p:nvSpPr>
          <p:cNvPr id="15" name="Rectangle 14"/>
          <p:cNvSpPr/>
          <p:nvPr/>
        </p:nvSpPr>
        <p:spPr>
          <a:xfrm>
            <a:off x="12254837" y="6123233"/>
            <a:ext cx="1111203" cy="492443"/>
          </a:xfrm>
          <a:prstGeom prst="rect">
            <a:avLst/>
          </a:prstGeom>
        </p:spPr>
        <p:txBody>
          <a:bodyPr wrap="none">
            <a:spAutoFit/>
          </a:bodyPr>
          <a:lstStyle/>
          <a:p>
            <a:pPr>
              <a:defRPr sz="2600" b="0" u="sng">
                <a:solidFill>
                  <a:srgbClr val="0C0404"/>
                </a:solidFill>
                <a:latin typeface="Noteworthy Bold"/>
                <a:ea typeface="Noteworthy Bold"/>
                <a:cs typeface="Noteworthy Bold"/>
                <a:sym typeface="Noteworthy Bold"/>
              </a:defRPr>
            </a:pPr>
            <a:r>
              <a:rPr lang="en-GB" dirty="0"/>
              <a:t>RSHE</a:t>
            </a:r>
          </a:p>
        </p:txBody>
      </p:sp>
      <p:sp>
        <p:nvSpPr>
          <p:cNvPr id="18" name="TextBox 17"/>
          <p:cNvSpPr txBox="1"/>
          <p:nvPr/>
        </p:nvSpPr>
        <p:spPr>
          <a:xfrm>
            <a:off x="19701071" y="10682860"/>
            <a:ext cx="3657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000000"/>
                </a:solidFill>
                <a:effectLst/>
                <a:uFillTx/>
                <a:latin typeface="Noteworthy Light"/>
                <a:sym typeface="Helvetica Neue"/>
              </a:rPr>
              <a:t>RE</a:t>
            </a:r>
          </a:p>
        </p:txBody>
      </p:sp>
      <p:sp>
        <p:nvSpPr>
          <p:cNvPr id="4" name="TextBox 3">
            <a:extLst>
              <a:ext uri="{FF2B5EF4-FFF2-40B4-BE49-F238E27FC236}">
                <a16:creationId xmlns:a16="http://schemas.microsoft.com/office/drawing/2014/main" id="{F01011BC-E0E1-4606-AD7F-B9082245D733}"/>
              </a:ext>
            </a:extLst>
          </p:cNvPr>
          <p:cNvSpPr txBox="1"/>
          <p:nvPr/>
        </p:nvSpPr>
        <p:spPr>
          <a:xfrm>
            <a:off x="10826085" y="8668844"/>
            <a:ext cx="361550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endParaRPr lang="en-GB" sz="2000" b="0" dirty="0">
              <a:latin typeface="Arial" panose="020B0604020202020204" pitchFamily="34" charset="0"/>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r>
              <a:rPr lang="en-GB" sz="2000" b="0" dirty="0">
                <a:latin typeface="Arial" panose="020B0604020202020204" pitchFamily="34" charset="0"/>
                <a:cs typeface="Arial" panose="020B0604020202020204" pitchFamily="34" charset="0"/>
              </a:rPr>
              <a:t>. </a:t>
            </a: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32291DCD-C790-4FC5-A1A9-E89A36E97D02}"/>
                  </a:ext>
                </a:extLst>
              </p14:cNvPr>
              <p14:cNvContentPartPr/>
              <p14:nvPr/>
            </p14:nvContentPartPr>
            <p14:xfrm>
              <a:off x="13344435" y="3714840"/>
              <a:ext cx="360" cy="360"/>
            </p14:xfrm>
          </p:contentPart>
        </mc:Choice>
        <mc:Fallback xmlns="">
          <p:pic>
            <p:nvPicPr>
              <p:cNvPr id="13" name="Ink 12">
                <a:extLst>
                  <a:ext uri="{FF2B5EF4-FFF2-40B4-BE49-F238E27FC236}">
                    <a16:creationId xmlns:a16="http://schemas.microsoft.com/office/drawing/2014/main" id="{32291DCD-C790-4FC5-A1A9-E89A36E97D02}"/>
                  </a:ext>
                </a:extLst>
              </p:cNvPr>
              <p:cNvPicPr/>
              <p:nvPr/>
            </p:nvPicPr>
            <p:blipFill>
              <a:blip r:embed="rId11"/>
              <a:stretch>
                <a:fillRect/>
              </a:stretch>
            </p:blipFill>
            <p:spPr>
              <a:xfrm>
                <a:off x="13335435" y="3705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46D7A43A-1CEC-4847-821D-3BF65852136E}"/>
                  </a:ext>
                </a:extLst>
              </p14:cNvPr>
              <p14:cNvContentPartPr/>
              <p14:nvPr/>
            </p14:nvContentPartPr>
            <p14:xfrm>
              <a:off x="7743915" y="5200560"/>
              <a:ext cx="360" cy="360"/>
            </p14:xfrm>
          </p:contentPart>
        </mc:Choice>
        <mc:Fallback xmlns="">
          <p:pic>
            <p:nvPicPr>
              <p:cNvPr id="16" name="Ink 15">
                <a:extLst>
                  <a:ext uri="{FF2B5EF4-FFF2-40B4-BE49-F238E27FC236}">
                    <a16:creationId xmlns:a16="http://schemas.microsoft.com/office/drawing/2014/main" id="{46D7A43A-1CEC-4847-821D-3BF65852136E}"/>
                  </a:ext>
                </a:extLst>
              </p:cNvPr>
              <p:cNvPicPr/>
              <p:nvPr/>
            </p:nvPicPr>
            <p:blipFill>
              <a:blip r:embed="rId11"/>
              <a:stretch>
                <a:fillRect/>
              </a:stretch>
            </p:blipFill>
            <p:spPr>
              <a:xfrm>
                <a:off x="7734915" y="5191560"/>
                <a:ext cx="18000" cy="18000"/>
              </a:xfrm>
              <a:prstGeom prst="rect">
                <a:avLst/>
              </a:prstGeom>
            </p:spPr>
          </p:pic>
        </mc:Fallback>
      </mc:AlternateContent>
      <p:sp>
        <p:nvSpPr>
          <p:cNvPr id="51" name="TextBox 50">
            <a:extLst>
              <a:ext uri="{FF2B5EF4-FFF2-40B4-BE49-F238E27FC236}">
                <a16:creationId xmlns:a16="http://schemas.microsoft.com/office/drawing/2014/main" id="{B619FABD-BCD6-429E-8906-4AFAA5A9CB99}"/>
              </a:ext>
            </a:extLst>
          </p:cNvPr>
          <p:cNvSpPr txBox="1"/>
          <p:nvPr/>
        </p:nvSpPr>
        <p:spPr>
          <a:xfrm>
            <a:off x="356476" y="5656139"/>
            <a:ext cx="882593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 </a:t>
            </a:r>
          </a:p>
        </p:txBody>
      </p:sp>
      <p:sp>
        <p:nvSpPr>
          <p:cNvPr id="40" name="Mathematics…">
            <a:extLst>
              <a:ext uri="{FF2B5EF4-FFF2-40B4-BE49-F238E27FC236}">
                <a16:creationId xmlns:a16="http://schemas.microsoft.com/office/drawing/2014/main" id="{2B5A8A5B-C9FF-4C47-8B90-0566F5EAB23F}"/>
              </a:ext>
            </a:extLst>
          </p:cNvPr>
          <p:cNvSpPr/>
          <p:nvPr/>
        </p:nvSpPr>
        <p:spPr>
          <a:xfrm>
            <a:off x="9458437" y="369105"/>
            <a:ext cx="9546858" cy="5588133"/>
          </a:xfrm>
          <a:prstGeom prst="roundRect">
            <a:avLst>
              <a:gd name="adj" fmla="val 17514"/>
            </a:avLst>
          </a:prstGeom>
          <a:ln w="25400">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1400" b="0">
                <a:latin typeface="Noteworthy Bold"/>
                <a:ea typeface="Noteworthy Bold"/>
                <a:cs typeface="Noteworthy Bold"/>
                <a:sym typeface="Noteworthy Bold"/>
              </a:defRPr>
            </a:pPr>
            <a:r>
              <a:rPr dirty="0"/>
              <a:t>. </a:t>
            </a:r>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p:txBody>
      </p:sp>
      <p:sp>
        <p:nvSpPr>
          <p:cNvPr id="42" name="Rectangle 41">
            <a:extLst>
              <a:ext uri="{FF2B5EF4-FFF2-40B4-BE49-F238E27FC236}">
                <a16:creationId xmlns:a16="http://schemas.microsoft.com/office/drawing/2014/main" id="{C4B7CEF9-6AC6-4C13-9AD5-029425E3EF10}"/>
              </a:ext>
            </a:extLst>
          </p:cNvPr>
          <p:cNvSpPr/>
          <p:nvPr/>
        </p:nvSpPr>
        <p:spPr>
          <a:xfrm>
            <a:off x="13344435" y="462504"/>
            <a:ext cx="2044149" cy="892552"/>
          </a:xfrm>
          <a:prstGeom prst="rect">
            <a:avLst/>
          </a:prstGeom>
        </p:spPr>
        <p:txBody>
          <a:bodyPr wrap="none">
            <a:spAutoFit/>
          </a:bodyPr>
          <a:lstStyle/>
          <a:p>
            <a:pPr>
              <a:defRPr sz="2600" b="0" u="sng">
                <a:latin typeface="Noteworthy Bold"/>
                <a:ea typeface="Noteworthy Bold"/>
                <a:cs typeface="Noteworthy Bold"/>
                <a:sym typeface="Noteworthy Bold"/>
              </a:defRPr>
            </a:pPr>
            <a:r>
              <a:rPr lang="en-GB" dirty="0"/>
              <a:t>Mathematics </a:t>
            </a:r>
          </a:p>
          <a:p>
            <a:pPr>
              <a:defRPr sz="2600" b="0" u="sng">
                <a:latin typeface="Noteworthy Bold"/>
                <a:ea typeface="Noteworthy Bold"/>
                <a:cs typeface="Noteworthy Bold"/>
                <a:sym typeface="Noteworthy Bold"/>
              </a:defRPr>
            </a:pPr>
            <a:endParaRPr lang="en-GB" dirty="0"/>
          </a:p>
        </p:txBody>
      </p:sp>
      <p:sp>
        <p:nvSpPr>
          <p:cNvPr id="62" name="Rectangle 61">
            <a:extLst>
              <a:ext uri="{FF2B5EF4-FFF2-40B4-BE49-F238E27FC236}">
                <a16:creationId xmlns:a16="http://schemas.microsoft.com/office/drawing/2014/main" id="{2622784F-985C-46F8-ABEF-834F360F9AC5}"/>
              </a:ext>
            </a:extLst>
          </p:cNvPr>
          <p:cNvSpPr/>
          <p:nvPr/>
        </p:nvSpPr>
        <p:spPr>
          <a:xfrm>
            <a:off x="3759413" y="352968"/>
            <a:ext cx="2104004" cy="492443"/>
          </a:xfrm>
          <a:prstGeom prst="rect">
            <a:avLst/>
          </a:prstGeom>
        </p:spPr>
        <p:txBody>
          <a:bodyPr wrap="square">
            <a:spAutoFit/>
          </a:bodyPr>
          <a:lstStyle/>
          <a:p>
            <a:pPr>
              <a:defRPr sz="2600" b="0" u="sng">
                <a:latin typeface="Noteworthy Bold"/>
                <a:ea typeface="Noteworthy Bold"/>
                <a:cs typeface="Noteworthy Bold"/>
                <a:sym typeface="Noteworthy Bold"/>
              </a:defRPr>
            </a:pPr>
            <a:r>
              <a:rPr lang="en-GB" dirty="0"/>
              <a:t>Science</a:t>
            </a:r>
          </a:p>
        </p:txBody>
      </p:sp>
      <p:sp>
        <p:nvSpPr>
          <p:cNvPr id="63" name="TextBox 62">
            <a:extLst>
              <a:ext uri="{FF2B5EF4-FFF2-40B4-BE49-F238E27FC236}">
                <a16:creationId xmlns:a16="http://schemas.microsoft.com/office/drawing/2014/main" id="{3B7EA2F5-D3BE-4167-9254-0704C05BDDED}"/>
              </a:ext>
            </a:extLst>
          </p:cNvPr>
          <p:cNvSpPr txBox="1"/>
          <p:nvPr/>
        </p:nvSpPr>
        <p:spPr>
          <a:xfrm>
            <a:off x="20540037" y="6359081"/>
            <a:ext cx="3657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sng" strike="noStrike" cap="none" spc="0" normalizeH="0" baseline="0" dirty="0">
                <a:ln>
                  <a:noFill/>
                </a:ln>
                <a:solidFill>
                  <a:srgbClr val="000000"/>
                </a:solidFill>
                <a:effectLst/>
                <a:uFillTx/>
                <a:latin typeface="Noteworthy Light"/>
                <a:sym typeface="Helvetica Neue"/>
              </a:rPr>
              <a:t>Art</a:t>
            </a:r>
          </a:p>
        </p:txBody>
      </p:sp>
      <p:sp>
        <p:nvSpPr>
          <p:cNvPr id="5" name="Rectangle 4">
            <a:extLst>
              <a:ext uri="{FF2B5EF4-FFF2-40B4-BE49-F238E27FC236}">
                <a16:creationId xmlns:a16="http://schemas.microsoft.com/office/drawing/2014/main" id="{141EABB5-695C-48E7-9847-9A4B67C7CFD1}"/>
              </a:ext>
            </a:extLst>
          </p:cNvPr>
          <p:cNvSpPr/>
          <p:nvPr/>
        </p:nvSpPr>
        <p:spPr>
          <a:xfrm>
            <a:off x="21193839" y="6905913"/>
            <a:ext cx="2744731" cy="2246769"/>
          </a:xfrm>
          <a:prstGeom prst="rect">
            <a:avLst/>
          </a:prstGeom>
        </p:spPr>
        <p:txBody>
          <a:bodyPr wrap="square">
            <a:spAutoFit/>
          </a:bodyPr>
          <a:lstStyle/>
          <a:p>
            <a:pPr algn="just"/>
            <a:r>
              <a:rPr lang="en-GB" sz="2000" b="0" dirty="0">
                <a:latin typeface="Arial" panose="020B0604020202020204" pitchFamily="34" charset="0"/>
                <a:cs typeface="Arial" panose="020B0604020202020204" pitchFamily="34" charset="0"/>
              </a:rPr>
              <a:t>The children will be refining the printing skills they learnt in Y1 to produce a leaf print. They will need to think carefully about lines and shapes.</a:t>
            </a:r>
          </a:p>
        </p:txBody>
      </p:sp>
      <p:sp>
        <p:nvSpPr>
          <p:cNvPr id="54" name="Rectangle 53">
            <a:extLst>
              <a:ext uri="{FF2B5EF4-FFF2-40B4-BE49-F238E27FC236}">
                <a16:creationId xmlns:a16="http://schemas.microsoft.com/office/drawing/2014/main" id="{573DB368-A258-4061-9AA8-54FB8C439EB5}"/>
              </a:ext>
            </a:extLst>
          </p:cNvPr>
          <p:cNvSpPr/>
          <p:nvPr/>
        </p:nvSpPr>
        <p:spPr>
          <a:xfrm>
            <a:off x="16556808" y="6390102"/>
            <a:ext cx="519694" cy="492443"/>
          </a:xfrm>
          <a:prstGeom prst="rect">
            <a:avLst/>
          </a:prstGeom>
        </p:spPr>
        <p:txBody>
          <a:bodyPr wrap="none">
            <a:spAutoFit/>
          </a:bodyPr>
          <a:lstStyle/>
          <a:p>
            <a:pPr>
              <a:defRPr sz="2600" b="0" u="sng">
                <a:latin typeface="Noteworthy Bold"/>
                <a:ea typeface="Noteworthy Bold"/>
                <a:cs typeface="Noteworthy Bold"/>
                <a:sym typeface="Noteworthy Bold"/>
              </a:defRPr>
            </a:pPr>
            <a:r>
              <a:rPr lang="en-US" dirty="0"/>
              <a:t>PE</a:t>
            </a:r>
          </a:p>
        </p:txBody>
      </p:sp>
      <p:sp>
        <p:nvSpPr>
          <p:cNvPr id="55" name="TextBox 54">
            <a:extLst>
              <a:ext uri="{FF2B5EF4-FFF2-40B4-BE49-F238E27FC236}">
                <a16:creationId xmlns:a16="http://schemas.microsoft.com/office/drawing/2014/main" id="{08BC6A05-2662-44A2-8E48-CC6185992463}"/>
              </a:ext>
            </a:extLst>
          </p:cNvPr>
          <p:cNvSpPr txBox="1"/>
          <p:nvPr/>
        </p:nvSpPr>
        <p:spPr>
          <a:xfrm>
            <a:off x="14952100" y="6069634"/>
            <a:ext cx="4060855"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000" b="0" i="0" u="sng" strike="noStrike" cap="none" spc="0" normalizeH="0" baseline="0" dirty="0">
              <a:ln>
                <a:noFill/>
              </a:ln>
              <a:solidFill>
                <a:srgbClr val="000000"/>
              </a:solidFill>
              <a:effectLst/>
              <a:uFillTx/>
              <a:latin typeface="+mn-lt"/>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kumimoji="0" lang="en-GB" sz="2000" b="0" i="0" u="sng" strike="noStrike" cap="none" spc="0" normalizeH="0" baseline="0" dirty="0">
                <a:ln>
                  <a:noFill/>
                </a:ln>
                <a:solidFill>
                  <a:srgbClr val="000000"/>
                </a:solidFill>
                <a:effectLst/>
                <a:uFillTx/>
                <a:latin typeface="+mn-lt"/>
                <a:cs typeface="Arial" panose="020B0604020202020204" pitchFamily="34" charset="0"/>
                <a:sym typeface="Helvetica Neue"/>
              </a:rPr>
              <a:t>I</a:t>
            </a:r>
          </a:p>
          <a:p>
            <a:pPr marL="0" marR="0" indent="0" algn="l" defTabSz="825500" rtl="0" fontAlgn="auto" latinLnBrk="0" hangingPunct="0">
              <a:lnSpc>
                <a:spcPct val="100000"/>
              </a:lnSpc>
              <a:spcBef>
                <a:spcPts val="0"/>
              </a:spcBef>
              <a:spcAft>
                <a:spcPts val="0"/>
              </a:spcAft>
              <a:buClrTx/>
              <a:buSzTx/>
              <a:buFontTx/>
              <a:buNone/>
              <a:tabLst/>
            </a:pPr>
            <a:r>
              <a:rPr kumimoji="0" lang="en-GB" sz="2000" b="0" i="0" u="sng" strike="noStrike" cap="none" spc="0" normalizeH="0" baseline="0" dirty="0" err="1">
                <a:ln>
                  <a:noFill/>
                </a:ln>
                <a:solidFill>
                  <a:srgbClr val="000000"/>
                </a:solidFill>
                <a:effectLst/>
                <a:uFillTx/>
                <a:latin typeface="+mn-lt"/>
                <a:cs typeface="Arial" panose="020B0604020202020204" pitchFamily="34" charset="0"/>
                <a:sym typeface="Helvetica Neue"/>
              </a:rPr>
              <a:t>ndoor</a:t>
            </a:r>
            <a:r>
              <a:rPr kumimoji="0" lang="en-GB" sz="2000" b="0" i="0" u="sng" strike="noStrike" cap="none" spc="0" normalizeH="0" baseline="0" dirty="0">
                <a:ln>
                  <a:noFill/>
                </a:ln>
                <a:solidFill>
                  <a:srgbClr val="000000"/>
                </a:solidFill>
                <a:effectLst/>
                <a:uFillTx/>
                <a:latin typeface="+mn-lt"/>
                <a:cs typeface="Arial" panose="020B0604020202020204" pitchFamily="34" charset="0"/>
                <a:sym typeface="Helvetica Neue"/>
              </a:rPr>
              <a:t> – </a:t>
            </a:r>
            <a:r>
              <a:rPr lang="en-GB" sz="2000" b="0" u="sng" dirty="0">
                <a:latin typeface="+mn-lt"/>
                <a:cs typeface="Arial" panose="020B0604020202020204" pitchFamily="34" charset="0"/>
              </a:rPr>
              <a:t>Gymnastics</a:t>
            </a:r>
          </a:p>
          <a:p>
            <a:pPr marL="0" marR="0" indent="0" algn="l" defTabSz="825500" rtl="0" fontAlgn="auto" latinLnBrk="0" hangingPunct="0">
              <a:lnSpc>
                <a:spcPct val="100000"/>
              </a:lnSpc>
              <a:spcBef>
                <a:spcPts val="0"/>
              </a:spcBef>
              <a:spcAft>
                <a:spcPts val="0"/>
              </a:spcAft>
              <a:buClrTx/>
              <a:buSzTx/>
              <a:buFontTx/>
              <a:buNone/>
              <a:tabLst/>
            </a:pPr>
            <a:endParaRPr kumimoji="0" lang="en-GB" sz="2000" b="0" i="0" u="sng" strike="noStrike" cap="none" spc="0" normalizeH="0" baseline="0" dirty="0">
              <a:ln>
                <a:noFill/>
              </a:ln>
              <a:solidFill>
                <a:srgbClr val="000000"/>
              </a:solidFill>
              <a:effectLst/>
              <a:uFillTx/>
              <a:latin typeface="+mn-lt"/>
              <a:cs typeface="Arial" panose="020B0604020202020204" pitchFamily="34" charset="0"/>
              <a:sym typeface="Helvetica Neue"/>
            </a:endParaRPr>
          </a:p>
          <a:p>
            <a:pPr algn="l"/>
            <a:r>
              <a:rPr kumimoji="0" lang="en-GB" sz="1800" b="0" i="0" u="none" strike="noStrike" cap="none" spc="0" normalizeH="0" baseline="0" dirty="0">
                <a:ln>
                  <a:noFill/>
                </a:ln>
                <a:solidFill>
                  <a:srgbClr val="000000"/>
                </a:solidFill>
                <a:effectLst/>
                <a:uFillTx/>
                <a:latin typeface="+mn-lt"/>
                <a:cs typeface="Arial" panose="020B0604020202020204" pitchFamily="34" charset="0"/>
                <a:sym typeface="Helvetica Neue"/>
              </a:rPr>
              <a:t>The children </a:t>
            </a:r>
            <a:r>
              <a:rPr lang="en-GB" sz="1800" b="0" dirty="0">
                <a:latin typeface="+mn-lt"/>
                <a:cs typeface="Arial" panose="020B0604020202020204" pitchFamily="34" charset="0"/>
              </a:rPr>
              <a:t>will practise the basic skills of jumping, rolling, travelling and balancing. They will </a:t>
            </a:r>
            <a:r>
              <a:rPr lang="en-GB" sz="1800" b="0" dirty="0"/>
              <a:t>begin to understand the use of levels, directions and shapes when travelling and balancing.</a:t>
            </a:r>
            <a:endParaRPr lang="en-GB" sz="1800" b="0" dirty="0">
              <a:latin typeface="+mn-lt"/>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endParaRPr lang="en-GB" sz="2000" b="0" dirty="0">
              <a:latin typeface="+mn-lt"/>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r>
              <a:rPr kumimoji="0" lang="en-GB" sz="2000" b="0" i="0" u="sng" strike="noStrike" cap="none" spc="0" normalizeH="0" baseline="0" dirty="0">
                <a:ln>
                  <a:noFill/>
                </a:ln>
                <a:solidFill>
                  <a:schemeClr val="tx1"/>
                </a:solidFill>
                <a:effectLst/>
                <a:uFillTx/>
                <a:latin typeface="+mn-lt"/>
                <a:cs typeface="Arial" panose="020B0604020202020204" pitchFamily="34" charset="0"/>
                <a:sym typeface="Helvetica Neue"/>
              </a:rPr>
              <a:t>Outdoor – </a:t>
            </a:r>
            <a:r>
              <a:rPr lang="en-GB" sz="2000" b="0" u="sng" dirty="0">
                <a:solidFill>
                  <a:schemeClr val="tx1"/>
                </a:solidFill>
                <a:latin typeface="+mn-lt"/>
                <a:cs typeface="Arial" panose="020B0604020202020204" pitchFamily="34" charset="0"/>
              </a:rPr>
              <a:t>invasion games</a:t>
            </a:r>
            <a:endParaRPr kumimoji="0" lang="en-GB" sz="2000" b="0" i="0" u="sng" strike="noStrike" cap="none" spc="0" normalizeH="0" baseline="0" dirty="0">
              <a:ln>
                <a:noFill/>
              </a:ln>
              <a:solidFill>
                <a:schemeClr val="tx1"/>
              </a:solidFill>
              <a:effectLst/>
              <a:uFillTx/>
              <a:latin typeface="+mn-lt"/>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endParaRPr lang="en-GB" sz="1800" b="0" u="sng" dirty="0">
              <a:solidFill>
                <a:schemeClr val="tx1"/>
              </a:solidFill>
              <a:latin typeface="+mn-lt"/>
              <a:cs typeface="Arial" panose="020B0604020202020204" pitchFamily="34" charset="0"/>
            </a:endParaRPr>
          </a:p>
          <a:p>
            <a:pPr algn="l"/>
            <a:r>
              <a:rPr lang="en-GB" sz="1800" b="0" dirty="0"/>
              <a:t>The children will develop their understanding of the principles of defending and attacking for invasion games. They use and develop skills such as sending and receiving with both feet and hands, as well as dribbling with both feet and hands. They have the opportunity to play uneven and even sided games. They learn how to score points in these types of games and learn to play to the rules.</a:t>
            </a:r>
          </a:p>
          <a:p>
            <a:pPr algn="l"/>
            <a:r>
              <a:rPr lang="en-GB" sz="1800" b="0" dirty="0"/>
              <a:t>.</a:t>
            </a:r>
            <a:endParaRPr kumimoji="0" lang="en-GB" sz="1200" b="0" i="0" u="sng" strike="noStrike" cap="none" spc="0" normalizeH="0" baseline="0" dirty="0">
              <a:ln>
                <a:noFill/>
              </a:ln>
              <a:solidFill>
                <a:schemeClr val="tx1"/>
              </a:solidFill>
              <a:effectLst/>
              <a:uFillTx/>
              <a:latin typeface="+mn-lt"/>
              <a:cs typeface="Arial" panose="020B0604020202020204" pitchFamily="34" charset="0"/>
              <a:sym typeface="Helvetica Neue"/>
            </a:endParaRPr>
          </a:p>
        </p:txBody>
      </p:sp>
      <p:sp>
        <p:nvSpPr>
          <p:cNvPr id="2" name="TextBox 1"/>
          <p:cNvSpPr txBox="1"/>
          <p:nvPr/>
        </p:nvSpPr>
        <p:spPr>
          <a:xfrm>
            <a:off x="428053" y="7152255"/>
            <a:ext cx="2386724" cy="24724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600" u="sng" dirty="0"/>
              <a:t>Phonics</a:t>
            </a:r>
          </a:p>
          <a:p>
            <a:pPr marL="0" marR="0" indent="0" algn="ctr" defTabSz="825500" rtl="0" fontAlgn="auto" latinLnBrk="0" hangingPunct="0">
              <a:lnSpc>
                <a:spcPct val="100000"/>
              </a:lnSpc>
              <a:spcBef>
                <a:spcPts val="0"/>
              </a:spcBef>
              <a:spcAft>
                <a:spcPts val="0"/>
              </a:spcAft>
              <a:buClrTx/>
              <a:buSzTx/>
              <a:buFontTx/>
              <a:buNone/>
              <a:tabLst/>
            </a:pPr>
            <a:r>
              <a:rPr lang="en-GB" sz="1400" dirty="0"/>
              <a:t>Much of our phonics teaching is now working on spelling patterns and rules. Please encourage your children to practise writing at home as this gives them chance to apply the spelling patterns they have learnt.</a:t>
            </a:r>
            <a:endParaRPr kumimoji="0" lang="en-GB" sz="14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0000"/>
              </a:solidFill>
              <a:effectLst/>
              <a:uFillTx/>
              <a:sym typeface="Helvetica Neue"/>
            </a:endParaRPr>
          </a:p>
        </p:txBody>
      </p:sp>
      <p:sp>
        <p:nvSpPr>
          <p:cNvPr id="8" name="TextBox 7"/>
          <p:cNvSpPr txBox="1"/>
          <p:nvPr/>
        </p:nvSpPr>
        <p:spPr>
          <a:xfrm>
            <a:off x="7251699" y="11076258"/>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TextBox 16"/>
          <p:cNvSpPr txBox="1"/>
          <p:nvPr/>
        </p:nvSpPr>
        <p:spPr>
          <a:xfrm>
            <a:off x="2956172" y="7558316"/>
            <a:ext cx="4285741" cy="57656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Helvetica Neue"/>
                <a:ea typeface="Helvetica Neue"/>
                <a:cs typeface="Helvetica Neue"/>
                <a:sym typeface="Helvetica Neue"/>
              </a:rPr>
              <a:t>Writing</a:t>
            </a:r>
          </a:p>
          <a:p>
            <a:r>
              <a:rPr lang="en-GB" sz="1600" b="0" dirty="0"/>
              <a:t>This half term we will be working on writing Non-chronological reports. This will involve the children writing about a subject or theme that they have researched. We will be using our current theme of ‘nurturing nature’ to let children take charge of their own learning and to research what they are interested in. </a:t>
            </a:r>
          </a:p>
          <a:p>
            <a:pPr marL="0" marR="0" indent="0" algn="ctr" defTabSz="825500" rtl="0" fontAlgn="auto" latinLnBrk="0" hangingPunct="0">
              <a:lnSpc>
                <a:spcPct val="100000"/>
              </a:lnSpc>
              <a:spcBef>
                <a:spcPts val="0"/>
              </a:spcBef>
              <a:spcAft>
                <a:spcPts val="0"/>
              </a:spcAft>
              <a:buClrTx/>
              <a:buSzTx/>
              <a:buFontTx/>
              <a:buNone/>
              <a:tabLst/>
            </a:pPr>
            <a:endParaRPr lang="en-GB" sz="1600" dirty="0"/>
          </a:p>
          <a:p>
            <a:pPr marL="0" marR="0" indent="0" algn="ctr" defTabSz="8255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Helvetica Neue"/>
                <a:ea typeface="Helvetica Neue"/>
                <a:cs typeface="Helvetica Neue"/>
                <a:sym typeface="Helvetica Neue"/>
              </a:rPr>
              <a:t>Grammar</a:t>
            </a:r>
          </a:p>
          <a:p>
            <a:pPr marL="0" marR="0" indent="0" algn="ctr" defTabSz="825500" rtl="0" fontAlgn="auto" latinLnBrk="0" hangingPunct="0">
              <a:lnSpc>
                <a:spcPct val="100000"/>
              </a:lnSpc>
              <a:spcBef>
                <a:spcPts val="0"/>
              </a:spcBef>
              <a:spcAft>
                <a:spcPts val="0"/>
              </a:spcAft>
              <a:buClrTx/>
              <a:buSzTx/>
              <a:buFontTx/>
              <a:buNone/>
              <a:tabLst/>
            </a:pPr>
            <a:r>
              <a:rPr lang="en-GB" sz="1600" b="0" dirty="0"/>
              <a:t>As always we will be practising our capital letters and full stops.. The children will be encouraged to stretch their sentences using conjunctions. The children will use apostrophes to show the contracted form of a word, </a:t>
            </a:r>
            <a:r>
              <a:rPr lang="en-GB" sz="1600" b="0" dirty="0" err="1"/>
              <a:t>e.g</a:t>
            </a:r>
            <a:r>
              <a:rPr lang="en-GB" sz="1600" b="0" dirty="0"/>
              <a:t> can’t instead of can not.</a:t>
            </a:r>
          </a:p>
          <a:p>
            <a:pPr marL="0" marR="0" indent="0" algn="ctr" defTabSz="825500" rtl="0" fontAlgn="auto" latinLnBrk="0" hangingPunct="0">
              <a:lnSpc>
                <a:spcPct val="100000"/>
              </a:lnSpc>
              <a:spcBef>
                <a:spcPts val="0"/>
              </a:spcBef>
              <a:spcAft>
                <a:spcPts val="0"/>
              </a:spcAft>
              <a:buClrTx/>
              <a:buSzTx/>
              <a:buFontTx/>
              <a:buNone/>
              <a:tabLst/>
            </a:pPr>
            <a:endParaRPr lang="en-GB" sz="1600" b="0" dirty="0"/>
          </a:p>
          <a:p>
            <a:pPr marL="0" marR="0" indent="0" algn="ctr" defTabSz="825500" rtl="0" fontAlgn="auto" latinLnBrk="0" hangingPunct="0">
              <a:lnSpc>
                <a:spcPct val="100000"/>
              </a:lnSpc>
              <a:spcBef>
                <a:spcPts val="0"/>
              </a:spcBef>
              <a:spcAft>
                <a:spcPts val="0"/>
              </a:spcAft>
              <a:buClrTx/>
              <a:buSzTx/>
              <a:buFontTx/>
              <a:buNone/>
              <a:tabLst/>
            </a:pPr>
            <a:r>
              <a:rPr lang="en-GB" sz="1600" dirty="0"/>
              <a:t>Handwriting</a:t>
            </a:r>
          </a:p>
          <a:p>
            <a:pPr marL="0" marR="0" indent="0" algn="ctr" defTabSz="825500" rtl="0" fontAlgn="auto" latinLnBrk="0" hangingPunct="0">
              <a:lnSpc>
                <a:spcPct val="100000"/>
              </a:lnSpc>
              <a:spcBef>
                <a:spcPts val="0"/>
              </a:spcBef>
              <a:spcAft>
                <a:spcPts val="0"/>
              </a:spcAft>
              <a:buClrTx/>
              <a:buSzTx/>
              <a:buFontTx/>
              <a:buNone/>
              <a:tabLst/>
            </a:pPr>
            <a:r>
              <a:rPr lang="en-GB" sz="1600" b="0" dirty="0"/>
              <a:t>We will continue practising letter formation and the positioning of letters using our handwriting lines. The children are very excited to be learning letter joins this half term.</a:t>
            </a:r>
            <a:endParaRPr lang="en-GB" sz="1200" b="0" dirty="0"/>
          </a:p>
        </p:txBody>
      </p:sp>
      <p:sp>
        <p:nvSpPr>
          <p:cNvPr id="52" name="TextBox 51"/>
          <p:cNvSpPr txBox="1"/>
          <p:nvPr/>
        </p:nvSpPr>
        <p:spPr>
          <a:xfrm>
            <a:off x="7875740" y="8029298"/>
            <a:ext cx="2386724" cy="44730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600" u="sng" dirty="0"/>
              <a:t>Reading</a:t>
            </a:r>
          </a:p>
          <a:p>
            <a:pPr marL="0" marR="0" indent="0" algn="ctr" defTabSz="825500" rtl="0" fontAlgn="auto" latinLnBrk="0" hangingPunct="0">
              <a:lnSpc>
                <a:spcPct val="100000"/>
              </a:lnSpc>
              <a:spcBef>
                <a:spcPts val="0"/>
              </a:spcBef>
              <a:spcAft>
                <a:spcPts val="0"/>
              </a:spcAft>
              <a:buClrTx/>
              <a:buSzTx/>
              <a:buFontTx/>
              <a:buNone/>
              <a:tabLst/>
            </a:pPr>
            <a:endParaRPr kumimoji="0" lang="en-GB" sz="16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r>
              <a:rPr lang="en-GB" sz="1600" b="0" dirty="0"/>
              <a:t>Please continue to practise reading regularly at home. It doesn’t matter what the reading material is- comics, leaflets, books, poetry etc. It all counts. School reading books will also be sent home.</a:t>
            </a:r>
          </a:p>
          <a:p>
            <a:endParaRPr lang="en-GB" sz="1600" b="0" dirty="0"/>
          </a:p>
          <a:p>
            <a:r>
              <a:rPr lang="en-GB" sz="1600" b="0" dirty="0"/>
              <a:t>We aim to promote a love of reading in school and all of our learning comes from quality books. </a:t>
            </a:r>
          </a:p>
          <a:p>
            <a:pPr marL="0" marR="0" indent="0" algn="ctr" defTabSz="8255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0000"/>
              </a:solidFill>
              <a:effectLst/>
              <a:uFillTx/>
              <a:sym typeface="Helvetica Neue"/>
            </a:endParaRPr>
          </a:p>
        </p:txBody>
      </p:sp>
      <p:sp>
        <p:nvSpPr>
          <p:cNvPr id="44" name="TextBox 43">
            <a:extLst>
              <a:ext uri="{FF2B5EF4-FFF2-40B4-BE49-F238E27FC236}">
                <a16:creationId xmlns:a16="http://schemas.microsoft.com/office/drawing/2014/main" id="{B04CCC62-8D25-4B59-A06F-6FAE8D959ADB}"/>
              </a:ext>
            </a:extLst>
          </p:cNvPr>
          <p:cNvSpPr txBox="1"/>
          <p:nvPr/>
        </p:nvSpPr>
        <p:spPr>
          <a:xfrm>
            <a:off x="9458437" y="4455733"/>
            <a:ext cx="854895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GB" sz="1800" i="0" u="sng" strike="noStrike" cap="none" spc="0" normalizeH="0" baseline="0" dirty="0">
                <a:ln>
                  <a:noFill/>
                </a:ln>
                <a:solidFill>
                  <a:srgbClr val="000000"/>
                </a:solidFill>
                <a:effectLst/>
                <a:uFillTx/>
                <a:latin typeface="+mn-lt"/>
                <a:sym typeface="Helvetica Neue"/>
              </a:rPr>
              <a:t>Multiplication and Division</a:t>
            </a:r>
          </a:p>
          <a:p>
            <a:pPr marL="0" marR="0" indent="0" defTabSz="825500" rtl="0" fontAlgn="auto" latinLnBrk="0" hangingPunct="0">
              <a:lnSpc>
                <a:spcPct val="100000"/>
              </a:lnSpc>
              <a:spcBef>
                <a:spcPts val="0"/>
              </a:spcBef>
              <a:spcAft>
                <a:spcPts val="0"/>
              </a:spcAft>
              <a:buClrTx/>
              <a:buSzTx/>
              <a:buFontTx/>
              <a:buNone/>
              <a:tabLst/>
            </a:pPr>
            <a:r>
              <a:rPr lang="en-GB" sz="1800" b="0" dirty="0">
                <a:latin typeface="+mn-lt"/>
              </a:rPr>
              <a:t>The children will make connections between repeated addition as multiplication (e.g. 3x2 is the same as 3 lots of 2). </a:t>
            </a:r>
          </a:p>
          <a:p>
            <a:pPr marL="0" marR="0" indent="0" defTabSz="825500" rtl="0" fontAlgn="auto" latinLnBrk="0" hangingPunct="0">
              <a:lnSpc>
                <a:spcPct val="100000"/>
              </a:lnSpc>
              <a:spcBef>
                <a:spcPts val="0"/>
              </a:spcBef>
              <a:spcAft>
                <a:spcPts val="0"/>
              </a:spcAft>
              <a:buClrTx/>
              <a:buSzTx/>
              <a:buFontTx/>
              <a:buNone/>
              <a:tabLst/>
            </a:pPr>
            <a:r>
              <a:rPr kumimoji="0" lang="en-GB" sz="1800" b="0" i="0" strike="noStrike" cap="none" spc="0" normalizeH="0" baseline="0" dirty="0">
                <a:ln>
                  <a:noFill/>
                </a:ln>
                <a:solidFill>
                  <a:srgbClr val="000000"/>
                </a:solidFill>
                <a:effectLst/>
                <a:uFillTx/>
                <a:latin typeface="+mn-lt"/>
                <a:sym typeface="Helvetica Neue"/>
              </a:rPr>
              <a:t>We will explore division through </a:t>
            </a:r>
            <a:r>
              <a:rPr lang="en-GB" sz="1800" b="0" dirty="0">
                <a:latin typeface="+mn-lt"/>
              </a:rPr>
              <a:t>sharing.</a:t>
            </a:r>
            <a:endParaRPr kumimoji="0" lang="en-GB" sz="1800" b="0" i="0" strike="noStrike" cap="none" spc="0" normalizeH="0" baseline="0" dirty="0">
              <a:ln>
                <a:noFill/>
              </a:ln>
              <a:solidFill>
                <a:srgbClr val="000000"/>
              </a:solidFill>
              <a:effectLst/>
              <a:uFillTx/>
              <a:latin typeface="+mn-lt"/>
              <a:sym typeface="Helvetica Neue"/>
            </a:endParaRPr>
          </a:p>
        </p:txBody>
      </p:sp>
      <p:sp>
        <p:nvSpPr>
          <p:cNvPr id="50" name="TextBox 49">
            <a:extLst>
              <a:ext uri="{FF2B5EF4-FFF2-40B4-BE49-F238E27FC236}">
                <a16:creationId xmlns:a16="http://schemas.microsoft.com/office/drawing/2014/main" id="{B5DD3988-20AD-4E38-A61C-253D4985BF78}"/>
              </a:ext>
            </a:extLst>
          </p:cNvPr>
          <p:cNvSpPr txBox="1"/>
          <p:nvPr/>
        </p:nvSpPr>
        <p:spPr>
          <a:xfrm>
            <a:off x="10833750" y="6996087"/>
            <a:ext cx="3830344"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000" dirty="0">
                <a:latin typeface="+mn-lt"/>
                <a:cs typeface="Arial" panose="020B0604020202020204" pitchFamily="34" charset="0"/>
              </a:rPr>
              <a:t>Jigsaw – Healthy Me</a:t>
            </a:r>
          </a:p>
          <a:p>
            <a:r>
              <a:rPr lang="en-GB" sz="2000" b="0" dirty="0">
                <a:latin typeface="+mn-lt"/>
                <a:cs typeface="Arial" panose="020B0604020202020204" pitchFamily="34" charset="0"/>
              </a:rPr>
              <a:t>In this topic, the children will continue their learning about staying healthy, They will know the importance of eating healthy and what it means to be relaxed. The children will learn about the safe use of medicines.</a:t>
            </a:r>
          </a:p>
        </p:txBody>
      </p:sp>
      <p:sp>
        <p:nvSpPr>
          <p:cNvPr id="53" name="Rectangle 52">
            <a:extLst>
              <a:ext uri="{FF2B5EF4-FFF2-40B4-BE49-F238E27FC236}">
                <a16:creationId xmlns:a16="http://schemas.microsoft.com/office/drawing/2014/main" id="{9A81C4DA-D800-4DBA-AA71-7C2B041024E8}"/>
              </a:ext>
            </a:extLst>
          </p:cNvPr>
          <p:cNvSpPr/>
          <p:nvPr/>
        </p:nvSpPr>
        <p:spPr>
          <a:xfrm>
            <a:off x="11752363" y="9736456"/>
            <a:ext cx="1675459" cy="492443"/>
          </a:xfrm>
          <a:prstGeom prst="rect">
            <a:avLst/>
          </a:prstGeom>
        </p:spPr>
        <p:txBody>
          <a:bodyPr wrap="none">
            <a:spAutoFit/>
          </a:bodyPr>
          <a:lstStyle/>
          <a:p>
            <a:pPr>
              <a:defRPr sz="2600" b="0" u="sng">
                <a:latin typeface="Noteworthy Bold"/>
                <a:ea typeface="Noteworthy Bold"/>
                <a:cs typeface="Noteworthy Bold"/>
                <a:sym typeface="Noteworthy Bold"/>
              </a:defRPr>
            </a:pPr>
            <a:r>
              <a:rPr lang="en-US" dirty="0"/>
              <a:t>Computing</a:t>
            </a:r>
          </a:p>
        </p:txBody>
      </p:sp>
      <p:sp>
        <p:nvSpPr>
          <p:cNvPr id="3" name="TextBox 2">
            <a:extLst>
              <a:ext uri="{FF2B5EF4-FFF2-40B4-BE49-F238E27FC236}">
                <a16:creationId xmlns:a16="http://schemas.microsoft.com/office/drawing/2014/main" id="{D77BF3F4-05CB-4BBA-A596-D2703AA89FD1}"/>
              </a:ext>
            </a:extLst>
          </p:cNvPr>
          <p:cNvSpPr txBox="1"/>
          <p:nvPr/>
        </p:nvSpPr>
        <p:spPr>
          <a:xfrm>
            <a:off x="772471" y="878600"/>
            <a:ext cx="8072321"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GB" sz="2000" b="0" i="0" u="none" strike="noStrike" cap="none" spc="0" normalizeH="0" baseline="0" dirty="0">
                <a:ln>
                  <a:noFill/>
                </a:ln>
                <a:solidFill>
                  <a:srgbClr val="000000"/>
                </a:solidFill>
                <a:effectLst/>
                <a:uFillTx/>
                <a:latin typeface="Helvetica Neue"/>
                <a:ea typeface="Helvetica Neue"/>
                <a:cs typeface="Helvetica Neue"/>
                <a:sym typeface="Helvetica Neue"/>
              </a:rPr>
              <a:t>As our theme suggests ‘Nurturing</a:t>
            </a:r>
            <a:r>
              <a:rPr kumimoji="0" lang="en-GB" sz="2000" b="0" i="0" u="none" strike="noStrike" cap="none" spc="0" normalizeH="0" dirty="0">
                <a:ln>
                  <a:noFill/>
                </a:ln>
                <a:solidFill>
                  <a:srgbClr val="000000"/>
                </a:solidFill>
                <a:effectLst/>
                <a:uFillTx/>
                <a:latin typeface="Helvetica Neue"/>
                <a:ea typeface="Helvetica Neue"/>
                <a:cs typeface="Helvetica Neue"/>
                <a:sym typeface="Helvetica Neue"/>
              </a:rPr>
              <a:t> Nature’ is all about the environment that we live in and the world around us. Alongside looking at seasonal changes, we will be learning about common wild and garden plants, including deciduous and evergreen trees. We would like all the children to be able to describe the structure of flowering plants and trees.</a:t>
            </a:r>
          </a:p>
          <a:p>
            <a:r>
              <a:rPr lang="en-GB" sz="2000" b="0" dirty="0"/>
              <a:t>If anyone has any plants, flowers, seeds or compost   that they are willing to donate to school, it would be very much appreciated.</a:t>
            </a:r>
            <a:endParaRPr kumimoji="0" lang="en-GB" sz="2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6" name="TextBox 5"/>
          <p:cNvSpPr txBox="1"/>
          <p:nvPr/>
        </p:nvSpPr>
        <p:spPr>
          <a:xfrm>
            <a:off x="19506559" y="2503158"/>
            <a:ext cx="427439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endParaRPr kumimoji="0" lang="en-GB" sz="1600" b="0" i="0" u="none" strike="noStrike" cap="none" spc="0" normalizeH="0" baseline="0" dirty="0">
              <a:ln>
                <a:noFill/>
              </a:ln>
              <a:solidFill>
                <a:srgbClr val="000000"/>
              </a:solidFill>
              <a:effectLst/>
              <a:uFillTx/>
              <a:sym typeface="Helvetica Neue"/>
            </a:endParaRPr>
          </a:p>
        </p:txBody>
      </p:sp>
      <p:sp>
        <p:nvSpPr>
          <p:cNvPr id="20" name="TextBox 19"/>
          <p:cNvSpPr txBox="1"/>
          <p:nvPr/>
        </p:nvSpPr>
        <p:spPr>
          <a:xfrm>
            <a:off x="292841" y="9419268"/>
            <a:ext cx="2592590" cy="4257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chemeClr val="accent1">
                    <a:lumMod val="60000"/>
                    <a:lumOff val="40000"/>
                  </a:schemeClr>
                </a:solidFill>
                <a:effectLst/>
                <a:uFillTx/>
                <a:latin typeface="Helvetica Neue"/>
                <a:ea typeface="Helvetica Neue"/>
                <a:cs typeface="Helvetica Neue"/>
                <a:sym typeface="Helvetica Neue"/>
              </a:rPr>
              <a:t>Please read the e-books on the monster phonics website. You should have received a new log in from Monster Phonics directly. If you haven’t use this link.</a:t>
            </a:r>
          </a:p>
          <a:p>
            <a:r>
              <a:rPr lang="en-GB" sz="1800" dirty="0">
                <a:solidFill>
                  <a:schemeClr val="accent1">
                    <a:lumMod val="60000"/>
                    <a:lumOff val="40000"/>
                  </a:schemeClr>
                </a:solidFill>
                <a:hlinkClick r:id="rId13"/>
              </a:rPr>
              <a:t>https://ebooks.monsterphonics.com/register/standard-school/?ca=282bccec0f3a2379c9ff4c6075b28fa1</a:t>
            </a:r>
            <a:r>
              <a:rPr lang="en-GB" sz="1800" dirty="0">
                <a:solidFill>
                  <a:schemeClr val="accent1">
                    <a:lumMod val="60000"/>
                    <a:lumOff val="40000"/>
                  </a:schemeClr>
                </a:solidFill>
              </a:rPr>
              <a:t> </a:t>
            </a:r>
            <a:endParaRPr kumimoji="0" lang="en-GB" sz="1800" b="1" i="0" u="none" strike="noStrike" cap="none" spc="0" normalizeH="0" baseline="0" dirty="0">
              <a:ln>
                <a:noFill/>
              </a:ln>
              <a:solidFill>
                <a:schemeClr val="accent1">
                  <a:lumMod val="60000"/>
                  <a:lumOff val="40000"/>
                </a:schemeClr>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chemeClr val="accent1">
                  <a:lumMod val="60000"/>
                  <a:lumOff val="40000"/>
                </a:schemeClr>
              </a:solidFill>
              <a:effectLst/>
              <a:uFillTx/>
              <a:latin typeface="Helvetica Neue"/>
              <a:ea typeface="Helvetica Neue"/>
              <a:cs typeface="Helvetica Neue"/>
              <a:sym typeface="Helvetica Neue"/>
            </a:endParaRPr>
          </a:p>
        </p:txBody>
      </p:sp>
      <p:sp>
        <p:nvSpPr>
          <p:cNvPr id="29" name="TextBox 28"/>
          <p:cNvSpPr txBox="1"/>
          <p:nvPr/>
        </p:nvSpPr>
        <p:spPr>
          <a:xfrm>
            <a:off x="10740045" y="10270589"/>
            <a:ext cx="3615504"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000" b="0" dirty="0"/>
              <a:t>The children will develop their understanding of what a branching database is and how to create one. They will use yes/no questions to gain an understanding of what attributes are and how to use them to sort groups of objects</a:t>
            </a:r>
            <a:r>
              <a:rPr lang="en-GB" sz="3600" dirty="0"/>
              <a:t>.</a:t>
            </a:r>
            <a:endParaRPr lang="en-GB" sz="2800" b="0" dirty="0"/>
          </a:p>
        </p:txBody>
      </p:sp>
      <p:pic>
        <p:nvPicPr>
          <p:cNvPr id="19" name="Picture 18"/>
          <p:cNvPicPr>
            <a:picLocks noChangeAspect="1"/>
          </p:cNvPicPr>
          <p:nvPr/>
        </p:nvPicPr>
        <p:blipFill>
          <a:blip r:embed="rId14"/>
          <a:stretch>
            <a:fillRect/>
          </a:stretch>
        </p:blipFill>
        <p:spPr>
          <a:xfrm>
            <a:off x="17644370" y="6230084"/>
            <a:ext cx="771330" cy="1130785"/>
          </a:xfrm>
          <a:prstGeom prst="rect">
            <a:avLst/>
          </a:prstGeom>
        </p:spPr>
      </p:pic>
      <p:pic>
        <p:nvPicPr>
          <p:cNvPr id="21" name="Picture 20"/>
          <p:cNvPicPr>
            <a:picLocks noChangeAspect="1"/>
          </p:cNvPicPr>
          <p:nvPr/>
        </p:nvPicPr>
        <p:blipFill>
          <a:blip r:embed="rId15"/>
          <a:stretch>
            <a:fillRect/>
          </a:stretch>
        </p:blipFill>
        <p:spPr>
          <a:xfrm>
            <a:off x="7251699" y="12216754"/>
            <a:ext cx="1267381" cy="1019415"/>
          </a:xfrm>
          <a:prstGeom prst="rect">
            <a:avLst/>
          </a:prstGeom>
        </p:spPr>
      </p:pic>
      <p:sp>
        <p:nvSpPr>
          <p:cNvPr id="25" name="Star: 5 Points 24">
            <a:extLst>
              <a:ext uri="{FF2B5EF4-FFF2-40B4-BE49-F238E27FC236}">
                <a16:creationId xmlns:a16="http://schemas.microsoft.com/office/drawing/2014/main" id="{22A81F26-D0FA-4F03-AD01-3D4FD3DAD19C}"/>
              </a:ext>
            </a:extLst>
          </p:cNvPr>
          <p:cNvSpPr/>
          <p:nvPr/>
        </p:nvSpPr>
        <p:spPr>
          <a:xfrm>
            <a:off x="9661249" y="408462"/>
            <a:ext cx="3766573" cy="3457337"/>
          </a:xfrm>
          <a:prstGeom prst="star5">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TextBox 25">
            <a:extLst>
              <a:ext uri="{FF2B5EF4-FFF2-40B4-BE49-F238E27FC236}">
                <a16:creationId xmlns:a16="http://schemas.microsoft.com/office/drawing/2014/main" id="{785B8912-A71D-4F4C-986F-FE28B558848F}"/>
              </a:ext>
            </a:extLst>
          </p:cNvPr>
          <p:cNvSpPr txBox="1"/>
          <p:nvPr/>
        </p:nvSpPr>
        <p:spPr>
          <a:xfrm>
            <a:off x="10765371" y="1602744"/>
            <a:ext cx="164260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000000"/>
                </a:solidFill>
                <a:effectLst/>
                <a:uFillTx/>
                <a:latin typeface="Helvetica Neue"/>
                <a:ea typeface="Helvetica Neue"/>
                <a:cs typeface="Helvetica Neue"/>
                <a:sym typeface="Helvetica Neue"/>
              </a:rPr>
              <a:t>Practise counting in 2s,  5s and 10s</a:t>
            </a:r>
          </a:p>
        </p:txBody>
      </p:sp>
      <p:sp>
        <p:nvSpPr>
          <p:cNvPr id="28" name="TextBox 27">
            <a:extLst>
              <a:ext uri="{FF2B5EF4-FFF2-40B4-BE49-F238E27FC236}">
                <a16:creationId xmlns:a16="http://schemas.microsoft.com/office/drawing/2014/main" id="{EACB53F3-1BB8-4E39-9F3C-2031BB8E5883}"/>
              </a:ext>
            </a:extLst>
          </p:cNvPr>
          <p:cNvSpPr txBox="1"/>
          <p:nvPr/>
        </p:nvSpPr>
        <p:spPr>
          <a:xfrm>
            <a:off x="13915312" y="1012412"/>
            <a:ext cx="5071265" cy="20415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800" i="0" u="sng" strike="noStrike" cap="none" spc="0" normalizeH="0" baseline="0" dirty="0">
                <a:ln>
                  <a:noFill/>
                </a:ln>
                <a:solidFill>
                  <a:schemeClr val="tx1"/>
                </a:solidFill>
                <a:effectLst/>
                <a:uFillTx/>
                <a:sym typeface="Helvetica Neue"/>
              </a:rPr>
              <a:t>Length and Height</a:t>
            </a:r>
          </a:p>
          <a:p>
            <a:pPr marL="0" marR="0" indent="0" algn="ctr" defTabSz="825500" rtl="0" fontAlgn="auto" latinLnBrk="0" hangingPunct="0">
              <a:lnSpc>
                <a:spcPct val="100000"/>
              </a:lnSpc>
              <a:spcBef>
                <a:spcPts val="0"/>
              </a:spcBef>
              <a:spcAft>
                <a:spcPts val="0"/>
              </a:spcAft>
              <a:buClrTx/>
              <a:buSzTx/>
              <a:buFontTx/>
              <a:buNone/>
              <a:tabLst/>
            </a:pPr>
            <a:r>
              <a:rPr kumimoji="0" lang="en-GB" sz="1800" b="0" i="0" strike="noStrike" cap="none" spc="0" normalizeH="0" baseline="0" dirty="0">
                <a:ln>
                  <a:noFill/>
                </a:ln>
                <a:solidFill>
                  <a:schemeClr val="tx1"/>
                </a:solidFill>
                <a:effectLst/>
                <a:uFillTx/>
                <a:sym typeface="Helvetica Neue"/>
              </a:rPr>
              <a:t>The children</a:t>
            </a:r>
            <a:r>
              <a:rPr kumimoji="0" lang="en-GB" sz="1800" b="0" i="0" strike="noStrike" cap="none" spc="0" normalizeH="0" dirty="0">
                <a:ln>
                  <a:noFill/>
                </a:ln>
                <a:solidFill>
                  <a:schemeClr val="tx1"/>
                </a:solidFill>
                <a:effectLst/>
                <a:uFillTx/>
                <a:sym typeface="Helvetica Neue"/>
              </a:rPr>
              <a:t> will be </a:t>
            </a:r>
            <a:r>
              <a:rPr lang="en-GB" sz="1800" b="0" dirty="0">
                <a:solidFill>
                  <a:schemeClr val="tx1"/>
                </a:solidFill>
              </a:rPr>
              <a:t>using a ruler to measure items in centimetres and a meter stick or tape measure to measure items in metres. The children will be adding and subtracting lengths and heights to solve mathematical word problems.</a:t>
            </a:r>
            <a:endParaRPr kumimoji="0" lang="en-GB" sz="1800" b="0" i="0" strike="noStrike" cap="none" spc="0" normalizeH="0" baseline="0" dirty="0">
              <a:ln>
                <a:noFill/>
              </a:ln>
              <a:solidFill>
                <a:schemeClr val="tx1"/>
              </a:solidFill>
              <a:effectLst/>
              <a:uFillTx/>
              <a:sym typeface="Helvetica Neue"/>
            </a:endParaRPr>
          </a:p>
        </p:txBody>
      </p:sp>
      <p:sp>
        <p:nvSpPr>
          <p:cNvPr id="14" name="TextBox 13"/>
          <p:cNvSpPr txBox="1"/>
          <p:nvPr/>
        </p:nvSpPr>
        <p:spPr>
          <a:xfrm>
            <a:off x="19467229" y="11169722"/>
            <a:ext cx="4388275"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1600" b="0" dirty="0"/>
              <a:t>The children will learn about the concept of ‘Gospel’ and the good news of forgiveness, peace and love that Christians believe Jesus brings. We will learn about the instructions that Jesus gives in the Bible and how Christians follow his example and these instructions in order to behave in a Christ like way. </a:t>
            </a:r>
            <a:endParaRPr kumimoji="0" lang="en-GB" sz="1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
        <p:nvSpPr>
          <p:cNvPr id="30" name="TextBox 29"/>
          <p:cNvSpPr txBox="1"/>
          <p:nvPr/>
        </p:nvSpPr>
        <p:spPr>
          <a:xfrm>
            <a:off x="19420693" y="1758192"/>
            <a:ext cx="4388275"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000" b="0" dirty="0">
                <a:latin typeface="Arial" panose="020B0604020202020204" pitchFamily="34" charset="0"/>
                <a:cs typeface="Arial" panose="020B0604020202020204" pitchFamily="34" charset="0"/>
              </a:rPr>
              <a:t>This term, the children will learn how songs and music can communicate different moods and emotions. They will investigate different ways to express the mood of a song by adding facial expressions and changing the timbre and dynamics of their voice. They will develop their understanding of musical mood through simple songs, where they will be introduced to major and minor tonality.</a:t>
            </a:r>
          </a:p>
        </p:txBody>
      </p:sp>
      <p:pic>
        <p:nvPicPr>
          <p:cNvPr id="9" name="Picture 8"/>
          <p:cNvPicPr>
            <a:picLocks noChangeAspect="1"/>
          </p:cNvPicPr>
          <p:nvPr/>
        </p:nvPicPr>
        <p:blipFill>
          <a:blip r:embed="rId16"/>
          <a:stretch>
            <a:fillRect/>
          </a:stretch>
        </p:blipFill>
        <p:spPr>
          <a:xfrm>
            <a:off x="22481714" y="9974084"/>
            <a:ext cx="928932" cy="1188169"/>
          </a:xfrm>
          <a:prstGeom prst="rect">
            <a:avLst/>
          </a:prstGeom>
        </p:spPr>
      </p:pic>
      <p:pic>
        <p:nvPicPr>
          <p:cNvPr id="10" name="Picture 9"/>
          <p:cNvPicPr>
            <a:picLocks noChangeAspect="1"/>
          </p:cNvPicPr>
          <p:nvPr/>
        </p:nvPicPr>
        <p:blipFill>
          <a:blip r:embed="rId17"/>
          <a:stretch>
            <a:fillRect/>
          </a:stretch>
        </p:blipFill>
        <p:spPr>
          <a:xfrm>
            <a:off x="19956792" y="6026420"/>
            <a:ext cx="1080683" cy="4237734"/>
          </a:xfrm>
          <a:prstGeom prst="rect">
            <a:avLst/>
          </a:prstGeom>
        </p:spPr>
      </p:pic>
      <p:sp>
        <p:nvSpPr>
          <p:cNvPr id="22" name="TextBox 21"/>
          <p:cNvSpPr txBox="1"/>
          <p:nvPr/>
        </p:nvSpPr>
        <p:spPr>
          <a:xfrm>
            <a:off x="613207" y="4018310"/>
            <a:ext cx="8290168"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accent3">
                    <a:lumMod val="75000"/>
                  </a:schemeClr>
                </a:solidFill>
                <a:effectLst/>
                <a:uFillTx/>
                <a:latin typeface="Helvetica Neue"/>
                <a:ea typeface="Helvetica Neue"/>
                <a:cs typeface="Helvetica Neue"/>
                <a:sym typeface="Helvetica Neue"/>
              </a:rPr>
              <a:t>During this topic</a:t>
            </a:r>
            <a:r>
              <a:rPr kumimoji="0" lang="en-GB" sz="2000" b="0" i="0" u="none" strike="noStrike" cap="none" spc="0" normalizeH="0" dirty="0">
                <a:ln>
                  <a:noFill/>
                </a:ln>
                <a:solidFill>
                  <a:schemeClr val="accent3">
                    <a:lumMod val="75000"/>
                  </a:schemeClr>
                </a:solidFill>
                <a:effectLst/>
                <a:uFillTx/>
                <a:latin typeface="Helvetica Neue"/>
                <a:ea typeface="Helvetica Neue"/>
                <a:cs typeface="Helvetica Neue"/>
                <a:sym typeface="Helvetica Neue"/>
              </a:rPr>
              <a:t> we hope to inspire the children to take action against climate change. It would be wonderful if you could point out anything you do or have at home that contributes to saving out planet. This might be anything from recycling, solar panels, avoiding single use plastic, growing your own food or even planting trees. </a:t>
            </a:r>
            <a:r>
              <a:rPr lang="en-GB" sz="2000" dirty="0">
                <a:solidFill>
                  <a:schemeClr val="accent3">
                    <a:lumMod val="75000"/>
                  </a:schemeClr>
                </a:solidFill>
              </a:rPr>
              <a:t>Please upload your photos to seesaw and we will share these as a class</a:t>
            </a:r>
            <a:r>
              <a:rPr lang="en-GB" sz="2000" b="0" dirty="0">
                <a:solidFill>
                  <a:schemeClr val="accent3">
                    <a:lumMod val="75000"/>
                  </a:schemeClr>
                </a:solidFill>
              </a:rPr>
              <a:t>. Thank you.</a:t>
            </a:r>
            <a:endParaRPr kumimoji="0" lang="en-GB" sz="2000" b="0" i="0" u="none" strike="noStrike" cap="none" spc="0" normalizeH="0" baseline="0" dirty="0">
              <a:ln>
                <a:noFill/>
              </a:ln>
              <a:solidFill>
                <a:schemeClr val="accent3">
                  <a:lumMod val="75000"/>
                </a:schemeClr>
              </a:solidFill>
              <a:effectLst/>
              <a:uFillTx/>
              <a:sym typeface="Helvetica Neue"/>
            </a:endParaRPr>
          </a:p>
        </p:txBody>
      </p:sp>
      <p:sp>
        <p:nvSpPr>
          <p:cNvPr id="31" name="TextBox 30"/>
          <p:cNvSpPr txBox="1"/>
          <p:nvPr/>
        </p:nvSpPr>
        <p:spPr>
          <a:xfrm>
            <a:off x="16557041" y="3184580"/>
            <a:ext cx="228737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FF0000"/>
                </a:solidFill>
                <a:effectLst/>
                <a:uFillTx/>
                <a:latin typeface="Helvetica Neue"/>
                <a:ea typeface="Helvetica Neue"/>
                <a:cs typeface="Helvetica Neue"/>
                <a:sym typeface="Helvetica Neue"/>
              </a:rPr>
              <a:t>Use a ruler or tape measure to practise measuring things at home</a:t>
            </a:r>
          </a:p>
        </p:txBody>
      </p:sp>
      <p:pic>
        <p:nvPicPr>
          <p:cNvPr id="32" name="Picture 31"/>
          <p:cNvPicPr>
            <a:picLocks noChangeAspect="1"/>
          </p:cNvPicPr>
          <p:nvPr/>
        </p:nvPicPr>
        <p:blipFill>
          <a:blip r:embed="rId18"/>
          <a:stretch>
            <a:fillRect/>
          </a:stretch>
        </p:blipFill>
        <p:spPr>
          <a:xfrm>
            <a:off x="13263919" y="3367209"/>
            <a:ext cx="2800350" cy="714375"/>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401" y="730567"/>
            <a:ext cx="7748606" cy="1077218"/>
          </a:xfrm>
          <a:prstGeom prst="rect">
            <a:avLst/>
          </a:prstGeom>
        </p:spPr>
        <p:txBody>
          <a:bodyPr wrap="square">
            <a:spAutoFit/>
          </a:bodyPr>
          <a:lstStyle/>
          <a:p>
            <a:r>
              <a:rPr lang="en-GB" sz="6400" u="sng" dirty="0">
                <a:latin typeface="Sassoon Infant Std" panose="020B0503020103030203" pitchFamily="34" charset="0"/>
              </a:rPr>
              <a:t>Year 2 Spring 2</a:t>
            </a:r>
          </a:p>
        </p:txBody>
      </p:sp>
      <p:graphicFrame>
        <p:nvGraphicFramePr>
          <p:cNvPr id="4" name="Table 3"/>
          <p:cNvGraphicFramePr>
            <a:graphicFrameLocks noGrp="1"/>
          </p:cNvGraphicFramePr>
          <p:nvPr>
            <p:extLst/>
          </p:nvPr>
        </p:nvGraphicFramePr>
        <p:xfrm>
          <a:off x="836022" y="9507644"/>
          <a:ext cx="19568436" cy="3738096"/>
        </p:xfrm>
        <a:graphic>
          <a:graphicData uri="http://schemas.openxmlformats.org/drawingml/2006/table">
            <a:tbl>
              <a:tblPr/>
              <a:tblGrid>
                <a:gridCol w="1698172">
                  <a:extLst>
                    <a:ext uri="{9D8B030D-6E8A-4147-A177-3AD203B41FA5}">
                      <a16:colId xmlns:a16="http://schemas.microsoft.com/office/drawing/2014/main" val="2225417195"/>
                    </a:ext>
                  </a:extLst>
                </a:gridCol>
                <a:gridCol w="2951424">
                  <a:extLst>
                    <a:ext uri="{9D8B030D-6E8A-4147-A177-3AD203B41FA5}">
                      <a16:colId xmlns:a16="http://schemas.microsoft.com/office/drawing/2014/main" val="4004282596"/>
                    </a:ext>
                  </a:extLst>
                </a:gridCol>
                <a:gridCol w="3129112">
                  <a:extLst>
                    <a:ext uri="{9D8B030D-6E8A-4147-A177-3AD203B41FA5}">
                      <a16:colId xmlns:a16="http://schemas.microsoft.com/office/drawing/2014/main" val="2971072843"/>
                    </a:ext>
                  </a:extLst>
                </a:gridCol>
                <a:gridCol w="3063464">
                  <a:extLst>
                    <a:ext uri="{9D8B030D-6E8A-4147-A177-3AD203B41FA5}">
                      <a16:colId xmlns:a16="http://schemas.microsoft.com/office/drawing/2014/main" val="2577747135"/>
                    </a:ext>
                  </a:extLst>
                </a:gridCol>
                <a:gridCol w="2899954">
                  <a:extLst>
                    <a:ext uri="{9D8B030D-6E8A-4147-A177-3AD203B41FA5}">
                      <a16:colId xmlns:a16="http://schemas.microsoft.com/office/drawing/2014/main" val="353989541"/>
                    </a:ext>
                  </a:extLst>
                </a:gridCol>
                <a:gridCol w="2763072">
                  <a:extLst>
                    <a:ext uri="{9D8B030D-6E8A-4147-A177-3AD203B41FA5}">
                      <a16:colId xmlns:a16="http://schemas.microsoft.com/office/drawing/2014/main" val="511863083"/>
                    </a:ext>
                  </a:extLst>
                </a:gridCol>
                <a:gridCol w="3063238">
                  <a:extLst>
                    <a:ext uri="{9D8B030D-6E8A-4147-A177-3AD203B41FA5}">
                      <a16:colId xmlns:a16="http://schemas.microsoft.com/office/drawing/2014/main" val="2114174932"/>
                    </a:ext>
                  </a:extLst>
                </a:gridCol>
              </a:tblGrid>
              <a:tr h="3738096">
                <a:tc>
                  <a:txBody>
                    <a:bodyPr/>
                    <a:lstStyle/>
                    <a:p>
                      <a:r>
                        <a:rPr lang="en-GB" sz="2800" b="1" dirty="0">
                          <a:latin typeface="Sassoon Infant Std" panose="020B0503020103030203" pitchFamily="34" charset="0"/>
                        </a:rPr>
                        <a:t>E-book </a:t>
                      </a:r>
                    </a:p>
                    <a:p>
                      <a:r>
                        <a:rPr lang="en-GB" sz="2800" b="1" dirty="0">
                          <a:latin typeface="Sassoon Infant Std" panose="020B0503020103030203" pitchFamily="34" charset="0"/>
                        </a:rPr>
                        <a:t>Titles </a:t>
                      </a:r>
                    </a:p>
                  </a:txBody>
                  <a:tcPr marL="182880" marR="182880" marT="91440" marB="9144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r>
                        <a:rPr lang="en-GB" sz="2400" dirty="0">
                          <a:latin typeface="Sassoon Infant Std" panose="020B0503020103030203" pitchFamily="34" charset="0"/>
                        </a:rPr>
                        <a:t>Review</a:t>
                      </a:r>
                    </a:p>
                    <a:p>
                      <a:r>
                        <a:rPr lang="en-GB" sz="2400" dirty="0">
                          <a:latin typeface="Sassoon Infant Std" panose="020B0503020103030203" pitchFamily="34" charset="0"/>
                        </a:rPr>
                        <a:t>Castle rescue</a:t>
                      </a:r>
                    </a:p>
                    <a:p>
                      <a:r>
                        <a:rPr lang="en-GB" sz="2400" baseline="0" dirty="0">
                          <a:latin typeface="Sassoon Infant Std" panose="020B0503020103030203" pitchFamily="34" charset="0"/>
                        </a:rPr>
                        <a:t>Sea turtles</a:t>
                      </a:r>
                      <a:endParaRPr lang="en-GB" sz="2400" dirty="0">
                        <a:latin typeface="Sassoon Infant Std" panose="020B0503020103030203" pitchFamily="34" charset="0"/>
                      </a:endParaRPr>
                    </a:p>
                    <a:p>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r>
                        <a:rPr lang="en-GB" sz="2400" dirty="0">
                          <a:latin typeface="Sassoon Infant Std" panose="020B0503020103030203" pitchFamily="34" charset="0"/>
                        </a:rPr>
                        <a:t>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Fossils on the beach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The little</a:t>
                      </a:r>
                      <a:r>
                        <a:rPr lang="en-GB" sz="2400" baseline="0" dirty="0">
                          <a:latin typeface="Sassoon Infant Std" panose="020B0503020103030203" pitchFamily="34" charset="0"/>
                        </a:rPr>
                        <a:t> witches and the channel tunnel</a:t>
                      </a:r>
                    </a:p>
                    <a:p>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latin typeface="Sassoon Infant Std" panose="020B0503020103030203" pitchFamily="34" charset="0"/>
                        </a:rPr>
                        <a:t>Review</a:t>
                      </a:r>
                    </a:p>
                    <a:p>
                      <a:r>
                        <a:rPr lang="en-GB" sz="2400" dirty="0">
                          <a:latin typeface="Sassoon Infant Std" panose="020B0503020103030203" pitchFamily="34" charset="0"/>
                        </a:rPr>
                        <a:t>Flying</a:t>
                      </a: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latin typeface="Sassoon Infant Std" panose="020B0503020103030203" pitchFamily="34" charset="0"/>
                        </a:rPr>
                        <a:t>Review</a:t>
                      </a:r>
                    </a:p>
                    <a:p>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Review</a:t>
                      </a:r>
                    </a:p>
                    <a:p>
                      <a:r>
                        <a:rPr lang="en-GB" sz="2400" dirty="0">
                          <a:latin typeface="Sassoon Infant Std" panose="020B0503020103030203" pitchFamily="34" charset="0"/>
                        </a:rPr>
                        <a:t>Uncle Wonder</a:t>
                      </a:r>
                    </a:p>
                    <a:p>
                      <a:r>
                        <a:rPr lang="en-GB" sz="2400" dirty="0">
                          <a:latin typeface="Sassoon Infant Std" panose="020B0503020103030203" pitchFamily="34" charset="0"/>
                        </a:rPr>
                        <a:t>Mary </a:t>
                      </a:r>
                      <a:r>
                        <a:rPr lang="en-GB" sz="2400" dirty="0" err="1">
                          <a:latin typeface="Sassoon Infant Std" panose="020B0503020103030203" pitchFamily="34" charset="0"/>
                        </a:rPr>
                        <a:t>Seacole</a:t>
                      </a:r>
                      <a:endParaRPr lang="en-GB" sz="2400" dirty="0">
                        <a:latin typeface="Sassoon Infant Std" panose="020B0503020103030203" pitchFamily="34" charset="0"/>
                      </a:endParaRPr>
                    </a:p>
                    <a:p>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assoon Infant Std" panose="020B0503020103030203" pitchFamily="34" charset="0"/>
                        </a:rPr>
                        <a:t>Harvey goes missing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latin typeface="Sassoon Infant Std" panose="020B0503020103030203" pitchFamily="34" charset="0"/>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2050240"/>
                  </a:ext>
                </a:extLst>
              </a:tr>
            </a:tbl>
          </a:graphicData>
        </a:graphic>
      </p:graphicFrame>
      <p:sp>
        <p:nvSpPr>
          <p:cNvPr id="6" name="TextBox 5"/>
          <p:cNvSpPr txBox="1"/>
          <p:nvPr/>
        </p:nvSpPr>
        <p:spPr>
          <a:xfrm>
            <a:off x="10580912" y="323131"/>
            <a:ext cx="12122336" cy="3477875"/>
          </a:xfrm>
          <a:prstGeom prst="rect">
            <a:avLst/>
          </a:prstGeom>
          <a:noFill/>
        </p:spPr>
        <p:txBody>
          <a:bodyPr wrap="square" rtlCol="0">
            <a:spAutoFit/>
          </a:bodyPr>
          <a:lstStyle/>
          <a:p>
            <a:r>
              <a:rPr lang="en-GB" sz="3200" dirty="0"/>
              <a:t>These are the sounds and words that your child should be able to read by the end of this half term. The e-book titles correspond to the sounds and words taught each week. These words will also be the weekly spells that will be checked on a Friday.</a:t>
            </a:r>
          </a:p>
          <a:p>
            <a:endParaRPr lang="en-GB" sz="6000" dirty="0"/>
          </a:p>
        </p:txBody>
      </p:sp>
      <p:graphicFrame>
        <p:nvGraphicFramePr>
          <p:cNvPr id="8" name="Table 7"/>
          <p:cNvGraphicFramePr>
            <a:graphicFrameLocks noGrp="1"/>
          </p:cNvGraphicFramePr>
          <p:nvPr>
            <p:extLst/>
          </p:nvPr>
        </p:nvGraphicFramePr>
        <p:xfrm>
          <a:off x="2664274" y="3180471"/>
          <a:ext cx="17740188" cy="914400"/>
        </p:xfrm>
        <a:graphic>
          <a:graphicData uri="http://schemas.openxmlformats.org/drawingml/2006/table">
            <a:tbl>
              <a:tblPr firstRow="1" bandRow="1">
                <a:tableStyleId>{5940675A-B579-460E-94D1-54222C63F5DA}</a:tableStyleId>
              </a:tblPr>
              <a:tblGrid>
                <a:gridCol w="2769874">
                  <a:extLst>
                    <a:ext uri="{9D8B030D-6E8A-4147-A177-3AD203B41FA5}">
                      <a16:colId xmlns:a16="http://schemas.microsoft.com/office/drawing/2014/main" val="3089355045"/>
                    </a:ext>
                  </a:extLst>
                </a:gridCol>
                <a:gridCol w="3265714">
                  <a:extLst>
                    <a:ext uri="{9D8B030D-6E8A-4147-A177-3AD203B41FA5}">
                      <a16:colId xmlns:a16="http://schemas.microsoft.com/office/drawing/2014/main" val="2916520057"/>
                    </a:ext>
                  </a:extLst>
                </a:gridCol>
                <a:gridCol w="2952206">
                  <a:extLst>
                    <a:ext uri="{9D8B030D-6E8A-4147-A177-3AD203B41FA5}">
                      <a16:colId xmlns:a16="http://schemas.microsoft.com/office/drawing/2014/main" val="2898855417"/>
                    </a:ext>
                  </a:extLst>
                </a:gridCol>
                <a:gridCol w="2904298">
                  <a:extLst>
                    <a:ext uri="{9D8B030D-6E8A-4147-A177-3AD203B41FA5}">
                      <a16:colId xmlns:a16="http://schemas.microsoft.com/office/drawing/2014/main" val="686158886"/>
                    </a:ext>
                  </a:extLst>
                </a:gridCol>
                <a:gridCol w="2924048">
                  <a:extLst>
                    <a:ext uri="{9D8B030D-6E8A-4147-A177-3AD203B41FA5}">
                      <a16:colId xmlns:a16="http://schemas.microsoft.com/office/drawing/2014/main" val="3875079692"/>
                    </a:ext>
                  </a:extLst>
                </a:gridCol>
                <a:gridCol w="2924048">
                  <a:extLst>
                    <a:ext uri="{9D8B030D-6E8A-4147-A177-3AD203B41FA5}">
                      <a16:colId xmlns:a16="http://schemas.microsoft.com/office/drawing/2014/main" val="1040776948"/>
                    </a:ext>
                  </a:extLst>
                </a:gridCol>
              </a:tblGrid>
              <a:tr h="914400">
                <a:tc>
                  <a:txBody>
                    <a:bodyPr/>
                    <a:lstStyle/>
                    <a:p>
                      <a:pPr algn="ctr"/>
                      <a:r>
                        <a:rPr lang="en-GB" sz="4800" b="1" dirty="0"/>
                        <a:t>Week 1</a:t>
                      </a:r>
                    </a:p>
                  </a:txBody>
                  <a:tcPr marL="182880" marR="182880" marT="91440" marB="91440"/>
                </a:tc>
                <a:tc>
                  <a:txBody>
                    <a:bodyPr/>
                    <a:lstStyle/>
                    <a:p>
                      <a:pPr algn="ctr"/>
                      <a:r>
                        <a:rPr lang="en-GB" sz="4800" b="1" dirty="0"/>
                        <a:t>Week 2</a:t>
                      </a:r>
                    </a:p>
                  </a:txBody>
                  <a:tcPr marL="182880" marR="182880" marT="91440" marB="91440"/>
                </a:tc>
                <a:tc>
                  <a:txBody>
                    <a:bodyPr/>
                    <a:lstStyle/>
                    <a:p>
                      <a:pPr algn="ctr"/>
                      <a:r>
                        <a:rPr lang="en-GB" sz="4800" b="1" dirty="0"/>
                        <a:t>Week 3</a:t>
                      </a:r>
                    </a:p>
                  </a:txBody>
                  <a:tcPr marL="182880" marR="182880" marT="91440" marB="91440"/>
                </a:tc>
                <a:tc>
                  <a:txBody>
                    <a:bodyPr/>
                    <a:lstStyle/>
                    <a:p>
                      <a:pPr algn="ctr"/>
                      <a:r>
                        <a:rPr lang="en-GB" sz="4800" b="1" dirty="0"/>
                        <a:t>Week 4</a:t>
                      </a:r>
                    </a:p>
                  </a:txBody>
                  <a:tcPr marL="182880" marR="182880" marT="91440" marB="91440"/>
                </a:tc>
                <a:tc>
                  <a:txBody>
                    <a:bodyPr/>
                    <a:lstStyle/>
                    <a:p>
                      <a:pPr algn="ctr"/>
                      <a:r>
                        <a:rPr lang="en-GB" sz="4800" b="1" dirty="0"/>
                        <a:t>Week 5</a:t>
                      </a:r>
                    </a:p>
                  </a:txBody>
                  <a:tcPr marL="182880" marR="182880" marT="91440" marB="91440"/>
                </a:tc>
                <a:tc>
                  <a:txBody>
                    <a:bodyPr/>
                    <a:lstStyle/>
                    <a:p>
                      <a:pPr algn="ctr"/>
                      <a:r>
                        <a:rPr lang="en-GB" sz="4800" b="1" dirty="0"/>
                        <a:t>Week 6</a:t>
                      </a:r>
                    </a:p>
                  </a:txBody>
                  <a:tcPr marL="182880" marR="182880" marT="91440" marB="91440"/>
                </a:tc>
                <a:extLst>
                  <a:ext uri="{0D108BD9-81ED-4DB2-BD59-A6C34878D82A}">
                    <a16:rowId xmlns:a16="http://schemas.microsoft.com/office/drawing/2014/main" val="1947275051"/>
                  </a:ext>
                </a:extLst>
              </a:tr>
            </a:tbl>
          </a:graphicData>
        </a:graphic>
      </p:graphicFrame>
      <p:pic>
        <p:nvPicPr>
          <p:cNvPr id="2" name="Picture 1"/>
          <p:cNvPicPr>
            <a:picLocks noChangeAspect="1"/>
          </p:cNvPicPr>
          <p:nvPr/>
        </p:nvPicPr>
        <p:blipFill>
          <a:blip r:embed="rId2"/>
          <a:stretch>
            <a:fillRect/>
          </a:stretch>
        </p:blipFill>
        <p:spPr>
          <a:xfrm>
            <a:off x="2664273" y="3939689"/>
            <a:ext cx="11966126" cy="5604942"/>
          </a:xfrm>
          <a:prstGeom prst="rect">
            <a:avLst/>
          </a:prstGeom>
        </p:spPr>
      </p:pic>
      <p:pic>
        <p:nvPicPr>
          <p:cNvPr id="9" name="Picture 8"/>
          <p:cNvPicPr>
            <a:picLocks noChangeAspect="1"/>
          </p:cNvPicPr>
          <p:nvPr/>
        </p:nvPicPr>
        <p:blipFill>
          <a:blip r:embed="rId3"/>
          <a:stretch>
            <a:fillRect/>
          </a:stretch>
        </p:blipFill>
        <p:spPr>
          <a:xfrm>
            <a:off x="14630398" y="3939688"/>
            <a:ext cx="5774060" cy="5567956"/>
          </a:xfrm>
          <a:prstGeom prst="rect">
            <a:avLst/>
          </a:prstGeom>
        </p:spPr>
      </p:pic>
    </p:spTree>
    <p:extLst>
      <p:ext uri="{BB962C8B-B14F-4D97-AF65-F5344CB8AC3E}">
        <p14:creationId xmlns:p14="http://schemas.microsoft.com/office/powerpoint/2010/main" val="425322517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2774</TotalTime>
  <Words>1686</Words>
  <Application>Microsoft Office PowerPoint</Application>
  <PresentationFormat>Custom</PresentationFormat>
  <Paragraphs>287</Paragraphs>
  <Slides>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Helvetica Neue</vt:lpstr>
      <vt:lpstr>Helvetica Neue Light</vt:lpstr>
      <vt:lpstr>Helvetica Neue Medium</vt:lpstr>
      <vt:lpstr>Noteworthy Bold</vt:lpstr>
      <vt:lpstr>Noteworthy Light</vt:lpstr>
      <vt:lpstr>Sassoon Infant Std</vt:lpstr>
      <vt:lpstr>White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Hutchinson</dc:creator>
  <cp:lastModifiedBy>J Hutchinson</cp:lastModifiedBy>
  <cp:revision>170</cp:revision>
  <dcterms:modified xsi:type="dcterms:W3CDTF">2024-02-20T17:57:00Z</dcterms:modified>
</cp:coreProperties>
</file>