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8" r:id="rId2"/>
    <p:sldId id="257" r:id="rId3"/>
    <p:sldId id="260" r:id="rId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091" autoAdjust="0"/>
  </p:normalViewPr>
  <p:slideViewPr>
    <p:cSldViewPr snapToGrid="0">
      <p:cViewPr>
        <p:scale>
          <a:sx n="50" d="100"/>
          <a:sy n="50" d="100"/>
        </p:scale>
        <p:origin x="-4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027"/>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6:06:32.49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2:41:21.510"/>
    </inkml:context>
    <inkml:brush xml:id="br0">
      <inkml:brushProperty name="width" value="0.05" units="cm"/>
      <inkml:brushProperty name="height" value="0.05" units="cm"/>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channel name="T" type="integer" max="2.14748E9" units="dev"/>
        </inkml:traceFormat>
        <inkml:channelProperties>
          <inkml:channelProperty channel="X" name="resolution" value="33.31707" units="1/cm"/>
          <inkml:channelProperty channel="Y" name="resolution" value="33.3913" units="1/cm"/>
          <inkml:channelProperty channel="T" name="resolution" value="1" units="1/dev"/>
        </inkml:channelProperties>
      </inkml:inkSource>
      <inkml:timestamp xml:id="ts0" timeString="2022-02-24T12:41:27.878"/>
    </inkml:context>
    <inkml:brush xml:id="br0">
      <inkml:brushProperty name="width" value="0.05" units="cm"/>
      <inkml:brushProperty name="height" value="0.05" units="cm"/>
      <inkml:brushProperty name="fitToCurve" value="1"/>
    </inkml:brush>
  </inkml:definitions>
  <inkml:trace contextRef="#ctx0" brushRef="#br0">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35447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4729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532241774_2880x1920.jpg"/>
          <p:cNvSpPr>
            <a:spLocks noGrp="1"/>
          </p:cNvSpPr>
          <p:nvPr>
            <p:ph type="pic" idx="21"/>
          </p:nvPr>
        </p:nvSpPr>
        <p:spPr>
          <a:xfrm>
            <a:off x="-50800" y="-1270000"/>
            <a:ext cx="24485600" cy="163237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532241774_2880x1920.jpg"/>
          <p:cNvSpPr>
            <a:spLocks noGrp="1"/>
          </p:cNvSpPr>
          <p:nvPr>
            <p:ph type="pic" idx="21"/>
          </p:nvPr>
        </p:nvSpPr>
        <p:spPr>
          <a:xfrm>
            <a:off x="3125968" y="-393700"/>
            <a:ext cx="18135601" cy="120904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532204087_1355x1355.jpg"/>
          <p:cNvSpPr>
            <a:spLocks noGrp="1"/>
          </p:cNvSpPr>
          <p:nvPr>
            <p:ph type="pic" sz="half" idx="21"/>
          </p:nvPr>
        </p:nvSpPr>
        <p:spPr>
          <a:xfrm>
            <a:off x="12827000" y="952500"/>
            <a:ext cx="11468100" cy="114681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532205080_1647x1098.jpg"/>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532205080_1647x1098.jpg"/>
          <p:cNvSpPr>
            <a:spLocks noGrp="1"/>
          </p:cNvSpPr>
          <p:nvPr>
            <p:ph type="pic" sz="quarter" idx="21"/>
          </p:nvPr>
        </p:nvSpPr>
        <p:spPr>
          <a:xfrm>
            <a:off x="15300325" y="7048500"/>
            <a:ext cx="8324850" cy="5549900"/>
          </a:xfrm>
          <a:prstGeom prst="rect">
            <a:avLst/>
          </a:prstGeom>
        </p:spPr>
        <p:txBody>
          <a:bodyPr lIns="91439" tIns="45719" rIns="91439" bIns="45719" anchor="t">
            <a:noAutofit/>
          </a:bodyPr>
          <a:lstStyle/>
          <a:p>
            <a:endParaRPr/>
          </a:p>
        </p:txBody>
      </p:sp>
      <p:sp>
        <p:nvSpPr>
          <p:cNvPr id="84" name="532204087_1355x1355.jpg"/>
          <p:cNvSpPr>
            <a:spLocks noGrp="1"/>
          </p:cNvSpPr>
          <p:nvPr>
            <p:ph type="pic" sz="quarter" idx="22"/>
          </p:nvPr>
        </p:nvSpPr>
        <p:spPr>
          <a:xfrm>
            <a:off x="15760700" y="863600"/>
            <a:ext cx="7404100" cy="7404100"/>
          </a:xfrm>
          <a:prstGeom prst="rect">
            <a:avLst/>
          </a:prstGeom>
        </p:spPr>
        <p:txBody>
          <a:bodyPr lIns="91439" tIns="45719" rIns="91439" bIns="45719" anchor="t">
            <a:noAutofit/>
          </a:bodyPr>
          <a:lstStyle/>
          <a:p>
            <a:endParaRPr/>
          </a:p>
        </p:txBody>
      </p:sp>
      <p:sp>
        <p:nvSpPr>
          <p:cNvPr id="85" name="532241774_2880x1920.jpg"/>
          <p:cNvSpPr>
            <a:spLocks noGrp="1"/>
          </p:cNvSpPr>
          <p:nvPr>
            <p:ph type="pic" idx="23"/>
          </p:nvPr>
        </p:nvSpPr>
        <p:spPr>
          <a:xfrm>
            <a:off x="-9906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457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914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1371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18288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22860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27432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32004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365760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emf"/><Relationship Id="rId18" Type="http://schemas.openxmlformats.org/officeDocument/2006/relationships/image" Target="../media/image4.png"/><Relationship Id="rId3" Type="http://schemas.openxmlformats.org/officeDocument/2006/relationships/customXml" Target="../ink/ink1.xml"/><Relationship Id="rId17" Type="http://schemas.openxmlformats.org/officeDocument/2006/relationships/image" Target="../media/image3.png"/><Relationship Id="rId2" Type="http://schemas.openxmlformats.org/officeDocument/2006/relationships/notesSlide" Target="../notesSlides/notesSlide1.xml"/><Relationship Id="rId16" Type="http://schemas.openxmlformats.org/officeDocument/2006/relationships/image" Target="../media/image2.png"/><Relationship Id="rId1" Type="http://schemas.openxmlformats.org/officeDocument/2006/relationships/slideLayout" Target="../slideLayouts/slideLayout1.xml"/><Relationship Id="rId15" Type="http://schemas.openxmlformats.org/officeDocument/2006/relationships/image" Target="../media/image1.png"/><Relationship Id="rId14" Type="http://schemas.openxmlformats.org/officeDocument/2006/relationships/customXml" Target="../ink/ink2.xml"/></Relationships>
</file>

<file path=ppt/slides/_rels/slide2.xml.rels><?xml version="1.0" encoding="UTF-8" standalone="yes"?>
<Relationships xmlns="http://schemas.openxmlformats.org/package/2006/relationships"><Relationship Id="rId13" Type="http://schemas.openxmlformats.org/officeDocument/2006/relationships/hyperlink" Target="https://ebooks.monsterphonics.com/register/standard-school/?ca=282bccec0f3a2379c9ff4c6075b28fa1" TargetMode="External"/><Relationship Id="rId3" Type="http://schemas.openxmlformats.org/officeDocument/2006/relationships/image" Target="../media/image5.tif"/><Relationship Id="rId12"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12.xml"/><Relationship Id="rId11" Type="http://schemas.openxmlformats.org/officeDocument/2006/relationships/image" Target="../media/image60.emf"/><Relationship Id="rId15" Type="http://schemas.openxmlformats.org/officeDocument/2006/relationships/image" Target="../media/image7.png"/><Relationship Id="rId4" Type="http://schemas.openxmlformats.org/officeDocument/2006/relationships/customXml" Target="../ink/ink3.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Autumn 1: Knowledge organiser"/>
          <p:cNvSpPr txBox="1"/>
          <p:nvPr/>
        </p:nvSpPr>
        <p:spPr>
          <a:xfrm>
            <a:off x="-2787407" y="279328"/>
            <a:ext cx="1270061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4000" b="0">
                <a:latin typeface="Noteworthy Bold"/>
                <a:ea typeface="Noteworthy Bold"/>
                <a:cs typeface="Noteworthy Bold"/>
                <a:sym typeface="Noteworthy Bold"/>
              </a:defRPr>
            </a:lvl1pPr>
          </a:lstStyle>
          <a:p>
            <a:r>
              <a:rPr lang="en-GB" dirty="0"/>
              <a:t>Spring 2 Y1 </a:t>
            </a:r>
            <a:r>
              <a:rPr dirty="0"/>
              <a:t>: </a:t>
            </a:r>
            <a:r>
              <a:rPr lang="en-GB" dirty="0"/>
              <a:t>Nurturing Nature</a:t>
            </a:r>
            <a:endParaRPr dirty="0"/>
          </a:p>
        </p:txBody>
      </p:sp>
      <p:sp>
        <p:nvSpPr>
          <p:cNvPr id="121" name="Key books this term"/>
          <p:cNvSpPr txBox="1"/>
          <p:nvPr/>
        </p:nvSpPr>
        <p:spPr>
          <a:xfrm>
            <a:off x="294397" y="1127916"/>
            <a:ext cx="3268505" cy="7054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b="0" u="sng">
                <a:solidFill>
                  <a:srgbClr val="5E5E5E"/>
                </a:solidFill>
                <a:latin typeface="Noteworthy Bold"/>
                <a:ea typeface="Noteworthy Bold"/>
                <a:cs typeface="Noteworthy Bold"/>
                <a:sym typeface="Noteworthy Bold"/>
              </a:defRPr>
            </a:lvl1pPr>
          </a:lstStyle>
          <a:p>
            <a:r>
              <a:t>Key books this term</a:t>
            </a:r>
          </a:p>
        </p:txBody>
      </p:sp>
      <p:sp>
        <p:nvSpPr>
          <p:cNvPr id="135" name="Autumn- week 7"/>
          <p:cNvSpPr/>
          <p:nvPr/>
        </p:nvSpPr>
        <p:spPr>
          <a:xfrm>
            <a:off x="19466079" y="4370057"/>
            <a:ext cx="3920394" cy="1455884"/>
          </a:xfrm>
          <a:prstGeom prst="rightArrow">
            <a:avLst>
              <a:gd name="adj1" fmla="val 34805"/>
              <a:gd name="adj2" fmla="val 50657"/>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The Big Book of Blooms</a:t>
            </a:r>
            <a:endParaRPr dirty="0"/>
          </a:p>
        </p:txBody>
      </p:sp>
      <p:sp>
        <p:nvSpPr>
          <p:cNvPr id="148" name="Key Vocabulary:…"/>
          <p:cNvSpPr/>
          <p:nvPr/>
        </p:nvSpPr>
        <p:spPr>
          <a:xfrm>
            <a:off x="17871007" y="5097999"/>
            <a:ext cx="4797267" cy="7864469"/>
          </a:xfrm>
          <a:custGeom>
            <a:avLst/>
            <a:gdLst/>
            <a:ahLst/>
            <a:cxnLst>
              <a:cxn ang="0">
                <a:pos x="wd2" y="hd2"/>
              </a:cxn>
              <a:cxn ang="5400000">
                <a:pos x="wd2" y="hd2"/>
              </a:cxn>
              <a:cxn ang="10800000">
                <a:pos x="wd2" y="hd2"/>
              </a:cxn>
              <a:cxn ang="16200000">
                <a:pos x="wd2" y="hd2"/>
              </a:cxn>
            </a:cxnLst>
            <a:rect l="0" t="0" r="r" b="b"/>
            <a:pathLst>
              <a:path w="21600" h="21600" extrusionOk="0">
                <a:moveTo>
                  <a:pt x="2705" y="0"/>
                </a:moveTo>
                <a:lnTo>
                  <a:pt x="1818" y="2248"/>
                </a:lnTo>
                <a:cubicBezTo>
                  <a:pt x="809" y="2266"/>
                  <a:pt x="0" y="2745"/>
                  <a:pt x="0" y="3336"/>
                </a:cubicBezTo>
                <a:lnTo>
                  <a:pt x="0" y="20508"/>
                </a:lnTo>
                <a:cubicBezTo>
                  <a:pt x="0" y="21111"/>
                  <a:pt x="840" y="21600"/>
                  <a:pt x="1876" y="21600"/>
                </a:cubicBezTo>
                <a:lnTo>
                  <a:pt x="19724" y="21600"/>
                </a:lnTo>
                <a:cubicBezTo>
                  <a:pt x="20760" y="21600"/>
                  <a:pt x="21600" y="21111"/>
                  <a:pt x="21600" y="20508"/>
                </a:cubicBezTo>
                <a:lnTo>
                  <a:pt x="21600" y="3336"/>
                </a:lnTo>
                <a:cubicBezTo>
                  <a:pt x="21600" y="2733"/>
                  <a:pt x="20760" y="2244"/>
                  <a:pt x="19724" y="2244"/>
                </a:cubicBezTo>
                <a:lnTo>
                  <a:pt x="3590" y="2244"/>
                </a:lnTo>
                <a:lnTo>
                  <a:pt x="2705"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r>
              <a:rPr sz="3200" dirty="0"/>
              <a:t>Key Vocabulary:</a:t>
            </a:r>
            <a:endParaRPr lang="en-GB" sz="3200" dirty="0"/>
          </a:p>
          <a:p>
            <a:pPr>
              <a:defRPr sz="3200" b="0">
                <a:latin typeface="Noteworthy Light"/>
                <a:ea typeface="Noteworthy Light"/>
                <a:cs typeface="Noteworthy Light"/>
                <a:sym typeface="Noteworthy Light"/>
              </a:defRPr>
            </a:pPr>
            <a:endParaRPr lang="en-GB" sz="3200" dirty="0"/>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1400" dirty="0">
                <a:solidFill>
                  <a:srgbClr val="FF0000"/>
                </a:solidFill>
              </a:rPr>
              <a:t>Blooms – </a:t>
            </a:r>
            <a:r>
              <a:rPr lang="en-GB" sz="1400" dirty="0">
                <a:solidFill>
                  <a:schemeClr val="tx1"/>
                </a:solidFill>
              </a:rPr>
              <a:t>produces flowers.</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1400" dirty="0">
                <a:solidFill>
                  <a:srgbClr val="FF0000"/>
                </a:solidFill>
              </a:rPr>
              <a:t>Flowers – </a:t>
            </a:r>
            <a:r>
              <a:rPr lang="en-GB" sz="1400" dirty="0">
                <a:solidFill>
                  <a:schemeClr val="tx1"/>
                </a:solidFill>
              </a:rPr>
              <a:t>is also known as bloom or blossom. A flower is the reproductive part of a plant.</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1400" dirty="0">
                <a:solidFill>
                  <a:srgbClr val="FF0000"/>
                </a:solidFill>
              </a:rPr>
              <a:t>Pollen -  </a:t>
            </a:r>
            <a:r>
              <a:rPr lang="en-GB" sz="1400" dirty="0">
                <a:solidFill>
                  <a:schemeClr val="tx1"/>
                </a:solidFill>
              </a:rPr>
              <a:t>a powdery substance produced by most flowers or seeds of a plant.</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1400" dirty="0">
                <a:solidFill>
                  <a:srgbClr val="FF0000"/>
                </a:solidFill>
              </a:rPr>
              <a:t>Petal – </a:t>
            </a:r>
            <a:r>
              <a:rPr lang="en-GB" sz="1400" dirty="0">
                <a:solidFill>
                  <a:schemeClr val="tx1"/>
                </a:solidFill>
              </a:rPr>
              <a:t>each of the segments of a flower usually coloured.</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1400" dirty="0">
                <a:solidFill>
                  <a:srgbClr val="FF0000"/>
                </a:solidFill>
              </a:rPr>
              <a:t>Stamen – </a:t>
            </a:r>
            <a:r>
              <a:rPr lang="en-GB" sz="1400" dirty="0">
                <a:solidFill>
                  <a:schemeClr val="tx1"/>
                </a:solidFill>
              </a:rPr>
              <a:t>the male reproductive part of a flower.</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1400" dirty="0">
                <a:solidFill>
                  <a:srgbClr val="FF0000"/>
                </a:solidFill>
              </a:rPr>
              <a:t>Stem – </a:t>
            </a:r>
            <a:r>
              <a:rPr lang="en-GB" sz="1400" dirty="0">
                <a:solidFill>
                  <a:schemeClr val="tx1"/>
                </a:solidFill>
              </a:rPr>
              <a:t>transports water and nutrients from the roots to the leaves. </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1400" dirty="0">
                <a:solidFill>
                  <a:srgbClr val="FF0000"/>
                </a:solidFill>
              </a:rPr>
              <a:t>Vein – </a:t>
            </a:r>
            <a:r>
              <a:rPr lang="en-GB" sz="1400" dirty="0">
                <a:solidFill>
                  <a:schemeClr val="tx1"/>
                </a:solidFill>
              </a:rPr>
              <a:t>supports the structure of a leaf.</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1400" dirty="0">
                <a:solidFill>
                  <a:srgbClr val="FF0000"/>
                </a:solidFill>
              </a:rPr>
              <a:t>Stigma – </a:t>
            </a:r>
            <a:r>
              <a:rPr lang="en-GB" sz="1400" dirty="0">
                <a:solidFill>
                  <a:schemeClr val="tx1"/>
                </a:solidFill>
              </a:rPr>
              <a:t>part of the female reproductive system. It catches the pollen.</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1400" dirty="0">
                <a:solidFill>
                  <a:srgbClr val="FF0000"/>
                </a:solidFill>
              </a:rPr>
              <a:t>Photosynthesis – </a:t>
            </a:r>
            <a:r>
              <a:rPr lang="en-GB" sz="1400" dirty="0">
                <a:solidFill>
                  <a:schemeClr val="tx1"/>
                </a:solidFill>
              </a:rPr>
              <a:t>leaves take the energy from sunlight and make it into a sugary food. </a:t>
            </a: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r>
              <a:rPr lang="en-GB" sz="1400" dirty="0">
                <a:solidFill>
                  <a:srgbClr val="FF0000"/>
                </a:solidFill>
              </a:rPr>
              <a:t>Germination – </a:t>
            </a:r>
            <a:r>
              <a:rPr lang="en-GB" sz="1400" dirty="0">
                <a:solidFill>
                  <a:schemeClr val="tx1"/>
                </a:solidFill>
              </a:rPr>
              <a:t>the growth of a seed into a young plant or seedling.</a:t>
            </a:r>
          </a:p>
          <a:p>
            <a:pPr>
              <a:defRPr sz="3200" b="0">
                <a:latin typeface="Noteworthy Light"/>
                <a:ea typeface="Noteworthy Light"/>
                <a:cs typeface="Noteworthy Light"/>
                <a:sym typeface="Noteworthy Light"/>
              </a:defRPr>
            </a:pPr>
            <a:endParaRPr lang="en-GB" sz="3200" dirty="0"/>
          </a:p>
          <a:p>
            <a:pPr>
              <a:defRPr sz="3200" b="0">
                <a:latin typeface="Noteworthy Light"/>
                <a:ea typeface="Noteworthy Light"/>
                <a:cs typeface="Noteworthy Light"/>
                <a:sym typeface="Noteworthy Light"/>
              </a:defRPr>
            </a:pPr>
            <a:r>
              <a:rPr sz="3200" dirty="0"/>
              <a:t>Key Questions</a:t>
            </a:r>
            <a:r>
              <a:rPr lang="en-GB" sz="3200" dirty="0"/>
              <a:t>?</a:t>
            </a:r>
          </a:p>
          <a:p>
            <a:pPr algn="l">
              <a:defRPr sz="3200" b="0">
                <a:latin typeface="Noteworthy Light"/>
                <a:ea typeface="Noteworthy Light"/>
                <a:cs typeface="Noteworthy Light"/>
                <a:sym typeface="Noteworthy Light"/>
              </a:defRPr>
            </a:pPr>
            <a:endParaRPr lang="en-GB" sz="14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latin typeface="Noteworthy Bold"/>
                <a:cs typeface="Arial" panose="020B0604020202020204" pitchFamily="34" charset="0"/>
              </a:rPr>
              <a:t>Do you think this book will be fiction or non-fiction?</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latin typeface="Noteworthy Bold"/>
                <a:cs typeface="Arial" panose="020B0604020202020204" pitchFamily="34" charset="0"/>
              </a:rPr>
              <a:t>What flowers can you name?</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latin typeface="Noteworthy Bold"/>
                <a:cs typeface="Arial" panose="020B0604020202020204" pitchFamily="34" charset="0"/>
              </a:rPr>
              <a:t>Can you name the parts of a flower?</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latin typeface="Noteworthy Bold"/>
                <a:cs typeface="Arial" panose="020B0604020202020204" pitchFamily="34" charset="0"/>
              </a:rPr>
              <a:t>Do you have a favourite flower?</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r>
              <a:rPr lang="en-GB" sz="1600" dirty="0">
                <a:latin typeface="Noteworthy Bold"/>
                <a:cs typeface="Arial" panose="020B0604020202020204" pitchFamily="34" charset="0"/>
              </a:rPr>
              <a:t>Have you ever planted any flowers? How did you nurture it?</a:t>
            </a:r>
          </a:p>
          <a:p>
            <a:pPr marL="285750" indent="-285750" algn="l">
              <a:buFont typeface="Arial" panose="020B0604020202020204" pitchFamily="34" charset="0"/>
              <a:buChar char="•"/>
              <a:defRPr sz="3200" b="0">
                <a:latin typeface="Noteworthy Light"/>
                <a:ea typeface="Noteworthy Light"/>
                <a:cs typeface="Noteworthy Light"/>
                <a:sym typeface="Noteworthy Light"/>
              </a:defRPr>
            </a:pPr>
            <a:endParaRPr lang="en-GB" sz="1600" dirty="0">
              <a:latin typeface="Noteworthy Bold"/>
              <a:cs typeface="Arial" panose="020B0604020202020204" pitchFamily="34" charset="0"/>
            </a:endParaRPr>
          </a:p>
          <a:p>
            <a:pPr algn="l">
              <a:defRPr sz="3200" b="0">
                <a:latin typeface="Noteworthy Light"/>
                <a:ea typeface="Noteworthy Light"/>
                <a:cs typeface="Noteworthy Light"/>
                <a:sym typeface="Noteworthy Light"/>
              </a:defRPr>
            </a:pPr>
            <a:endParaRPr lang="en-GB" sz="1400" dirty="0">
              <a:latin typeface="Arial" panose="020B0604020202020204" pitchFamily="34" charset="0"/>
              <a:cs typeface="Arial" panose="020B0604020202020204" pitchFamily="34" charset="0"/>
            </a:endParaRPr>
          </a:p>
          <a:p>
            <a:pPr algn="l">
              <a:buClr>
                <a:srgbClr val="000000"/>
              </a:buClr>
              <a:buSzPct val="125000"/>
              <a:defRPr sz="1400" b="0">
                <a:solidFill>
                  <a:schemeClr val="accent5">
                    <a:hueOff val="-82419"/>
                    <a:satOff val="-9513"/>
                    <a:lumOff val="-16343"/>
                  </a:schemeClr>
                </a:solidFill>
                <a:latin typeface="Noteworthy Light"/>
                <a:ea typeface="Noteworthy Light"/>
                <a:cs typeface="Noteworthy Light"/>
                <a:sym typeface="Noteworthy Light"/>
              </a:defRPr>
            </a:pPr>
            <a:endParaRPr dirty="0">
              <a:solidFill>
                <a:srgbClr val="000000"/>
              </a:solidFill>
            </a:endParaRPr>
          </a:p>
        </p:txBody>
      </p:sp>
      <p:sp>
        <p:nvSpPr>
          <p:cNvPr id="17" name="Key Vocabulary:…"/>
          <p:cNvSpPr/>
          <p:nvPr/>
        </p:nvSpPr>
        <p:spPr>
          <a:xfrm>
            <a:off x="277012" y="5097999"/>
            <a:ext cx="4674662" cy="7856300"/>
          </a:xfrm>
          <a:custGeom>
            <a:avLst/>
            <a:gdLst/>
            <a:ahLst/>
            <a:cxnLst>
              <a:cxn ang="0">
                <a:pos x="wd2" y="hd2"/>
              </a:cxn>
              <a:cxn ang="5400000">
                <a:pos x="wd2" y="hd2"/>
              </a:cxn>
              <a:cxn ang="10800000">
                <a:pos x="wd2" y="hd2"/>
              </a:cxn>
              <a:cxn ang="16200000">
                <a:pos x="wd2" y="hd2"/>
              </a:cxn>
            </a:cxnLst>
            <a:rect l="0" t="0" r="r" b="b"/>
            <a:pathLst>
              <a:path w="21600" h="21600" extrusionOk="0">
                <a:moveTo>
                  <a:pt x="3233" y="0"/>
                </a:moveTo>
                <a:lnTo>
                  <a:pt x="2174" y="2489"/>
                </a:lnTo>
                <a:cubicBezTo>
                  <a:pt x="968" y="2510"/>
                  <a:pt x="0" y="3040"/>
                  <a:pt x="0" y="3695"/>
                </a:cubicBezTo>
                <a:lnTo>
                  <a:pt x="0" y="20391"/>
                </a:lnTo>
                <a:cubicBezTo>
                  <a:pt x="0" y="21059"/>
                  <a:pt x="1004" y="21600"/>
                  <a:pt x="2243" y="21600"/>
                </a:cubicBezTo>
                <a:lnTo>
                  <a:pt x="19357" y="21600"/>
                </a:lnTo>
                <a:cubicBezTo>
                  <a:pt x="20596" y="21600"/>
                  <a:pt x="21600" y="21059"/>
                  <a:pt x="21600" y="20391"/>
                </a:cubicBezTo>
                <a:lnTo>
                  <a:pt x="21600" y="3695"/>
                </a:lnTo>
                <a:cubicBezTo>
                  <a:pt x="21600" y="3027"/>
                  <a:pt x="20596" y="2486"/>
                  <a:pt x="19357" y="2486"/>
                </a:cubicBezTo>
                <a:lnTo>
                  <a:pt x="4291" y="2486"/>
                </a:lnTo>
                <a:lnTo>
                  <a:pt x="3233"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endParaRPr lang="en-GB" dirty="0"/>
          </a:p>
          <a:p>
            <a:pPr>
              <a:defRPr sz="3200" b="0">
                <a:latin typeface="Noteworthy Light"/>
                <a:ea typeface="Noteworthy Light"/>
                <a:cs typeface="Noteworthy Light"/>
                <a:sym typeface="Noteworthy Light"/>
              </a:defRPr>
            </a:pPr>
            <a:r>
              <a:rPr dirty="0"/>
              <a:t>Key Vocabulary:</a:t>
            </a:r>
            <a:endParaRPr lang="en-GB" dirty="0"/>
          </a:p>
          <a:p>
            <a:pPr>
              <a:defRPr sz="3200" b="0">
                <a:latin typeface="Noteworthy Light"/>
                <a:ea typeface="Noteworthy Light"/>
                <a:cs typeface="Noteworthy Light"/>
                <a:sym typeface="Noteworthy Light"/>
              </a:defRPr>
            </a:pPr>
            <a:endParaRPr lang="en-GB" dirty="0"/>
          </a:p>
          <a:p>
            <a:pPr algn="l">
              <a:defRPr sz="3200" b="0">
                <a:latin typeface="Noteworthy Light"/>
                <a:ea typeface="Noteworthy Light"/>
                <a:cs typeface="Noteworthy Light"/>
                <a:sym typeface="Noteworthy Light"/>
              </a:defRPr>
            </a:pPr>
            <a:r>
              <a:rPr lang="en-GB" sz="1400" dirty="0">
                <a:solidFill>
                  <a:srgbClr val="FF0000"/>
                </a:solidFill>
                <a:latin typeface="Noteworthy Bold"/>
              </a:rPr>
              <a:t>Extraordinary – </a:t>
            </a:r>
            <a:r>
              <a:rPr lang="en-GB" sz="1400" dirty="0">
                <a:solidFill>
                  <a:schemeClr val="tx1"/>
                </a:solidFill>
                <a:latin typeface="Noteworthy Bold"/>
              </a:rPr>
              <a:t>something that is unusual or remarkable.</a:t>
            </a:r>
          </a:p>
          <a:p>
            <a:pPr algn="l">
              <a:defRPr sz="3200" b="0">
                <a:latin typeface="Noteworthy Light"/>
                <a:ea typeface="Noteworthy Light"/>
                <a:cs typeface="Noteworthy Light"/>
                <a:sym typeface="Noteworthy Light"/>
              </a:defRPr>
            </a:pPr>
            <a:r>
              <a:rPr lang="en-GB" sz="1400" dirty="0">
                <a:solidFill>
                  <a:srgbClr val="FF0000"/>
                </a:solidFill>
                <a:latin typeface="Noteworthy Bold"/>
              </a:rPr>
              <a:t>Gardener – </a:t>
            </a:r>
            <a:r>
              <a:rPr lang="en-GB" sz="1400" dirty="0">
                <a:solidFill>
                  <a:schemeClr val="tx1"/>
                </a:solidFill>
                <a:latin typeface="Noteworthy Bold"/>
              </a:rPr>
              <a:t>a person who tends to a garden as a hobby or for a living. </a:t>
            </a:r>
          </a:p>
          <a:p>
            <a:pPr algn="l">
              <a:defRPr sz="3200" b="0">
                <a:latin typeface="Noteworthy Light"/>
                <a:ea typeface="Noteworthy Light"/>
                <a:cs typeface="Noteworthy Light"/>
                <a:sym typeface="Noteworthy Light"/>
              </a:defRPr>
            </a:pPr>
            <a:r>
              <a:rPr lang="en-GB" sz="1400" dirty="0">
                <a:solidFill>
                  <a:srgbClr val="FF0000"/>
                </a:solidFill>
                <a:latin typeface="Noteworthy Bold"/>
              </a:rPr>
              <a:t>Imagination – </a:t>
            </a:r>
            <a:r>
              <a:rPr lang="en-GB" sz="1400" dirty="0">
                <a:solidFill>
                  <a:schemeClr val="tx1"/>
                </a:solidFill>
                <a:latin typeface="Noteworthy Bold"/>
              </a:rPr>
              <a:t>to be creative and form new ideas in the mind.</a:t>
            </a:r>
          </a:p>
          <a:p>
            <a:pPr algn="l">
              <a:defRPr sz="3200" b="0">
                <a:latin typeface="Noteworthy Light"/>
                <a:ea typeface="Noteworthy Light"/>
                <a:cs typeface="Noteworthy Light"/>
                <a:sym typeface="Noteworthy Light"/>
              </a:defRPr>
            </a:pPr>
            <a:r>
              <a:rPr lang="en-GB" sz="1400" dirty="0">
                <a:solidFill>
                  <a:srgbClr val="FF0000"/>
                </a:solidFill>
                <a:latin typeface="Noteworthy Bold"/>
              </a:rPr>
              <a:t>Roamed – </a:t>
            </a:r>
            <a:r>
              <a:rPr lang="en-GB" sz="1400" dirty="0">
                <a:solidFill>
                  <a:schemeClr val="tx1"/>
                </a:solidFill>
                <a:latin typeface="Noteworthy Bold"/>
              </a:rPr>
              <a:t>move about or travel aimlessly.</a:t>
            </a:r>
          </a:p>
          <a:p>
            <a:pPr algn="l">
              <a:defRPr sz="3200" b="0">
                <a:latin typeface="Noteworthy Light"/>
                <a:ea typeface="Noteworthy Light"/>
                <a:cs typeface="Noteworthy Light"/>
                <a:sym typeface="Noteworthy Light"/>
              </a:defRPr>
            </a:pPr>
            <a:r>
              <a:rPr lang="en-GB" sz="1400" dirty="0">
                <a:solidFill>
                  <a:srgbClr val="FF0000"/>
                </a:solidFill>
                <a:latin typeface="Noteworthy Bold"/>
              </a:rPr>
              <a:t>Soared – </a:t>
            </a:r>
            <a:r>
              <a:rPr lang="en-GB" sz="1400" dirty="0">
                <a:solidFill>
                  <a:schemeClr val="tx1"/>
                </a:solidFill>
                <a:latin typeface="Noteworthy Bold"/>
              </a:rPr>
              <a:t>fly or rise high in the air.</a:t>
            </a:r>
          </a:p>
          <a:p>
            <a:pPr algn="l">
              <a:defRPr sz="3200" b="0">
                <a:latin typeface="Noteworthy Light"/>
                <a:ea typeface="Noteworthy Light"/>
                <a:cs typeface="Noteworthy Light"/>
                <a:sym typeface="Noteworthy Light"/>
              </a:defRPr>
            </a:pPr>
            <a:r>
              <a:rPr lang="en-GB" sz="1400" dirty="0">
                <a:solidFill>
                  <a:srgbClr val="FF0000"/>
                </a:solidFill>
                <a:latin typeface="Noteworthy Bold"/>
              </a:rPr>
              <a:t>Discovered – </a:t>
            </a:r>
            <a:r>
              <a:rPr lang="en-GB" sz="1400" dirty="0">
                <a:solidFill>
                  <a:schemeClr val="tx1"/>
                </a:solidFill>
                <a:latin typeface="Noteworthy Bold"/>
              </a:rPr>
              <a:t>find unexpectedly or during a search.</a:t>
            </a:r>
          </a:p>
          <a:p>
            <a:pPr algn="l">
              <a:defRPr sz="3200" b="0">
                <a:latin typeface="Noteworthy Light"/>
                <a:ea typeface="Noteworthy Light"/>
                <a:cs typeface="Noteworthy Light"/>
                <a:sym typeface="Noteworthy Light"/>
              </a:defRPr>
            </a:pPr>
            <a:r>
              <a:rPr lang="en-GB" sz="1400" dirty="0">
                <a:solidFill>
                  <a:srgbClr val="FF0000"/>
                </a:solidFill>
                <a:latin typeface="Noteworthy Bold"/>
              </a:rPr>
              <a:t>Scent – </a:t>
            </a:r>
            <a:r>
              <a:rPr lang="en-GB" sz="1400" dirty="0">
                <a:solidFill>
                  <a:schemeClr val="tx1"/>
                </a:solidFill>
                <a:latin typeface="Noteworthy Bold"/>
              </a:rPr>
              <a:t>a distinctive smell. A smell that is pleasant. </a:t>
            </a:r>
          </a:p>
          <a:p>
            <a:pPr>
              <a:defRPr sz="3200" b="0">
                <a:latin typeface="Noteworthy Light"/>
                <a:ea typeface="Noteworthy Light"/>
                <a:cs typeface="Noteworthy Light"/>
                <a:sym typeface="Noteworthy Light"/>
              </a:defRPr>
            </a:pPr>
            <a:endParaRPr lang="en-GB" sz="1400" dirty="0">
              <a:solidFill>
                <a:srgbClr val="FF0000"/>
              </a:solidFill>
            </a:endParaRPr>
          </a:p>
          <a:p>
            <a:pPr lvl="0" algn="l"/>
            <a:endParaRPr lang="en-GB" sz="1600" b="0" dirty="0">
              <a:latin typeface="Noteworthy Bold"/>
            </a:endParaRPr>
          </a:p>
          <a:p>
            <a:pPr>
              <a:buSzPct val="125000"/>
              <a:defRPr sz="2800" b="0">
                <a:latin typeface="Noteworthy Light"/>
                <a:ea typeface="Noteworthy Light"/>
                <a:cs typeface="Noteworthy Light"/>
                <a:sym typeface="Noteworthy Light"/>
              </a:defRPr>
            </a:pPr>
            <a:r>
              <a:rPr sz="3200" dirty="0"/>
              <a:t>Key Questions?</a:t>
            </a:r>
            <a:endParaRPr lang="en-GB" sz="3200" dirty="0"/>
          </a:p>
          <a:p>
            <a:pPr marL="285750" indent="-285750">
              <a:buSzPct val="125000"/>
              <a:buFont typeface="Arial" panose="020B0604020202020204" pitchFamily="34" charset="0"/>
              <a:buChar char="•"/>
              <a:defRPr sz="2800" b="0">
                <a:latin typeface="Noteworthy Light"/>
                <a:ea typeface="Noteworthy Light"/>
                <a:cs typeface="Noteworthy Light"/>
                <a:sym typeface="Noteworthy Light"/>
              </a:defRPr>
            </a:pPr>
            <a:endParaRPr sz="1600" dirty="0"/>
          </a:p>
          <a:p>
            <a:pPr marL="285750" lvl="0" indent="-285750" algn="l">
              <a:buFont typeface="Arial" panose="020B0604020202020204" pitchFamily="34" charset="0"/>
              <a:buChar char="•"/>
            </a:pPr>
            <a:r>
              <a:rPr lang="en-GB" sz="1600" b="0" dirty="0">
                <a:latin typeface="Noteworthy Bold"/>
              </a:rPr>
              <a:t>Why do you think some of the pages are in black and white?</a:t>
            </a:r>
          </a:p>
          <a:p>
            <a:pPr marL="285750" lvl="0" indent="-285750" algn="l">
              <a:buFont typeface="Arial" panose="020B0604020202020204" pitchFamily="34" charset="0"/>
              <a:buChar char="•"/>
            </a:pPr>
            <a:r>
              <a:rPr lang="en-GB" sz="1600" b="0" dirty="0">
                <a:latin typeface="Noteworthy Bold"/>
              </a:rPr>
              <a:t>What might Joe’s idea be?</a:t>
            </a:r>
          </a:p>
          <a:p>
            <a:pPr marL="285750" lvl="0" indent="-285750" algn="l">
              <a:buFont typeface="Arial" panose="020B0604020202020204" pitchFamily="34" charset="0"/>
              <a:buChar char="•"/>
            </a:pPr>
            <a:r>
              <a:rPr lang="en-GB" sz="1600" b="0" dirty="0">
                <a:latin typeface="Noteworthy Bold"/>
              </a:rPr>
              <a:t>What was Joe waiting to happen?</a:t>
            </a:r>
          </a:p>
          <a:p>
            <a:pPr marL="285750" lvl="0" indent="-285750" algn="l">
              <a:buFont typeface="Arial" panose="020B0604020202020204" pitchFamily="34" charset="0"/>
              <a:buChar char="•"/>
            </a:pPr>
            <a:r>
              <a:rPr lang="en-GB" sz="1600" b="0" dirty="0">
                <a:latin typeface="Noteworthy Bold"/>
              </a:rPr>
              <a:t>How do you think Joe felt when his seed wasn’t growing?</a:t>
            </a:r>
          </a:p>
          <a:p>
            <a:pPr marL="285750" lvl="0" indent="-285750" algn="l">
              <a:buFont typeface="Arial" panose="020B0604020202020204" pitchFamily="34" charset="0"/>
              <a:buChar char="•"/>
            </a:pPr>
            <a:r>
              <a:rPr lang="en-GB" sz="1600" b="0" dirty="0">
                <a:latin typeface="Noteworthy Bold"/>
              </a:rPr>
              <a:t>Why do think Joe’s garden made the neighbours happy?</a:t>
            </a:r>
          </a:p>
          <a:p>
            <a:pPr marL="285750" lvl="0" indent="-285750" algn="l">
              <a:buFont typeface="Arial" panose="020B0604020202020204" pitchFamily="34" charset="0"/>
              <a:buChar cha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a:p>
            <a:pPr marL="185208" indent="-185208" algn="l">
              <a:buSzPct val="125000"/>
              <a:buChar char="-"/>
              <a:defRPr sz="2800" b="0">
                <a:latin typeface="Noteworthy Light"/>
                <a:ea typeface="Noteworthy Light"/>
                <a:cs typeface="Noteworthy Light"/>
                <a:sym typeface="Noteworthy Light"/>
              </a:defRPr>
            </a:pPr>
            <a:endParaRPr lang="en-GB" sz="1600" dirty="0"/>
          </a:p>
        </p:txBody>
      </p:sp>
      <p:sp>
        <p:nvSpPr>
          <p:cNvPr id="19" name="Key Vocabulary:…">
            <a:extLst>
              <a:ext uri="{FF2B5EF4-FFF2-40B4-BE49-F238E27FC236}">
                <a16:creationId xmlns:a16="http://schemas.microsoft.com/office/drawing/2014/main" id="{239868CF-9B96-4812-9A4B-6B5C6F1F666E}"/>
              </a:ext>
            </a:extLst>
          </p:cNvPr>
          <p:cNvSpPr/>
          <p:nvPr/>
        </p:nvSpPr>
        <p:spPr>
          <a:xfrm>
            <a:off x="5926393" y="5097999"/>
            <a:ext cx="4623878" cy="7864469"/>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r>
              <a:rPr sz="3200" dirty="0"/>
              <a:t>Key Vocabulary:</a:t>
            </a:r>
            <a:endParaRPr lang="en-GB" sz="3200" dirty="0"/>
          </a:p>
          <a:p>
            <a:pPr>
              <a:defRPr sz="2800" b="0">
                <a:latin typeface="Noteworthy Light"/>
                <a:ea typeface="Noteworthy Light"/>
                <a:cs typeface="Noteworthy Light"/>
                <a:sym typeface="Noteworthy Light"/>
              </a:defRPr>
            </a:pPr>
            <a:endParaRPr lang="en-GB" sz="3200" dirty="0"/>
          </a:p>
          <a:p>
            <a:pPr algn="l">
              <a:buSzPct val="125000"/>
              <a:defRPr sz="2800" b="0">
                <a:latin typeface="Noteworthy Light"/>
                <a:ea typeface="Noteworthy Light"/>
                <a:cs typeface="Noteworthy Light"/>
                <a:sym typeface="Noteworthy Light"/>
              </a:defRPr>
            </a:pPr>
            <a:r>
              <a:rPr lang="en-GB" sz="1400" dirty="0">
                <a:solidFill>
                  <a:srgbClr val="FF0000"/>
                </a:solidFill>
                <a:latin typeface="Noteworthy Bold"/>
                <a:cs typeface="Arial" panose="020B0604020202020204" pitchFamily="34" charset="0"/>
              </a:rPr>
              <a:t>Moose – </a:t>
            </a:r>
            <a:r>
              <a:rPr lang="en-GB" sz="1400" dirty="0">
                <a:solidFill>
                  <a:schemeClr val="tx1"/>
                </a:solidFill>
                <a:latin typeface="Noteworthy Bold"/>
                <a:cs typeface="Arial" panose="020B0604020202020204" pitchFamily="34" charset="0"/>
              </a:rPr>
              <a:t>from the deer family. A herbivore known as the ‘eater of twigs.’</a:t>
            </a:r>
          </a:p>
          <a:p>
            <a:pPr algn="l">
              <a:buSzPct val="125000"/>
              <a:defRPr sz="2800" b="0">
                <a:latin typeface="Noteworthy Light"/>
                <a:ea typeface="Noteworthy Light"/>
                <a:cs typeface="Noteworthy Light"/>
                <a:sym typeface="Noteworthy Light"/>
              </a:defRPr>
            </a:pPr>
            <a:r>
              <a:rPr lang="en-GB" sz="1400" b="0" dirty="0">
                <a:solidFill>
                  <a:srgbClr val="FF0000"/>
                </a:solidFill>
                <a:latin typeface="Noteworthy Bold"/>
                <a:cs typeface="Arial" panose="020B0604020202020204" pitchFamily="34" charset="0"/>
                <a:sym typeface="Noteworthy Light"/>
              </a:rPr>
              <a:t>Proximity – </a:t>
            </a:r>
            <a:r>
              <a:rPr lang="en-GB" sz="1400" b="0" dirty="0">
                <a:solidFill>
                  <a:schemeClr val="tx1"/>
                </a:solidFill>
                <a:latin typeface="Noteworthy Bold"/>
                <a:cs typeface="Arial" panose="020B0604020202020204" pitchFamily="34" charset="0"/>
                <a:sym typeface="Noteworthy Light"/>
              </a:rPr>
              <a:t>the state or condition of being near. </a:t>
            </a:r>
          </a:p>
          <a:p>
            <a:pPr algn="l">
              <a:buSzPct val="125000"/>
              <a:defRPr sz="2800" b="0">
                <a:latin typeface="Noteworthy Light"/>
                <a:ea typeface="Noteworthy Light"/>
                <a:cs typeface="Noteworthy Light"/>
                <a:sym typeface="Noteworthy Light"/>
              </a:defRPr>
            </a:pPr>
            <a:r>
              <a:rPr lang="en-GB" sz="1400" b="0" dirty="0">
                <a:solidFill>
                  <a:srgbClr val="FF0000"/>
                </a:solidFill>
                <a:latin typeface="Noteworthy Bold"/>
                <a:cs typeface="Arial" panose="020B0604020202020204" pitchFamily="34" charset="0"/>
                <a:sym typeface="Noteworthy Light"/>
              </a:rPr>
              <a:t>Dumbstruck – </a:t>
            </a:r>
            <a:r>
              <a:rPr lang="en-GB" sz="1400" b="0" dirty="0">
                <a:solidFill>
                  <a:schemeClr val="tx1"/>
                </a:solidFill>
                <a:latin typeface="Noteworthy Bold"/>
                <a:cs typeface="Arial" panose="020B0604020202020204" pitchFamily="34" charset="0"/>
                <a:sym typeface="Noteworthy Light"/>
              </a:rPr>
              <a:t>so shocked or surprised, being unable to speak.</a:t>
            </a:r>
          </a:p>
          <a:p>
            <a:pPr algn="l">
              <a:buSzPct val="125000"/>
              <a:defRPr sz="2800" b="0">
                <a:latin typeface="Noteworthy Light"/>
                <a:ea typeface="Noteworthy Light"/>
                <a:cs typeface="Noteworthy Light"/>
                <a:sym typeface="Noteworthy Light"/>
              </a:defRPr>
            </a:pPr>
            <a:r>
              <a:rPr lang="en-GB" sz="1400" b="0" dirty="0">
                <a:solidFill>
                  <a:srgbClr val="FF0000"/>
                </a:solidFill>
                <a:latin typeface="Noteworthy Bold"/>
                <a:cs typeface="Arial" panose="020B0604020202020204" pitchFamily="34" charset="0"/>
                <a:sym typeface="Noteworthy Light"/>
              </a:rPr>
              <a:t>Enraged – </a:t>
            </a:r>
            <a:r>
              <a:rPr lang="en-GB" sz="1400" b="0" dirty="0">
                <a:solidFill>
                  <a:schemeClr val="tx1"/>
                </a:solidFill>
                <a:latin typeface="Noteworthy Bold"/>
                <a:cs typeface="Arial" panose="020B0604020202020204" pitchFamily="34" charset="0"/>
                <a:sym typeface="Noteworthy Light"/>
              </a:rPr>
              <a:t>very angry or furious. </a:t>
            </a:r>
          </a:p>
          <a:p>
            <a:pPr algn="l">
              <a:buSzPct val="125000"/>
              <a:defRPr sz="2800" b="0">
                <a:latin typeface="Noteworthy Light"/>
                <a:ea typeface="Noteworthy Light"/>
                <a:cs typeface="Noteworthy Light"/>
                <a:sym typeface="Noteworthy Light"/>
              </a:defRPr>
            </a:pPr>
            <a:r>
              <a:rPr lang="en-GB" sz="1400" b="0" dirty="0">
                <a:solidFill>
                  <a:srgbClr val="FF0000"/>
                </a:solidFill>
                <a:latin typeface="Noteworthy Bold"/>
                <a:cs typeface="Arial" panose="020B0604020202020204" pitchFamily="34" charset="0"/>
                <a:sym typeface="Noteworthy Light"/>
              </a:rPr>
              <a:t>Perilous – </a:t>
            </a:r>
            <a:r>
              <a:rPr lang="en-GB" sz="1400" b="0" dirty="0">
                <a:solidFill>
                  <a:schemeClr val="tx1"/>
                </a:solidFill>
                <a:latin typeface="Noteworthy Bold"/>
                <a:cs typeface="Arial" panose="020B0604020202020204" pitchFamily="34" charset="0"/>
                <a:sym typeface="Noteworthy Light"/>
              </a:rPr>
              <a:t>full of danger or risk. </a:t>
            </a:r>
          </a:p>
          <a:p>
            <a:pPr algn="l">
              <a:buSzPct val="125000"/>
              <a:defRPr sz="2800" b="0">
                <a:latin typeface="Noteworthy Light"/>
                <a:ea typeface="Noteworthy Light"/>
                <a:cs typeface="Noteworthy Light"/>
                <a:sym typeface="Noteworthy Light"/>
              </a:defRPr>
            </a:pPr>
            <a:endParaRPr lang="en-GB" sz="1600" b="0" dirty="0">
              <a:solidFill>
                <a:schemeClr val="tx1"/>
              </a:solidFill>
              <a:latin typeface="Noteworthy Bold"/>
              <a:sym typeface="Noteworthy Light"/>
            </a:endParaRPr>
          </a:p>
          <a:p>
            <a:pPr algn="l">
              <a:buSzPct val="125000"/>
              <a:defRPr sz="2800" b="0">
                <a:latin typeface="Noteworthy Light"/>
                <a:ea typeface="Noteworthy Light"/>
                <a:cs typeface="Noteworthy Light"/>
                <a:sym typeface="Noteworthy Light"/>
              </a:defRPr>
            </a:pPr>
            <a:endParaRPr lang="en-US" sz="1600" dirty="0">
              <a:solidFill>
                <a:schemeClr val="tx1"/>
              </a:solidFill>
              <a:latin typeface="Noteworthy Bold"/>
              <a:cs typeface="Arial" panose="020B0604020202020204" pitchFamily="34" charset="0"/>
            </a:endParaRPr>
          </a:p>
          <a:p>
            <a:pPr>
              <a:buSzPct val="125000"/>
              <a:defRPr sz="2800" b="0">
                <a:latin typeface="Noteworthy Light"/>
                <a:ea typeface="Noteworthy Light"/>
                <a:cs typeface="Noteworthy Light"/>
                <a:sym typeface="Noteworthy Light"/>
              </a:defRPr>
            </a:pPr>
            <a:r>
              <a:rPr lang="en-US" sz="3200" dirty="0"/>
              <a:t>Key Questions?</a:t>
            </a:r>
          </a:p>
          <a:p>
            <a:pPr>
              <a:buSzPct val="125000"/>
              <a:defRPr sz="2800" b="0">
                <a:latin typeface="Noteworthy Light"/>
                <a:ea typeface="Noteworthy Light"/>
                <a:cs typeface="Noteworthy Light"/>
                <a:sym typeface="Noteworthy Light"/>
              </a:defRPr>
            </a:pPr>
            <a:endParaRPr lang="en-US" sz="2800" dirty="0"/>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US" sz="1600" dirty="0">
                <a:latin typeface="Noteworthy Bold"/>
              </a:rPr>
              <a:t>If you could have any pet, what would it be and why?</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US" sz="1600" dirty="0">
                <a:latin typeface="Noteworthy Bold"/>
              </a:rPr>
              <a:t>Do you think the moose understands how to be a good pet?</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US" sz="1600" dirty="0">
                <a:latin typeface="Noteworthy Bold"/>
              </a:rPr>
              <a:t>Do you think the moose is listening to Wilfred?</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US" sz="1600" dirty="0">
                <a:latin typeface="Noteworthy Bold"/>
              </a:rPr>
              <a:t>Why was Wilfred embarrassed and enraged?</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US" sz="1600" dirty="0">
                <a:latin typeface="Noteworthy Bold"/>
              </a:rPr>
              <a:t>What does ‘enraged’ mean?</a:t>
            </a:r>
          </a:p>
          <a:p>
            <a:pPr marL="285750" indent="-285750" algn="l">
              <a:buSzPct val="125000"/>
              <a:buFont typeface="Arial" panose="020B0604020202020204" pitchFamily="34" charset="0"/>
              <a:buChar char="•"/>
              <a:defRPr sz="2800" b="0">
                <a:latin typeface="Noteworthy Light"/>
                <a:ea typeface="Noteworthy Light"/>
                <a:cs typeface="Noteworthy Light"/>
                <a:sym typeface="Noteworthy Light"/>
              </a:defRPr>
            </a:pPr>
            <a:r>
              <a:rPr lang="en-US" sz="1600" dirty="0">
                <a:latin typeface="Noteworthy Bold"/>
              </a:rPr>
              <a:t>Does Winfred actually own the moose?</a:t>
            </a: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a:p>
            <a:pPr>
              <a:buSzPct val="125000"/>
              <a:defRPr sz="2800" b="0">
                <a:latin typeface="Noteworthy Light"/>
                <a:ea typeface="Noteworthy Light"/>
                <a:cs typeface="Noteworthy Light"/>
                <a:sym typeface="Noteworthy Light"/>
              </a:defRPr>
            </a:pPr>
            <a:endParaRPr lang="en-US" sz="1600" dirty="0"/>
          </a:p>
        </p:txBody>
      </p:sp>
      <p:sp>
        <p:nvSpPr>
          <p:cNvPr id="20" name="All about me: Growing and Families- week 3-4"/>
          <p:cNvSpPr/>
          <p:nvPr/>
        </p:nvSpPr>
        <p:spPr>
          <a:xfrm>
            <a:off x="1477460" y="4423830"/>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The Extraordinary Gardener</a:t>
            </a:r>
            <a:endParaRPr dirty="0"/>
          </a:p>
        </p:txBody>
      </p:sp>
      <p:sp>
        <p:nvSpPr>
          <p:cNvPr id="21" name="All about me: Growing and Families- week 3-4">
            <a:extLst>
              <a:ext uri="{FF2B5EF4-FFF2-40B4-BE49-F238E27FC236}">
                <a16:creationId xmlns:a16="http://schemas.microsoft.com/office/drawing/2014/main" id="{2B312804-6DB7-45EE-AE57-B24ABE719414}"/>
              </a:ext>
            </a:extLst>
          </p:cNvPr>
          <p:cNvSpPr/>
          <p:nvPr/>
        </p:nvSpPr>
        <p:spPr>
          <a:xfrm>
            <a:off x="7205021" y="4370057"/>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This Moose Belongs To Me</a:t>
            </a:r>
            <a:endParaRPr dirty="0"/>
          </a:p>
        </p:txBody>
      </p:sp>
      <p:sp>
        <p:nvSpPr>
          <p:cNvPr id="26" name="Key Vocabulary:…"/>
          <p:cNvSpPr/>
          <p:nvPr/>
        </p:nvSpPr>
        <p:spPr>
          <a:xfrm>
            <a:off x="11642383" y="5089830"/>
            <a:ext cx="4792842" cy="7864469"/>
          </a:xfrm>
          <a:custGeom>
            <a:avLst/>
            <a:gdLst/>
            <a:ahLst/>
            <a:cxnLst>
              <a:cxn ang="0">
                <a:pos x="wd2" y="hd2"/>
              </a:cxn>
              <a:cxn ang="5400000">
                <a:pos x="wd2" y="hd2"/>
              </a:cxn>
              <a:cxn ang="10800000">
                <a:pos x="wd2" y="hd2"/>
              </a:cxn>
              <a:cxn ang="16200000">
                <a:pos x="wd2" y="hd2"/>
              </a:cxn>
            </a:cxnLst>
            <a:rect l="0" t="0" r="r" b="b"/>
            <a:pathLst>
              <a:path w="21600" h="21600" extrusionOk="0">
                <a:moveTo>
                  <a:pt x="3709" y="0"/>
                </a:moveTo>
                <a:lnTo>
                  <a:pt x="2493" y="2650"/>
                </a:lnTo>
                <a:cubicBezTo>
                  <a:pt x="1110" y="2672"/>
                  <a:pt x="0" y="3236"/>
                  <a:pt x="0" y="3934"/>
                </a:cubicBezTo>
                <a:lnTo>
                  <a:pt x="0" y="20313"/>
                </a:lnTo>
                <a:cubicBezTo>
                  <a:pt x="0" y="21024"/>
                  <a:pt x="1152" y="21600"/>
                  <a:pt x="2573" y="21600"/>
                </a:cubicBezTo>
                <a:lnTo>
                  <a:pt x="19027" y="21600"/>
                </a:lnTo>
                <a:cubicBezTo>
                  <a:pt x="20448" y="21600"/>
                  <a:pt x="21600" y="21024"/>
                  <a:pt x="21600" y="20313"/>
                </a:cubicBezTo>
                <a:lnTo>
                  <a:pt x="21600" y="3934"/>
                </a:lnTo>
                <a:cubicBezTo>
                  <a:pt x="21600" y="3223"/>
                  <a:pt x="20448" y="2647"/>
                  <a:pt x="19027" y="2647"/>
                </a:cubicBezTo>
                <a:lnTo>
                  <a:pt x="4922" y="2647"/>
                </a:lnTo>
                <a:lnTo>
                  <a:pt x="3709" y="0"/>
                </a:lnTo>
                <a:close/>
              </a:path>
            </a:pathLst>
          </a:custGeom>
          <a:ln w="254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endParaRPr lang="en-GB" sz="3200" dirty="0"/>
          </a:p>
          <a:p>
            <a:pPr>
              <a:defRPr sz="2800" b="0">
                <a:latin typeface="Noteworthy Light"/>
                <a:ea typeface="Noteworthy Light"/>
                <a:cs typeface="Noteworthy Light"/>
                <a:sym typeface="Noteworthy Light"/>
              </a:defRPr>
            </a:pPr>
            <a:r>
              <a:rPr sz="3200" dirty="0"/>
              <a:t>Key Vocabulary:</a:t>
            </a:r>
            <a:endParaRPr lang="en-GB" sz="3200" dirty="0"/>
          </a:p>
          <a:p>
            <a:pPr>
              <a:defRPr sz="2800" b="0">
                <a:latin typeface="Noteworthy Light"/>
                <a:ea typeface="Noteworthy Light"/>
                <a:cs typeface="Noteworthy Light"/>
                <a:sym typeface="Noteworthy Light"/>
              </a:defRPr>
            </a:pPr>
            <a:endParaRPr lang="en-GB" sz="3200" dirty="0"/>
          </a:p>
          <a:p>
            <a:pPr algn="l">
              <a:defRPr sz="2800" b="0">
                <a:latin typeface="Noteworthy Light"/>
                <a:ea typeface="Noteworthy Light"/>
                <a:cs typeface="Noteworthy Light"/>
                <a:sym typeface="Noteworthy Light"/>
              </a:defRPr>
            </a:pPr>
            <a:r>
              <a:rPr lang="en-GB" sz="1400" b="0" dirty="0">
                <a:solidFill>
                  <a:srgbClr val="FF0000"/>
                </a:solidFill>
                <a:latin typeface="Noteworthy Bold"/>
                <a:sym typeface="Noteworthy Light"/>
              </a:rPr>
              <a:t>Wolf – </a:t>
            </a:r>
            <a:r>
              <a:rPr lang="en-GB" sz="1400" b="0" dirty="0">
                <a:solidFill>
                  <a:schemeClr val="tx1"/>
                </a:solidFill>
                <a:latin typeface="Noteworthy Bold"/>
                <a:sym typeface="Noteworthy Light"/>
              </a:rPr>
              <a:t>also known as the grey wolf and is native to North America.</a:t>
            </a:r>
          </a:p>
          <a:p>
            <a:pPr algn="l">
              <a:defRPr sz="2800" b="0">
                <a:latin typeface="Noteworthy Light"/>
                <a:ea typeface="Noteworthy Light"/>
                <a:cs typeface="Noteworthy Light"/>
                <a:sym typeface="Noteworthy Light"/>
              </a:defRPr>
            </a:pPr>
            <a:r>
              <a:rPr lang="en-GB" sz="1400" b="0" dirty="0">
                <a:solidFill>
                  <a:srgbClr val="FF0000"/>
                </a:solidFill>
                <a:latin typeface="Noteworthy Bold"/>
                <a:sym typeface="Noteworthy Light"/>
              </a:rPr>
              <a:t>Popgun – </a:t>
            </a:r>
            <a:r>
              <a:rPr lang="en-GB" sz="1400" b="0" dirty="0">
                <a:solidFill>
                  <a:schemeClr val="tx1"/>
                </a:solidFill>
                <a:latin typeface="Noteworthy Bold"/>
                <a:sym typeface="Noteworthy Light"/>
              </a:rPr>
              <a:t>a child’s toy gun which shoots a harmless pellet or cork. </a:t>
            </a:r>
          </a:p>
          <a:p>
            <a:pPr algn="l">
              <a:defRPr sz="2800" b="0">
                <a:latin typeface="Noteworthy Light"/>
                <a:ea typeface="Noteworthy Light"/>
                <a:cs typeface="Noteworthy Light"/>
                <a:sym typeface="Noteworthy Light"/>
              </a:defRPr>
            </a:pPr>
            <a:r>
              <a:rPr lang="en-GB" sz="1400" b="0" dirty="0">
                <a:solidFill>
                  <a:srgbClr val="FF0000"/>
                </a:solidFill>
                <a:latin typeface="Noteworthy Bold"/>
                <a:sym typeface="Noteworthy Light"/>
              </a:rPr>
              <a:t>A-stalking – </a:t>
            </a:r>
            <a:r>
              <a:rPr lang="en-GB" sz="1400" b="0" dirty="0">
                <a:solidFill>
                  <a:schemeClr val="tx1"/>
                </a:solidFill>
                <a:latin typeface="Noteworthy Bold"/>
                <a:sym typeface="Noteworthy Light"/>
              </a:rPr>
              <a:t>approach or pursue something.</a:t>
            </a:r>
          </a:p>
          <a:p>
            <a:pPr algn="l">
              <a:defRPr sz="2800" b="0">
                <a:latin typeface="Noteworthy Light"/>
                <a:ea typeface="Noteworthy Light"/>
                <a:cs typeface="Noteworthy Light"/>
                <a:sym typeface="Noteworthy Light"/>
              </a:defRPr>
            </a:pPr>
            <a:r>
              <a:rPr lang="en-GB" sz="1400" b="0" dirty="0">
                <a:solidFill>
                  <a:srgbClr val="FF0000"/>
                </a:solidFill>
                <a:latin typeface="Noteworthy Bold"/>
                <a:sym typeface="Noteworthy Light"/>
              </a:rPr>
              <a:t>Slithered – </a:t>
            </a:r>
            <a:r>
              <a:rPr lang="en-GB" sz="1400" b="0" dirty="0">
                <a:solidFill>
                  <a:schemeClr val="tx1"/>
                </a:solidFill>
                <a:latin typeface="Noteworthy Bold"/>
                <a:sym typeface="Noteworthy Light"/>
              </a:rPr>
              <a:t>move smoothly over a surface.</a:t>
            </a:r>
          </a:p>
          <a:p>
            <a:pPr algn="l">
              <a:defRPr sz="2800" b="0">
                <a:latin typeface="Noteworthy Light"/>
                <a:ea typeface="Noteworthy Light"/>
                <a:cs typeface="Noteworthy Light"/>
                <a:sym typeface="Noteworthy Light"/>
              </a:defRPr>
            </a:pPr>
            <a:r>
              <a:rPr lang="en-GB" sz="1400" b="0" dirty="0">
                <a:solidFill>
                  <a:srgbClr val="FF0000"/>
                </a:solidFill>
                <a:sym typeface="Noteworthy Light"/>
              </a:rPr>
              <a:t>Lynx – </a:t>
            </a:r>
            <a:r>
              <a:rPr lang="en-GB" sz="1400" b="0" dirty="0">
                <a:solidFill>
                  <a:schemeClr val="tx1"/>
                </a:solidFill>
                <a:sym typeface="Noteworthy Light"/>
              </a:rPr>
              <a:t>is considered a medium-sized cat. </a:t>
            </a:r>
          </a:p>
          <a:p>
            <a:pPr algn="l">
              <a:defRPr sz="2800" b="0">
                <a:latin typeface="Noteworthy Light"/>
                <a:ea typeface="Noteworthy Light"/>
                <a:cs typeface="Noteworthy Light"/>
                <a:sym typeface="Noteworthy Light"/>
              </a:defRPr>
            </a:pPr>
            <a:r>
              <a:rPr lang="en-GB" sz="1400" b="0" dirty="0">
                <a:solidFill>
                  <a:srgbClr val="FF0000"/>
                </a:solidFill>
                <a:sym typeface="Noteworthy Light"/>
              </a:rPr>
              <a:t>Graze – </a:t>
            </a:r>
            <a:r>
              <a:rPr lang="en-GB" sz="1400" b="0" dirty="0">
                <a:solidFill>
                  <a:schemeClr val="tx1"/>
                </a:solidFill>
                <a:sym typeface="Noteworthy Light"/>
              </a:rPr>
              <a:t>to feed on.</a:t>
            </a:r>
            <a:endParaRPr lang="en-GB" sz="1400" b="0" dirty="0">
              <a:solidFill>
                <a:srgbClr val="FF0000"/>
              </a:solidFill>
              <a:sym typeface="Noteworthy Light"/>
            </a:endParaRPr>
          </a:p>
          <a:p>
            <a:pPr algn="l">
              <a:defRPr sz="2800" b="0">
                <a:latin typeface="Noteworthy Light"/>
                <a:ea typeface="Noteworthy Light"/>
                <a:cs typeface="Noteworthy Light"/>
                <a:sym typeface="Noteworthy Light"/>
              </a:defRPr>
            </a:pPr>
            <a:endParaRPr lang="en-GB" sz="1600" b="0" dirty="0">
              <a:sym typeface="Noteworthy Light"/>
            </a:endParaRPr>
          </a:p>
          <a:p>
            <a:pPr>
              <a:defRPr sz="2800" b="0">
                <a:latin typeface="Noteworthy Light"/>
                <a:ea typeface="Noteworthy Light"/>
                <a:cs typeface="Noteworthy Light"/>
                <a:sym typeface="Noteworthy Light"/>
              </a:defRPr>
            </a:pPr>
            <a:r>
              <a:rPr lang="en-GB" sz="3200" b="0" dirty="0">
                <a:solidFill>
                  <a:schemeClr val="tx1"/>
                </a:solidFill>
                <a:latin typeface="Arial" panose="020B0604020202020204" pitchFamily="34" charset="0"/>
                <a:cs typeface="Arial" panose="020B0604020202020204" pitchFamily="34" charset="0"/>
                <a:sym typeface="Noteworthy Light"/>
              </a:rPr>
              <a:t> </a:t>
            </a:r>
          </a:p>
          <a:p>
            <a:pPr>
              <a:defRPr sz="2800" b="0">
                <a:latin typeface="Noteworthy Light"/>
                <a:ea typeface="Noteworthy Light"/>
                <a:cs typeface="Noteworthy Light"/>
                <a:sym typeface="Noteworthy Light"/>
              </a:defRPr>
            </a:pPr>
            <a:r>
              <a:rPr lang="en-GB" sz="3200" dirty="0"/>
              <a:t>K</a:t>
            </a:r>
            <a:r>
              <a:rPr sz="3200" dirty="0"/>
              <a:t>ey Questions?</a:t>
            </a:r>
            <a:endParaRPr lang="en-GB" sz="3200" dirty="0"/>
          </a:p>
          <a:p>
            <a:pPr>
              <a:defRPr sz="2800" b="0">
                <a:latin typeface="Noteworthy Light"/>
                <a:ea typeface="Noteworthy Light"/>
                <a:cs typeface="Noteworthy Light"/>
                <a:sym typeface="Noteworthy Light"/>
              </a:defRPr>
            </a:pPr>
            <a:endParaRPr lang="en-GB" sz="3200" dirty="0"/>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Noteworthy Bold"/>
              </a:rPr>
              <a:t>Which well-known story is this story similar to?</a:t>
            </a:r>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Noteworthy Bold"/>
              </a:rPr>
              <a:t>Do you think Red is going to find a wolf?</a:t>
            </a:r>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Noteworthy Bold"/>
              </a:rPr>
              <a:t>Should Red wandered deeper into the forest? Why?</a:t>
            </a:r>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Noteworthy Bold"/>
              </a:rPr>
              <a:t>How do you think Red was feeling when she lost her path and tripped?</a:t>
            </a:r>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Noteworthy Bold"/>
              </a:rPr>
              <a:t>What is a Lynx?</a:t>
            </a:r>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Noteworthy Bold"/>
              </a:rPr>
              <a:t>Why do you think there isn’t endless forests or wildlife to graze on anymore?</a:t>
            </a:r>
          </a:p>
          <a:p>
            <a:pPr marL="285750" indent="-285750" algn="l">
              <a:buFont typeface="Arial" panose="020B0604020202020204" pitchFamily="34" charset="0"/>
              <a:buChar char="•"/>
              <a:defRPr sz="2800" b="0">
                <a:latin typeface="Noteworthy Light"/>
                <a:ea typeface="Noteworthy Light"/>
                <a:cs typeface="Noteworthy Light"/>
                <a:sym typeface="Noteworthy Light"/>
              </a:defRPr>
            </a:pPr>
            <a:r>
              <a:rPr lang="en-GB" sz="1600" dirty="0">
                <a:latin typeface="Noteworthy Bold"/>
              </a:rPr>
              <a:t>How could Red help the animals? </a:t>
            </a:r>
          </a:p>
          <a:p>
            <a:pPr algn="l">
              <a:defRPr sz="2800" b="0">
                <a:latin typeface="Noteworthy Light"/>
                <a:ea typeface="Noteworthy Light"/>
                <a:cs typeface="Noteworthy Light"/>
                <a:sym typeface="Noteworthy Light"/>
              </a:defRPr>
            </a:pPr>
            <a:endParaRPr lang="en-GB" sz="1600" dirty="0">
              <a:latin typeface="Noteworthy Bold"/>
            </a:endParaRPr>
          </a:p>
          <a:p>
            <a:pPr marL="285750" indent="-285750" algn="l">
              <a:buFont typeface="Arial" panose="020B0604020202020204" pitchFamily="34" charset="0"/>
              <a:buChar char="•"/>
              <a:defRPr sz="2800" b="0">
                <a:latin typeface="Noteworthy Light"/>
                <a:ea typeface="Noteworthy Light"/>
                <a:cs typeface="Noteworthy Light"/>
                <a:sym typeface="Noteworthy Light"/>
              </a:defRPr>
            </a:pPr>
            <a:endParaRPr lang="en-GB" sz="1600" dirty="0"/>
          </a:p>
        </p:txBody>
      </p:sp>
      <p:sp>
        <p:nvSpPr>
          <p:cNvPr id="27" name="All about me: Growing and Families- week 3-4">
            <a:extLst>
              <a:ext uri="{FF2B5EF4-FFF2-40B4-BE49-F238E27FC236}">
                <a16:creationId xmlns:a16="http://schemas.microsoft.com/office/drawing/2014/main" id="{B03E3005-D5F7-48D6-94E0-F2EC8B211F2E}"/>
              </a:ext>
            </a:extLst>
          </p:cNvPr>
          <p:cNvSpPr/>
          <p:nvPr/>
        </p:nvSpPr>
        <p:spPr>
          <a:xfrm>
            <a:off x="13084007" y="4370057"/>
            <a:ext cx="4437362" cy="1455884"/>
          </a:xfrm>
          <a:prstGeom prst="rightArrow">
            <a:avLst>
              <a:gd name="adj1" fmla="val 32000"/>
              <a:gd name="adj2" fmla="val 51191"/>
            </a:avLst>
          </a:prstGeom>
          <a:solidFill>
            <a:srgbClr val="F4DDD7"/>
          </a:solidFill>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1500" b="0">
                <a:latin typeface="Noteworthy Light"/>
                <a:ea typeface="Noteworthy Light"/>
                <a:cs typeface="Noteworthy Light"/>
                <a:sym typeface="Noteworthy Light"/>
              </a:defRPr>
            </a:lvl1pPr>
          </a:lstStyle>
          <a:p>
            <a:r>
              <a:rPr lang="en-GB" dirty="0"/>
              <a:t>The Last Wolf</a:t>
            </a:r>
          </a:p>
        </p:txBody>
      </p:sp>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35BE2EE-1C92-423A-B3E7-D9C712EB3624}"/>
                  </a:ext>
                </a:extLst>
              </p14:cNvPr>
              <p14:cNvContentPartPr/>
              <p14:nvPr/>
            </p14:nvContentPartPr>
            <p14:xfrm>
              <a:off x="1828755" y="799920"/>
              <a:ext cx="360" cy="360"/>
            </p14:xfrm>
          </p:contentPart>
        </mc:Choice>
        <mc:Fallback xmlns="">
          <p:pic>
            <p:nvPicPr>
              <p:cNvPr id="2" name="Ink 1">
                <a:extLst>
                  <a:ext uri="{FF2B5EF4-FFF2-40B4-BE49-F238E27FC236}">
                    <a16:creationId xmlns:a16="http://schemas.microsoft.com/office/drawing/2014/main" id="{B35BE2EE-1C92-423A-B3E7-D9C712EB3624}"/>
                  </a:ext>
                </a:extLst>
              </p:cNvPr>
              <p:cNvPicPr/>
              <p:nvPr/>
            </p:nvPicPr>
            <p:blipFill>
              <a:blip r:embed="rId13"/>
              <a:stretch>
                <a:fillRect/>
              </a:stretch>
            </p:blipFill>
            <p:spPr>
              <a:xfrm>
                <a:off x="1819755" y="7909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 name="Ink 2">
                <a:extLst>
                  <a:ext uri="{FF2B5EF4-FFF2-40B4-BE49-F238E27FC236}">
                    <a16:creationId xmlns:a16="http://schemas.microsoft.com/office/drawing/2014/main" id="{970E4EC2-C392-4C11-A0BA-DB57E8580A56}"/>
                  </a:ext>
                </a:extLst>
              </p14:cNvPr>
              <p14:cNvContentPartPr/>
              <p14:nvPr/>
            </p14:nvContentPartPr>
            <p14:xfrm>
              <a:off x="1657395" y="571680"/>
              <a:ext cx="360" cy="360"/>
            </p14:xfrm>
          </p:contentPart>
        </mc:Choice>
        <mc:Fallback xmlns="">
          <p:pic>
            <p:nvPicPr>
              <p:cNvPr id="3" name="Ink 2">
                <a:extLst>
                  <a:ext uri="{FF2B5EF4-FFF2-40B4-BE49-F238E27FC236}">
                    <a16:creationId xmlns:a16="http://schemas.microsoft.com/office/drawing/2014/main" id="{970E4EC2-C392-4C11-A0BA-DB57E8580A56}"/>
                  </a:ext>
                </a:extLst>
              </p:cNvPr>
              <p:cNvPicPr/>
              <p:nvPr/>
            </p:nvPicPr>
            <p:blipFill>
              <a:blip r:embed="rId13"/>
              <a:stretch>
                <a:fillRect/>
              </a:stretch>
            </p:blipFill>
            <p:spPr>
              <a:xfrm>
                <a:off x="1648395" y="562680"/>
                <a:ext cx="18000" cy="18000"/>
              </a:xfrm>
              <a:prstGeom prst="rect">
                <a:avLst/>
              </a:prstGeom>
            </p:spPr>
          </p:pic>
        </mc:Fallback>
      </mc:AlternateContent>
      <p:sp>
        <p:nvSpPr>
          <p:cNvPr id="5" name="AutoShape 2" descr="In Our Hands | Centre for Literacy in Primary Educ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On Sudden Hill: Amazon.co.uk: Sarah, Linda, Davies, Benji: 9781471119293:  Book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a:extLst>
              <a:ext uri="{FF2B5EF4-FFF2-40B4-BE49-F238E27FC236}">
                <a16:creationId xmlns:a16="http://schemas.microsoft.com/office/drawing/2014/main" id="{0408C318-78AB-4BCC-AD29-966F80EFE68F}"/>
              </a:ext>
            </a:extLst>
          </p:cNvPr>
          <p:cNvPicPr>
            <a:picLocks noChangeAspect="1"/>
          </p:cNvPicPr>
          <p:nvPr/>
        </p:nvPicPr>
        <p:blipFill>
          <a:blip r:embed="rId15"/>
          <a:stretch>
            <a:fillRect/>
          </a:stretch>
        </p:blipFill>
        <p:spPr>
          <a:xfrm>
            <a:off x="1980846" y="2266679"/>
            <a:ext cx="2693756" cy="2157151"/>
          </a:xfrm>
          <a:prstGeom prst="rect">
            <a:avLst/>
          </a:prstGeom>
        </p:spPr>
      </p:pic>
      <p:pic>
        <p:nvPicPr>
          <p:cNvPr id="6" name="Picture 5">
            <a:extLst>
              <a:ext uri="{FF2B5EF4-FFF2-40B4-BE49-F238E27FC236}">
                <a16:creationId xmlns:a16="http://schemas.microsoft.com/office/drawing/2014/main" id="{8829647E-023F-4777-A641-BB3573245CD7}"/>
              </a:ext>
            </a:extLst>
          </p:cNvPr>
          <p:cNvPicPr>
            <a:picLocks noChangeAspect="1"/>
          </p:cNvPicPr>
          <p:nvPr/>
        </p:nvPicPr>
        <p:blipFill>
          <a:blip r:embed="rId16"/>
          <a:stretch>
            <a:fillRect/>
          </a:stretch>
        </p:blipFill>
        <p:spPr>
          <a:xfrm>
            <a:off x="8052038" y="1985046"/>
            <a:ext cx="2214910" cy="2720415"/>
          </a:xfrm>
          <a:prstGeom prst="rect">
            <a:avLst/>
          </a:prstGeom>
        </p:spPr>
      </p:pic>
      <p:pic>
        <p:nvPicPr>
          <p:cNvPr id="8" name="Picture 7">
            <a:extLst>
              <a:ext uri="{FF2B5EF4-FFF2-40B4-BE49-F238E27FC236}">
                <a16:creationId xmlns:a16="http://schemas.microsoft.com/office/drawing/2014/main" id="{B59B0499-588D-4EDB-BA71-C206FED11439}"/>
              </a:ext>
            </a:extLst>
          </p:cNvPr>
          <p:cNvPicPr>
            <a:picLocks noChangeAspect="1"/>
          </p:cNvPicPr>
          <p:nvPr/>
        </p:nvPicPr>
        <p:blipFill>
          <a:blip r:embed="rId17"/>
          <a:stretch>
            <a:fillRect/>
          </a:stretch>
        </p:blipFill>
        <p:spPr>
          <a:xfrm>
            <a:off x="14038804" y="2072390"/>
            <a:ext cx="2255866" cy="2545726"/>
          </a:xfrm>
          <a:prstGeom prst="rect">
            <a:avLst/>
          </a:prstGeom>
        </p:spPr>
      </p:pic>
      <p:pic>
        <p:nvPicPr>
          <p:cNvPr id="9" name="Picture 8">
            <a:extLst>
              <a:ext uri="{FF2B5EF4-FFF2-40B4-BE49-F238E27FC236}">
                <a16:creationId xmlns:a16="http://schemas.microsoft.com/office/drawing/2014/main" id="{EB58DD81-C1C8-45E1-9475-52647F4F30F6}"/>
              </a:ext>
            </a:extLst>
          </p:cNvPr>
          <p:cNvPicPr>
            <a:picLocks noChangeAspect="1"/>
          </p:cNvPicPr>
          <p:nvPr/>
        </p:nvPicPr>
        <p:blipFill>
          <a:blip r:embed="rId18"/>
          <a:stretch>
            <a:fillRect/>
          </a:stretch>
        </p:blipFill>
        <p:spPr>
          <a:xfrm>
            <a:off x="20269640" y="1966742"/>
            <a:ext cx="1866386" cy="2738719"/>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Literacy- Reading and writing"/>
          <p:cNvSpPr/>
          <p:nvPr/>
        </p:nvSpPr>
        <p:spPr>
          <a:xfrm>
            <a:off x="146067" y="7079792"/>
            <a:ext cx="10342967" cy="6244596"/>
          </a:xfrm>
          <a:prstGeom prst="roundRect">
            <a:avLst>
              <a:gd name="adj" fmla="val 10174"/>
            </a:avLst>
          </a:prstGeom>
          <a:ln w="254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a:defRPr sz="2600" b="0" u="sng">
                <a:solidFill>
                  <a:srgbClr val="0A0203"/>
                </a:solidFill>
                <a:latin typeface="Noteworthy Bold"/>
                <a:ea typeface="Noteworthy Bold"/>
                <a:cs typeface="Noteworthy Bold"/>
                <a:sym typeface="Noteworthy Bold"/>
              </a:defRPr>
            </a:pPr>
            <a:endParaRPr dirty="0"/>
          </a:p>
          <a:p>
            <a:pPr lvl="1" indent="0" algn="l">
              <a:defRPr sz="1400" b="0">
                <a:latin typeface="Noteworthy Light"/>
                <a:ea typeface="Noteworthy Light"/>
                <a:cs typeface="Noteworthy Light"/>
                <a:sym typeface="Noteworthy Light"/>
              </a:defRPr>
            </a:pPr>
            <a:endParaRPr dirty="0"/>
          </a:p>
          <a:p>
            <a:pPr lvl="1" indent="0" algn="l">
              <a:defRPr sz="1400" b="0">
                <a:solidFill>
                  <a:schemeClr val="accent5">
                    <a:hueOff val="-82419"/>
                    <a:satOff val="-9513"/>
                    <a:lumOff val="-16343"/>
                  </a:schemeClr>
                </a:solidFill>
                <a:latin typeface="Noteworthy Bold"/>
                <a:ea typeface="Noteworthy Bold"/>
                <a:cs typeface="Noteworthy Bold"/>
                <a:sym typeface="Noteworthy Bold"/>
              </a:defRPr>
            </a:pPr>
            <a:endParaRPr dirty="0"/>
          </a:p>
        </p:txBody>
      </p:sp>
      <p:sp>
        <p:nvSpPr>
          <p:cNvPr id="153" name="Physical development"/>
          <p:cNvSpPr/>
          <p:nvPr/>
        </p:nvSpPr>
        <p:spPr>
          <a:xfrm>
            <a:off x="149373" y="159773"/>
            <a:ext cx="9217836" cy="6705921"/>
          </a:xfrm>
          <a:prstGeom prst="roundRect">
            <a:avLst>
              <a:gd name="adj" fmla="val 14594"/>
            </a:avLst>
          </a:prstGeom>
          <a:ln w="25400">
            <a:solidFill>
              <a:schemeClr val="accent3"/>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2600" b="0" u="sng">
                <a:latin typeface="Noteworthy Bold"/>
                <a:ea typeface="Noteworthy Bold"/>
                <a:cs typeface="Noteworthy Bold"/>
                <a:sym typeface="Noteworthy Bold"/>
              </a:defRPr>
            </a:pPr>
            <a:r>
              <a:rPr u="none" dirty="0"/>
              <a:t>       </a:t>
            </a: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a:p>
            <a:pPr>
              <a:defRPr sz="2600" b="0" u="sng">
                <a:latin typeface="Noteworthy Bold"/>
                <a:ea typeface="Noteworthy Bold"/>
                <a:cs typeface="Noteworthy Bold"/>
                <a:sym typeface="Noteworthy Bold"/>
              </a:defRPr>
            </a:pPr>
            <a:endParaRPr dirty="0"/>
          </a:p>
        </p:txBody>
      </p:sp>
      <p:sp>
        <p:nvSpPr>
          <p:cNvPr id="154" name="PSED"/>
          <p:cNvSpPr/>
          <p:nvPr/>
        </p:nvSpPr>
        <p:spPr>
          <a:xfrm>
            <a:off x="10596930" y="6028254"/>
            <a:ext cx="4060204" cy="7296134"/>
          </a:xfrm>
          <a:prstGeom prst="roundRect">
            <a:avLst>
              <a:gd name="adj" fmla="val 24104"/>
            </a:avLst>
          </a:prstGeom>
          <a:ln w="25400">
            <a:solidFill>
              <a:schemeClr val="accent4"/>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a:p>
            <a:pPr>
              <a:defRPr sz="3200" b="0" u="sng">
                <a:solidFill>
                  <a:srgbClr val="0C0404"/>
                </a:solidFill>
                <a:latin typeface="Noteworthy Light"/>
                <a:ea typeface="Noteworthy Light"/>
                <a:cs typeface="Noteworthy Light"/>
                <a:sym typeface="Noteworthy Light"/>
              </a:defRPr>
            </a:pPr>
            <a:endParaRPr dirty="0"/>
          </a:p>
        </p:txBody>
      </p:sp>
      <p:sp>
        <p:nvSpPr>
          <p:cNvPr id="156" name="Knowledge and understanding of the world"/>
          <p:cNvSpPr/>
          <p:nvPr/>
        </p:nvSpPr>
        <p:spPr>
          <a:xfrm>
            <a:off x="19353642" y="359694"/>
            <a:ext cx="4867134" cy="13279466"/>
          </a:xfrm>
          <a:prstGeom prst="roundRect">
            <a:avLst>
              <a:gd name="adj" fmla="val 15000"/>
            </a:avLst>
          </a:prstGeom>
          <a:ln w="25400">
            <a:solidFill>
              <a:schemeClr val="accent6">
                <a:hueOff val="-146070"/>
                <a:satOff val="-10048"/>
                <a:lumOff val="-30626"/>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57" name="Expressive arts and          design"/>
          <p:cNvSpPr/>
          <p:nvPr/>
        </p:nvSpPr>
        <p:spPr>
          <a:xfrm>
            <a:off x="14765030" y="6130767"/>
            <a:ext cx="4274390" cy="7366966"/>
          </a:xfrm>
          <a:prstGeom prst="roundRect">
            <a:avLst>
              <a:gd name="adj" fmla="val 17080"/>
            </a:avLst>
          </a:prstGeom>
          <a:ln w="25400">
            <a:solidFill>
              <a:schemeClr val="accent6">
                <a:satOff val="18029"/>
                <a:lumOff val="12067"/>
              </a:schemeClr>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lang="en-GB"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a:p>
            <a:pPr>
              <a:defRPr sz="3200" b="0" u="sng">
                <a:latin typeface="Noteworthy Light"/>
                <a:ea typeface="Noteworthy Light"/>
                <a:cs typeface="Noteworthy Light"/>
                <a:sym typeface="Noteworthy Light"/>
              </a:defRPr>
            </a:pPr>
            <a:endParaRPr dirty="0"/>
          </a:p>
        </p:txBody>
      </p:sp>
      <p:sp>
        <p:nvSpPr>
          <p:cNvPr id="168" name="A number a week 0-4…"/>
          <p:cNvSpPr txBox="1"/>
          <p:nvPr/>
        </p:nvSpPr>
        <p:spPr>
          <a:xfrm>
            <a:off x="9811294" y="2478398"/>
            <a:ext cx="2778799"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70" name="AT HOME: Practice asking your children if they would like something: for example- Would you like the M-I-L-K?"/>
          <p:cNvSpPr txBox="1"/>
          <p:nvPr/>
        </p:nvSpPr>
        <p:spPr>
          <a:xfrm>
            <a:off x="6289871" y="7147041"/>
            <a:ext cx="376814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1" indent="0" algn="l">
              <a:defRPr sz="1200" b="0">
                <a:solidFill>
                  <a:schemeClr val="accent5">
                    <a:hueOff val="-82419"/>
                    <a:satOff val="-9513"/>
                    <a:lumOff val="-16343"/>
                  </a:schemeClr>
                </a:solidFill>
                <a:latin typeface="Noteworthy Bold"/>
                <a:ea typeface="Noteworthy Bold"/>
                <a:cs typeface="Noteworthy Bold"/>
                <a:sym typeface="Noteworthy Bold"/>
              </a:defRPr>
            </a:pPr>
            <a:r>
              <a:rPr sz="1200" dirty="0">
                <a:latin typeface="Sassoon Infant Std" panose="020B0503020103030203"/>
              </a:rPr>
              <a:t>AT HOME: </a:t>
            </a:r>
            <a:r>
              <a:rPr lang="en-GB" sz="1200" dirty="0">
                <a:latin typeface="Sassoon Infant Std" panose="020B0503020103030203"/>
              </a:rPr>
              <a:t>Please read your school reading books and practise reading your tricky words regularly. Please log reading in your child’s reading diary. </a:t>
            </a:r>
            <a:endParaRPr sz="1200" dirty="0">
              <a:latin typeface="Sassoon Infant Std" panose="020B0503020103030203"/>
            </a:endParaRPr>
          </a:p>
        </p:txBody>
      </p:sp>
      <p:sp>
        <p:nvSpPr>
          <p:cNvPr id="172" name="Comparing quantities…"/>
          <p:cNvSpPr txBox="1"/>
          <p:nvPr/>
        </p:nvSpPr>
        <p:spPr>
          <a:xfrm>
            <a:off x="12950642" y="2168033"/>
            <a:ext cx="3795344"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a:latin typeface="Noteworthy Bold"/>
                <a:ea typeface="Noteworthy Bold"/>
                <a:cs typeface="Noteworthy Bold"/>
                <a:sym typeface="Noteworthy Bold"/>
              </a:defRPr>
            </a:pPr>
            <a:endParaRPr dirty="0"/>
          </a:p>
        </p:txBody>
      </p:sp>
      <p:sp>
        <p:nvSpPr>
          <p:cNvPr id="180" name="Phonics…"/>
          <p:cNvSpPr txBox="1"/>
          <p:nvPr/>
        </p:nvSpPr>
        <p:spPr>
          <a:xfrm>
            <a:off x="3759413" y="7230948"/>
            <a:ext cx="2345524" cy="5334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2000" b="0">
                <a:latin typeface="Noteworthy Bold"/>
                <a:ea typeface="Noteworthy Bold"/>
                <a:cs typeface="Noteworthy Bold"/>
                <a:sym typeface="Noteworthy Bold"/>
              </a:defRPr>
            </a:pPr>
            <a:r>
              <a:rPr lang="en-GB" sz="2800" u="sng" dirty="0"/>
              <a:t>English</a:t>
            </a:r>
            <a:endParaRPr sz="2800" u="sng" dirty="0"/>
          </a:p>
        </p:txBody>
      </p:sp>
      <p:pic>
        <p:nvPicPr>
          <p:cNvPr id="193" name="Image" descr="Image"/>
          <p:cNvPicPr>
            <a:picLocks noChangeAspect="1"/>
          </p:cNvPicPr>
          <p:nvPr/>
        </p:nvPicPr>
        <p:blipFill>
          <a:blip r:embed="rId3"/>
          <a:srcRect l="272" t="223" r="193" b="65"/>
          <a:stretch>
            <a:fillRect/>
          </a:stretch>
        </p:blipFill>
        <p:spPr>
          <a:xfrm>
            <a:off x="13307074" y="6168230"/>
            <a:ext cx="716762" cy="719153"/>
          </a:xfrm>
          <a:custGeom>
            <a:avLst/>
            <a:gdLst/>
            <a:ahLst/>
            <a:cxnLst>
              <a:cxn ang="0">
                <a:pos x="wd2" y="hd2"/>
              </a:cxn>
              <a:cxn ang="5400000">
                <a:pos x="wd2" y="hd2"/>
              </a:cxn>
              <a:cxn ang="10800000">
                <a:pos x="wd2" y="hd2"/>
              </a:cxn>
              <a:cxn ang="16200000">
                <a:pos x="wd2" y="hd2"/>
              </a:cxn>
            </a:cxnLst>
            <a:rect l="0" t="0" r="r" b="b"/>
            <a:pathLst>
              <a:path w="21600" h="21600" extrusionOk="0">
                <a:moveTo>
                  <a:pt x="10418" y="0"/>
                </a:moveTo>
                <a:cubicBezTo>
                  <a:pt x="8787" y="95"/>
                  <a:pt x="8741" y="376"/>
                  <a:pt x="8185" y="1178"/>
                </a:cubicBezTo>
                <a:cubicBezTo>
                  <a:pt x="7424" y="2273"/>
                  <a:pt x="7359" y="2635"/>
                  <a:pt x="7767" y="3964"/>
                </a:cubicBezTo>
                <a:cubicBezTo>
                  <a:pt x="7872" y="4306"/>
                  <a:pt x="7938" y="4281"/>
                  <a:pt x="6225" y="4581"/>
                </a:cubicBezTo>
                <a:cubicBezTo>
                  <a:pt x="5018" y="4793"/>
                  <a:pt x="4911" y="4837"/>
                  <a:pt x="4553" y="5285"/>
                </a:cubicBezTo>
                <a:lnTo>
                  <a:pt x="4179" y="5759"/>
                </a:lnTo>
                <a:lnTo>
                  <a:pt x="4409" y="6994"/>
                </a:lnTo>
                <a:cubicBezTo>
                  <a:pt x="4540" y="7676"/>
                  <a:pt x="4618" y="8277"/>
                  <a:pt x="4568" y="8330"/>
                </a:cubicBezTo>
                <a:cubicBezTo>
                  <a:pt x="4518" y="8382"/>
                  <a:pt x="3933" y="8685"/>
                  <a:pt x="3271" y="9005"/>
                </a:cubicBezTo>
                <a:cubicBezTo>
                  <a:pt x="1342" y="9936"/>
                  <a:pt x="1211" y="10179"/>
                  <a:pt x="1960" y="11604"/>
                </a:cubicBezTo>
                <a:cubicBezTo>
                  <a:pt x="2406" y="12454"/>
                  <a:pt x="2399" y="12739"/>
                  <a:pt x="1931" y="12739"/>
                </a:cubicBezTo>
                <a:cubicBezTo>
                  <a:pt x="1469" y="12739"/>
                  <a:pt x="664" y="13083"/>
                  <a:pt x="317" y="13428"/>
                </a:cubicBezTo>
                <a:lnTo>
                  <a:pt x="0" y="13744"/>
                </a:lnTo>
                <a:cubicBezTo>
                  <a:pt x="34" y="14225"/>
                  <a:pt x="89" y="14317"/>
                  <a:pt x="173" y="14333"/>
                </a:cubicBezTo>
                <a:cubicBezTo>
                  <a:pt x="340" y="14365"/>
                  <a:pt x="403" y="14507"/>
                  <a:pt x="403" y="14836"/>
                </a:cubicBezTo>
                <a:cubicBezTo>
                  <a:pt x="403" y="15338"/>
                  <a:pt x="749" y="15487"/>
                  <a:pt x="836" y="15022"/>
                </a:cubicBezTo>
                <a:cubicBezTo>
                  <a:pt x="938" y="14475"/>
                  <a:pt x="1383" y="14289"/>
                  <a:pt x="1383" y="14793"/>
                </a:cubicBezTo>
                <a:cubicBezTo>
                  <a:pt x="1383" y="15057"/>
                  <a:pt x="1768" y="15482"/>
                  <a:pt x="2003" y="15482"/>
                </a:cubicBezTo>
                <a:cubicBezTo>
                  <a:pt x="2260" y="15482"/>
                  <a:pt x="2214" y="15026"/>
                  <a:pt x="1902" y="14419"/>
                </a:cubicBezTo>
                <a:cubicBezTo>
                  <a:pt x="1752" y="14128"/>
                  <a:pt x="1653" y="13815"/>
                  <a:pt x="1686" y="13730"/>
                </a:cubicBezTo>
                <a:cubicBezTo>
                  <a:pt x="1719" y="13645"/>
                  <a:pt x="1997" y="13415"/>
                  <a:pt x="2291" y="13213"/>
                </a:cubicBezTo>
                <a:lnTo>
                  <a:pt x="2824" y="12839"/>
                </a:lnTo>
                <a:lnTo>
                  <a:pt x="3329" y="13385"/>
                </a:lnTo>
                <a:cubicBezTo>
                  <a:pt x="3713" y="13787"/>
                  <a:pt x="3945" y="13916"/>
                  <a:pt x="4251" y="13916"/>
                </a:cubicBezTo>
                <a:cubicBezTo>
                  <a:pt x="4850" y="13916"/>
                  <a:pt x="4885" y="13690"/>
                  <a:pt x="4323" y="13457"/>
                </a:cubicBezTo>
                <a:cubicBezTo>
                  <a:pt x="3495" y="13114"/>
                  <a:pt x="3003" y="12647"/>
                  <a:pt x="2579" y="11805"/>
                </a:cubicBezTo>
                <a:cubicBezTo>
                  <a:pt x="2056" y="10767"/>
                  <a:pt x="2064" y="10359"/>
                  <a:pt x="2579" y="9996"/>
                </a:cubicBezTo>
                <a:cubicBezTo>
                  <a:pt x="3215" y="9546"/>
                  <a:pt x="4556" y="9051"/>
                  <a:pt x="4712" y="9206"/>
                </a:cubicBezTo>
                <a:cubicBezTo>
                  <a:pt x="4786" y="9280"/>
                  <a:pt x="5115" y="10766"/>
                  <a:pt x="5447" y="12509"/>
                </a:cubicBezTo>
                <a:lnTo>
                  <a:pt x="6052" y="15683"/>
                </a:lnTo>
                <a:lnTo>
                  <a:pt x="6715" y="15841"/>
                </a:lnTo>
                <a:cubicBezTo>
                  <a:pt x="7076" y="15932"/>
                  <a:pt x="7927" y="16039"/>
                  <a:pt x="8603" y="16085"/>
                </a:cubicBezTo>
                <a:cubicBezTo>
                  <a:pt x="9443" y="16142"/>
                  <a:pt x="9853" y="16224"/>
                  <a:pt x="9899" y="16344"/>
                </a:cubicBezTo>
                <a:cubicBezTo>
                  <a:pt x="9976" y="16542"/>
                  <a:pt x="9601" y="19987"/>
                  <a:pt x="9482" y="20178"/>
                </a:cubicBezTo>
                <a:cubicBezTo>
                  <a:pt x="9432" y="20258"/>
                  <a:pt x="9276" y="20258"/>
                  <a:pt x="9064" y="20178"/>
                </a:cubicBezTo>
                <a:cubicBezTo>
                  <a:pt x="8169" y="19841"/>
                  <a:pt x="6530" y="20139"/>
                  <a:pt x="5418" y="20839"/>
                </a:cubicBezTo>
                <a:cubicBezTo>
                  <a:pt x="4817" y="21217"/>
                  <a:pt x="4798" y="21254"/>
                  <a:pt x="5029" y="21428"/>
                </a:cubicBezTo>
                <a:cubicBezTo>
                  <a:pt x="5217" y="21569"/>
                  <a:pt x="6596" y="21592"/>
                  <a:pt x="12061" y="21600"/>
                </a:cubicBezTo>
                <a:cubicBezTo>
                  <a:pt x="17262" y="21582"/>
                  <a:pt x="17297" y="21481"/>
                  <a:pt x="16225" y="20781"/>
                </a:cubicBezTo>
                <a:cubicBezTo>
                  <a:pt x="15297" y="20175"/>
                  <a:pt x="14499" y="19994"/>
                  <a:pt x="13214" y="20092"/>
                </a:cubicBezTo>
                <a:cubicBezTo>
                  <a:pt x="12532" y="20144"/>
                  <a:pt x="12147" y="20127"/>
                  <a:pt x="12090" y="20035"/>
                </a:cubicBezTo>
                <a:cubicBezTo>
                  <a:pt x="11963" y="19832"/>
                  <a:pt x="11546" y="16130"/>
                  <a:pt x="11643" y="16071"/>
                </a:cubicBezTo>
                <a:cubicBezTo>
                  <a:pt x="11687" y="16043"/>
                  <a:pt x="12134" y="15925"/>
                  <a:pt x="12637" y="15812"/>
                </a:cubicBezTo>
                <a:cubicBezTo>
                  <a:pt x="14701" y="15349"/>
                  <a:pt x="15203" y="14934"/>
                  <a:pt x="15332" y="13529"/>
                </a:cubicBezTo>
                <a:cubicBezTo>
                  <a:pt x="15389" y="12901"/>
                  <a:pt x="15433" y="12816"/>
                  <a:pt x="15663" y="12854"/>
                </a:cubicBezTo>
                <a:cubicBezTo>
                  <a:pt x="17304" y="13119"/>
                  <a:pt x="18213" y="12978"/>
                  <a:pt x="19021" y="12351"/>
                </a:cubicBezTo>
                <a:cubicBezTo>
                  <a:pt x="19721" y="11808"/>
                  <a:pt x="19971" y="11769"/>
                  <a:pt x="20332" y="12150"/>
                </a:cubicBezTo>
                <a:cubicBezTo>
                  <a:pt x="20662" y="12498"/>
                  <a:pt x="21110" y="12590"/>
                  <a:pt x="21110" y="12308"/>
                </a:cubicBezTo>
                <a:cubicBezTo>
                  <a:pt x="21110" y="12215"/>
                  <a:pt x="21052" y="12077"/>
                  <a:pt x="20966" y="11992"/>
                </a:cubicBezTo>
                <a:cubicBezTo>
                  <a:pt x="20846" y="11873"/>
                  <a:pt x="20902" y="11802"/>
                  <a:pt x="21225" y="11690"/>
                </a:cubicBezTo>
                <a:lnTo>
                  <a:pt x="21600" y="11547"/>
                </a:lnTo>
                <a:cubicBezTo>
                  <a:pt x="21575" y="10726"/>
                  <a:pt x="21541" y="10339"/>
                  <a:pt x="21485" y="10283"/>
                </a:cubicBezTo>
                <a:cubicBezTo>
                  <a:pt x="21137" y="9938"/>
                  <a:pt x="20122" y="10208"/>
                  <a:pt x="19453" y="10814"/>
                </a:cubicBezTo>
                <a:cubicBezTo>
                  <a:pt x="19169" y="11072"/>
                  <a:pt x="19166" y="11069"/>
                  <a:pt x="19021" y="10800"/>
                </a:cubicBezTo>
                <a:cubicBezTo>
                  <a:pt x="18821" y="10429"/>
                  <a:pt x="18391" y="10217"/>
                  <a:pt x="18012" y="10312"/>
                </a:cubicBezTo>
                <a:cubicBezTo>
                  <a:pt x="17548" y="10427"/>
                  <a:pt x="17626" y="10608"/>
                  <a:pt x="18257" y="10886"/>
                </a:cubicBezTo>
                <a:cubicBezTo>
                  <a:pt x="19075" y="11246"/>
                  <a:pt x="19214" y="11464"/>
                  <a:pt x="18848" y="11805"/>
                </a:cubicBezTo>
                <a:cubicBezTo>
                  <a:pt x="18412" y="12211"/>
                  <a:pt x="17585" y="12513"/>
                  <a:pt x="16888" y="12523"/>
                </a:cubicBezTo>
                <a:cubicBezTo>
                  <a:pt x="16414" y="12531"/>
                  <a:pt x="16173" y="12456"/>
                  <a:pt x="15807" y="12179"/>
                </a:cubicBezTo>
                <a:cubicBezTo>
                  <a:pt x="15367" y="11845"/>
                  <a:pt x="15332" y="11764"/>
                  <a:pt x="15332" y="11102"/>
                </a:cubicBezTo>
                <a:cubicBezTo>
                  <a:pt x="15332" y="10277"/>
                  <a:pt x="15224" y="10225"/>
                  <a:pt x="14597" y="10771"/>
                </a:cubicBezTo>
                <a:cubicBezTo>
                  <a:pt x="13694" y="11558"/>
                  <a:pt x="12632" y="11383"/>
                  <a:pt x="12162" y="10355"/>
                </a:cubicBezTo>
                <a:cubicBezTo>
                  <a:pt x="11827" y="9623"/>
                  <a:pt x="11827" y="8881"/>
                  <a:pt x="12162" y="8703"/>
                </a:cubicBezTo>
                <a:cubicBezTo>
                  <a:pt x="12623" y="8458"/>
                  <a:pt x="13399" y="8541"/>
                  <a:pt x="13876" y="8890"/>
                </a:cubicBezTo>
                <a:cubicBezTo>
                  <a:pt x="14122" y="9069"/>
                  <a:pt x="14399" y="9220"/>
                  <a:pt x="14482" y="9220"/>
                </a:cubicBezTo>
                <a:cubicBezTo>
                  <a:pt x="14564" y="9220"/>
                  <a:pt x="14808" y="8965"/>
                  <a:pt x="15029" y="8660"/>
                </a:cubicBezTo>
                <a:cubicBezTo>
                  <a:pt x="15419" y="8122"/>
                  <a:pt x="15426" y="8045"/>
                  <a:pt x="15519" y="6190"/>
                </a:cubicBezTo>
                <a:lnTo>
                  <a:pt x="15620" y="4280"/>
                </a:lnTo>
                <a:lnTo>
                  <a:pt x="14784" y="4208"/>
                </a:lnTo>
                <a:cubicBezTo>
                  <a:pt x="14324" y="4166"/>
                  <a:pt x="13360" y="4090"/>
                  <a:pt x="12637" y="4036"/>
                </a:cubicBezTo>
                <a:cubicBezTo>
                  <a:pt x="11125" y="3922"/>
                  <a:pt x="11022" y="3820"/>
                  <a:pt x="11585" y="3002"/>
                </a:cubicBezTo>
                <a:cubicBezTo>
                  <a:pt x="11885" y="2566"/>
                  <a:pt x="11920" y="2386"/>
                  <a:pt x="11874" y="1738"/>
                </a:cubicBezTo>
                <a:cubicBezTo>
                  <a:pt x="11829" y="1107"/>
                  <a:pt x="11752" y="922"/>
                  <a:pt x="11398" y="560"/>
                </a:cubicBezTo>
                <a:cubicBezTo>
                  <a:pt x="11166" y="323"/>
                  <a:pt x="11031" y="92"/>
                  <a:pt x="11081" y="43"/>
                </a:cubicBezTo>
                <a:cubicBezTo>
                  <a:pt x="11096" y="28"/>
                  <a:pt x="10811" y="12"/>
                  <a:pt x="10418" y="0"/>
                </a:cubicBezTo>
                <a:close/>
              </a:path>
            </a:pathLst>
          </a:custGeom>
          <a:ln w="12700">
            <a:miter lim="400000"/>
          </a:ln>
        </p:spPr>
      </p:pic>
      <p:sp>
        <p:nvSpPr>
          <p:cNvPr id="206" name="Text"/>
          <p:cNvSpPr txBox="1"/>
          <p:nvPr/>
        </p:nvSpPr>
        <p:spPr>
          <a:xfrm>
            <a:off x="14790904" y="11169722"/>
            <a:ext cx="161196" cy="37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sz="1400" b="0">
                <a:latin typeface="Noteworthy Light"/>
                <a:ea typeface="Noteworthy Light"/>
                <a:cs typeface="Noteworthy Light"/>
                <a:sym typeface="Noteworthy Light"/>
              </a:defRPr>
            </a:lvl1pPr>
          </a:lstStyle>
          <a:p>
            <a:pPr>
              <a:defRPr sz="2000">
                <a:latin typeface="Noteworthy Bold"/>
                <a:ea typeface="Noteworthy Bold"/>
                <a:cs typeface="Noteworthy Bold"/>
                <a:sym typeface="Noteworthy Bold"/>
              </a:defRPr>
            </a:pPr>
            <a:r>
              <a:rPr sz="1400">
                <a:latin typeface="Noteworthy Light"/>
                <a:ea typeface="Noteworthy Light"/>
                <a:cs typeface="Noteworthy Light"/>
                <a:sym typeface="Noteworthy Light"/>
              </a:rPr>
              <a:t> </a:t>
            </a:r>
          </a:p>
        </p:txBody>
      </p:sp>
      <p:sp>
        <p:nvSpPr>
          <p:cNvPr id="224" name="Topics…"/>
          <p:cNvSpPr txBox="1"/>
          <p:nvPr/>
        </p:nvSpPr>
        <p:spPr>
          <a:xfrm>
            <a:off x="21379392" y="11789708"/>
            <a:ext cx="2818245" cy="3180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just">
              <a:defRPr sz="2000" b="0" u="sng">
                <a:latin typeface="Noteworthy Bold"/>
                <a:ea typeface="Noteworthy Bold"/>
                <a:cs typeface="Noteworthy Bold"/>
                <a:sym typeface="Noteworthy Bold"/>
              </a:defRPr>
            </a:pPr>
            <a:endParaRPr sz="1400" dirty="0">
              <a:latin typeface="Noteworthy Light"/>
              <a:ea typeface="Noteworthy Light"/>
              <a:cs typeface="Noteworthy Light"/>
              <a:sym typeface="Noteworthy Light"/>
            </a:endParaRPr>
          </a:p>
        </p:txBody>
      </p:sp>
      <p:sp>
        <p:nvSpPr>
          <p:cNvPr id="12" name="Rectangle 11"/>
          <p:cNvSpPr/>
          <p:nvPr/>
        </p:nvSpPr>
        <p:spPr>
          <a:xfrm>
            <a:off x="19486989" y="572557"/>
            <a:ext cx="4514657" cy="892552"/>
          </a:xfrm>
          <a:prstGeom prst="rect">
            <a:avLst/>
          </a:prstGeom>
        </p:spPr>
        <p:txBody>
          <a:bodyPr wrap="square">
            <a:spAutoFit/>
          </a:bodyPr>
          <a:lstStyle/>
          <a:p>
            <a:pPr>
              <a:defRPr sz="2600" b="0" u="sng">
                <a:latin typeface="Noteworthy Bold"/>
                <a:ea typeface="Noteworthy Bold"/>
                <a:cs typeface="Noteworthy Bold"/>
                <a:sym typeface="Noteworthy Bold"/>
              </a:defRPr>
            </a:pPr>
            <a:r>
              <a:rPr lang="en-US" dirty="0">
                <a:latin typeface="Sassoon Infant Std" panose="020B0503020103030203" pitchFamily="34" charset="0"/>
              </a:rPr>
              <a:t>Music</a:t>
            </a:r>
          </a:p>
          <a:p>
            <a:pPr>
              <a:defRPr sz="2600" b="0" u="sng">
                <a:latin typeface="Noteworthy Bold"/>
                <a:ea typeface="Noteworthy Bold"/>
                <a:cs typeface="Noteworthy Bold"/>
                <a:sym typeface="Noteworthy Bold"/>
              </a:defRPr>
            </a:pPr>
            <a:endParaRPr lang="en-GB" dirty="0"/>
          </a:p>
        </p:txBody>
      </p:sp>
      <p:sp>
        <p:nvSpPr>
          <p:cNvPr id="15" name="Rectangle 14"/>
          <p:cNvSpPr/>
          <p:nvPr/>
        </p:nvSpPr>
        <p:spPr>
          <a:xfrm>
            <a:off x="12347010" y="6123233"/>
            <a:ext cx="926857" cy="492443"/>
          </a:xfrm>
          <a:prstGeom prst="rect">
            <a:avLst/>
          </a:prstGeom>
        </p:spPr>
        <p:txBody>
          <a:bodyPr wrap="none">
            <a:spAutoFit/>
          </a:bodyPr>
          <a:lstStyle/>
          <a:p>
            <a:pPr>
              <a:defRPr sz="2600" b="0" u="sng">
                <a:solidFill>
                  <a:srgbClr val="0C0404"/>
                </a:solidFill>
                <a:latin typeface="Noteworthy Bold"/>
                <a:ea typeface="Noteworthy Bold"/>
                <a:cs typeface="Noteworthy Bold"/>
                <a:sym typeface="Noteworthy Bold"/>
              </a:defRPr>
            </a:pPr>
            <a:r>
              <a:rPr lang="en-GB" dirty="0">
                <a:latin typeface="Sassoon Infant Std" panose="020B0503020103030203" pitchFamily="34" charset="0"/>
              </a:rPr>
              <a:t>RSHE</a:t>
            </a:r>
          </a:p>
        </p:txBody>
      </p:sp>
      <p:sp>
        <p:nvSpPr>
          <p:cNvPr id="18" name="TextBox 17"/>
          <p:cNvSpPr txBox="1"/>
          <p:nvPr/>
        </p:nvSpPr>
        <p:spPr>
          <a:xfrm>
            <a:off x="19991932" y="9814249"/>
            <a:ext cx="3657600"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600" b="0" i="0" u="sng" strike="noStrike" cap="none" spc="0" normalizeH="0" baseline="0" dirty="0">
                <a:ln>
                  <a:noFill/>
                </a:ln>
                <a:solidFill>
                  <a:srgbClr val="000000"/>
                </a:solidFill>
                <a:effectLst/>
                <a:uFillTx/>
                <a:latin typeface="Sassoon Infant Std" panose="020B0503020103030203" pitchFamily="34" charset="0"/>
                <a:sym typeface="Helvetica Neue"/>
              </a:rPr>
              <a:t>RE</a:t>
            </a:r>
          </a:p>
        </p:txBody>
      </p:sp>
      <p:sp>
        <p:nvSpPr>
          <p:cNvPr id="4" name="TextBox 3">
            <a:extLst>
              <a:ext uri="{FF2B5EF4-FFF2-40B4-BE49-F238E27FC236}">
                <a16:creationId xmlns:a16="http://schemas.microsoft.com/office/drawing/2014/main" id="{F01011BC-E0E1-4606-AD7F-B9082245D733}"/>
              </a:ext>
            </a:extLst>
          </p:cNvPr>
          <p:cNvSpPr txBox="1"/>
          <p:nvPr/>
        </p:nvSpPr>
        <p:spPr>
          <a:xfrm>
            <a:off x="10826085" y="8668844"/>
            <a:ext cx="361550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endParaRPr lang="en-GB" sz="2000" b="0" dirty="0">
              <a:latin typeface="Arial" panose="020B0604020202020204"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lang="en-GB" sz="2000" b="0" dirty="0">
                <a:latin typeface="Arial" panose="020B0604020202020204" pitchFamily="34" charset="0"/>
                <a:cs typeface="Arial" panose="020B0604020202020204" pitchFamily="34" charset="0"/>
              </a:rPr>
              <a:t>. </a:t>
            </a:r>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32291DCD-C790-4FC5-A1A9-E89A36E97D02}"/>
                  </a:ext>
                </a:extLst>
              </p14:cNvPr>
              <p14:cNvContentPartPr/>
              <p14:nvPr/>
            </p14:nvContentPartPr>
            <p14:xfrm>
              <a:off x="13344435" y="3714840"/>
              <a:ext cx="360" cy="360"/>
            </p14:xfrm>
          </p:contentPart>
        </mc:Choice>
        <mc:Fallback xmlns="">
          <p:pic>
            <p:nvPicPr>
              <p:cNvPr id="13" name="Ink 12">
                <a:extLst>
                  <a:ext uri="{FF2B5EF4-FFF2-40B4-BE49-F238E27FC236}">
                    <a16:creationId xmlns:a16="http://schemas.microsoft.com/office/drawing/2014/main" id="{32291DCD-C790-4FC5-A1A9-E89A36E97D02}"/>
                  </a:ext>
                </a:extLst>
              </p:cNvPr>
              <p:cNvPicPr/>
              <p:nvPr/>
            </p:nvPicPr>
            <p:blipFill>
              <a:blip r:embed="rId11"/>
              <a:stretch>
                <a:fillRect/>
              </a:stretch>
            </p:blipFill>
            <p:spPr>
              <a:xfrm>
                <a:off x="13335435" y="37058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46D7A43A-1CEC-4847-821D-3BF65852136E}"/>
                  </a:ext>
                </a:extLst>
              </p14:cNvPr>
              <p14:cNvContentPartPr/>
              <p14:nvPr/>
            </p14:nvContentPartPr>
            <p14:xfrm>
              <a:off x="7743915" y="5200560"/>
              <a:ext cx="360" cy="360"/>
            </p14:xfrm>
          </p:contentPart>
        </mc:Choice>
        <mc:Fallback xmlns="">
          <p:pic>
            <p:nvPicPr>
              <p:cNvPr id="16" name="Ink 15">
                <a:extLst>
                  <a:ext uri="{FF2B5EF4-FFF2-40B4-BE49-F238E27FC236}">
                    <a16:creationId xmlns:a16="http://schemas.microsoft.com/office/drawing/2014/main" id="{46D7A43A-1CEC-4847-821D-3BF65852136E}"/>
                  </a:ext>
                </a:extLst>
              </p:cNvPr>
              <p:cNvPicPr/>
              <p:nvPr/>
            </p:nvPicPr>
            <p:blipFill>
              <a:blip r:embed="rId11"/>
              <a:stretch>
                <a:fillRect/>
              </a:stretch>
            </p:blipFill>
            <p:spPr>
              <a:xfrm>
                <a:off x="7734915" y="5191560"/>
                <a:ext cx="18000" cy="18000"/>
              </a:xfrm>
              <a:prstGeom prst="rect">
                <a:avLst/>
              </a:prstGeom>
            </p:spPr>
          </p:pic>
        </mc:Fallback>
      </mc:AlternateContent>
      <p:sp>
        <p:nvSpPr>
          <p:cNvPr id="51" name="TextBox 50">
            <a:extLst>
              <a:ext uri="{FF2B5EF4-FFF2-40B4-BE49-F238E27FC236}">
                <a16:creationId xmlns:a16="http://schemas.microsoft.com/office/drawing/2014/main" id="{B619FABD-BCD6-429E-8906-4AFAA5A9CB99}"/>
              </a:ext>
            </a:extLst>
          </p:cNvPr>
          <p:cNvSpPr txBox="1"/>
          <p:nvPr/>
        </p:nvSpPr>
        <p:spPr>
          <a:xfrm>
            <a:off x="356476" y="5656139"/>
            <a:ext cx="882593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rPr>
              <a:t>. </a:t>
            </a:r>
          </a:p>
        </p:txBody>
      </p:sp>
      <p:sp>
        <p:nvSpPr>
          <p:cNvPr id="40" name="Mathematics…">
            <a:extLst>
              <a:ext uri="{FF2B5EF4-FFF2-40B4-BE49-F238E27FC236}">
                <a16:creationId xmlns:a16="http://schemas.microsoft.com/office/drawing/2014/main" id="{2B5A8A5B-C9FF-4C47-8B90-0566F5EAB23F}"/>
              </a:ext>
            </a:extLst>
          </p:cNvPr>
          <p:cNvSpPr/>
          <p:nvPr/>
        </p:nvSpPr>
        <p:spPr>
          <a:xfrm>
            <a:off x="9458437" y="369105"/>
            <a:ext cx="9546858" cy="5588133"/>
          </a:xfrm>
          <a:prstGeom prst="roundRect">
            <a:avLst>
              <a:gd name="adj" fmla="val 17514"/>
            </a:avLst>
          </a:prstGeom>
          <a:ln w="25400">
            <a:solidFill>
              <a:schemeClr val="accent5"/>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1400" b="0">
                <a:latin typeface="Noteworthy Bold"/>
                <a:ea typeface="Noteworthy Bold"/>
                <a:cs typeface="Noteworthy Bold"/>
                <a:sym typeface="Noteworthy Bold"/>
              </a:defRPr>
            </a:pPr>
            <a:r>
              <a:rPr dirty="0"/>
              <a:t>. </a:t>
            </a:r>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a:p>
            <a:pPr>
              <a:defRPr sz="1400" b="0">
                <a:latin typeface="Noteworthy Light"/>
                <a:ea typeface="Noteworthy Light"/>
                <a:cs typeface="Noteworthy Light"/>
                <a:sym typeface="Noteworthy Light"/>
              </a:defRPr>
            </a:pPr>
            <a:endParaRPr dirty="0"/>
          </a:p>
        </p:txBody>
      </p:sp>
      <p:sp>
        <p:nvSpPr>
          <p:cNvPr id="62" name="Rectangle 61">
            <a:extLst>
              <a:ext uri="{FF2B5EF4-FFF2-40B4-BE49-F238E27FC236}">
                <a16:creationId xmlns:a16="http://schemas.microsoft.com/office/drawing/2014/main" id="{2622784F-985C-46F8-ABEF-834F360F9AC5}"/>
              </a:ext>
            </a:extLst>
          </p:cNvPr>
          <p:cNvSpPr/>
          <p:nvPr/>
        </p:nvSpPr>
        <p:spPr>
          <a:xfrm>
            <a:off x="3690188" y="396570"/>
            <a:ext cx="2104004" cy="492443"/>
          </a:xfrm>
          <a:prstGeom prst="rect">
            <a:avLst/>
          </a:prstGeom>
        </p:spPr>
        <p:txBody>
          <a:bodyPr wrap="square">
            <a:spAutoFit/>
          </a:bodyPr>
          <a:lstStyle/>
          <a:p>
            <a:pPr>
              <a:defRPr sz="2600" b="0" u="sng">
                <a:latin typeface="Noteworthy Bold"/>
                <a:ea typeface="Noteworthy Bold"/>
                <a:cs typeface="Noteworthy Bold"/>
                <a:sym typeface="Noteworthy Bold"/>
              </a:defRPr>
            </a:pPr>
            <a:r>
              <a:rPr lang="en-GB" dirty="0">
                <a:latin typeface="Sassoon Infant Std" panose="020B0503020103030203" pitchFamily="34" charset="0"/>
              </a:rPr>
              <a:t>Science</a:t>
            </a:r>
          </a:p>
        </p:txBody>
      </p:sp>
      <p:sp>
        <p:nvSpPr>
          <p:cNvPr id="63" name="TextBox 62">
            <a:extLst>
              <a:ext uri="{FF2B5EF4-FFF2-40B4-BE49-F238E27FC236}">
                <a16:creationId xmlns:a16="http://schemas.microsoft.com/office/drawing/2014/main" id="{3B7EA2F5-D3BE-4167-9254-0704C05BDDED}"/>
              </a:ext>
            </a:extLst>
          </p:cNvPr>
          <p:cNvSpPr txBox="1"/>
          <p:nvPr/>
        </p:nvSpPr>
        <p:spPr>
          <a:xfrm>
            <a:off x="20044203" y="5119640"/>
            <a:ext cx="3657600" cy="5027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600" b="0" i="0" u="sng" strike="noStrike" cap="none" spc="0" normalizeH="0" baseline="0" dirty="0">
                <a:ln>
                  <a:noFill/>
                </a:ln>
                <a:solidFill>
                  <a:srgbClr val="000000"/>
                </a:solidFill>
                <a:effectLst/>
                <a:uFillTx/>
                <a:latin typeface="Sassoon Infant Std" panose="020B0503020103030203" pitchFamily="34" charset="0"/>
                <a:sym typeface="Helvetica Neue"/>
              </a:rPr>
              <a:t>Art</a:t>
            </a:r>
          </a:p>
        </p:txBody>
      </p:sp>
      <p:sp>
        <p:nvSpPr>
          <p:cNvPr id="5" name="Rectangle 4">
            <a:extLst>
              <a:ext uri="{FF2B5EF4-FFF2-40B4-BE49-F238E27FC236}">
                <a16:creationId xmlns:a16="http://schemas.microsoft.com/office/drawing/2014/main" id="{141EABB5-695C-48E7-9847-9A4B67C7CFD1}"/>
              </a:ext>
            </a:extLst>
          </p:cNvPr>
          <p:cNvSpPr/>
          <p:nvPr/>
        </p:nvSpPr>
        <p:spPr>
          <a:xfrm>
            <a:off x="21204221" y="5854376"/>
            <a:ext cx="2737689" cy="3477875"/>
          </a:xfrm>
          <a:prstGeom prst="rect">
            <a:avLst/>
          </a:prstGeom>
        </p:spPr>
        <p:txBody>
          <a:bodyPr wrap="square">
            <a:spAutoFit/>
          </a:bodyPr>
          <a:lstStyle/>
          <a:p>
            <a:r>
              <a:rPr lang="en-GB" sz="2200" b="0" dirty="0">
                <a:latin typeface="Sassoon Infant Std" panose="020B0503020103030203" pitchFamily="34" charset="0"/>
                <a:cs typeface="Arial" panose="020B0604020202020204" pitchFamily="34" charset="0"/>
              </a:rPr>
              <a:t>Children will be developing a wide range of art and design techniques in using line and shape through the use of printing. Children will produce a leaf print demonstrating these skills.</a:t>
            </a:r>
          </a:p>
        </p:txBody>
      </p:sp>
      <p:sp>
        <p:nvSpPr>
          <p:cNvPr id="14" name="TextBox 13">
            <a:extLst>
              <a:ext uri="{FF2B5EF4-FFF2-40B4-BE49-F238E27FC236}">
                <a16:creationId xmlns:a16="http://schemas.microsoft.com/office/drawing/2014/main" id="{9CFEC68A-C511-4FE5-A206-9E1F79D8012A}"/>
              </a:ext>
            </a:extLst>
          </p:cNvPr>
          <p:cNvSpPr txBox="1"/>
          <p:nvPr/>
        </p:nvSpPr>
        <p:spPr>
          <a:xfrm>
            <a:off x="19765329" y="10231128"/>
            <a:ext cx="4211242" cy="31495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200" b="0" dirty="0">
                <a:latin typeface="Sassoon Infant Std" panose="020B0503020103030203" pitchFamily="34" charset="0"/>
                <a:cs typeface="Arial" panose="020B0604020202020204" pitchFamily="34" charset="0"/>
              </a:rPr>
              <a:t>The children will explor</a:t>
            </a:r>
            <a:r>
              <a:rPr lang="en-GB" sz="2200" b="0" dirty="0">
                <a:latin typeface="Sassoon Infant Std" panose="020B0503020103030203"/>
                <a:cs typeface="Arial" panose="020B0604020202020204" pitchFamily="34" charset="0"/>
              </a:rPr>
              <a:t>e  </a:t>
            </a:r>
            <a:r>
              <a:rPr lang="en-GB" sz="2200" b="0" dirty="0">
                <a:latin typeface="Sassoon Infant Std" panose="020B0503020103030203"/>
              </a:rPr>
              <a:t>Jewish worldviews and ways of life. They will learn about texts from the Torah and their importance for Jewish people today. Later in the unit, pupils will find out about Shabbat and Chanukah, discussing why Jewish people mark these times and their importance.</a:t>
            </a:r>
            <a:endParaRPr lang="en-GB" sz="2200" b="0" dirty="0">
              <a:latin typeface="Sassoon Infant Std" panose="020B0503020103030203"/>
              <a:cs typeface="Arial" panose="020B0604020202020204" pitchFamily="34" charset="0"/>
            </a:endParaRPr>
          </a:p>
        </p:txBody>
      </p:sp>
      <p:sp>
        <p:nvSpPr>
          <p:cNvPr id="54" name="Rectangle 53">
            <a:extLst>
              <a:ext uri="{FF2B5EF4-FFF2-40B4-BE49-F238E27FC236}">
                <a16:creationId xmlns:a16="http://schemas.microsoft.com/office/drawing/2014/main" id="{573DB368-A258-4061-9AA8-54FB8C439EB5}"/>
              </a:ext>
            </a:extLst>
          </p:cNvPr>
          <p:cNvSpPr/>
          <p:nvPr/>
        </p:nvSpPr>
        <p:spPr>
          <a:xfrm>
            <a:off x="16552800" y="6390102"/>
            <a:ext cx="527710" cy="492443"/>
          </a:xfrm>
          <a:prstGeom prst="rect">
            <a:avLst/>
          </a:prstGeom>
        </p:spPr>
        <p:txBody>
          <a:bodyPr wrap="none">
            <a:spAutoFit/>
          </a:bodyPr>
          <a:lstStyle/>
          <a:p>
            <a:pPr>
              <a:defRPr sz="2600" b="0" u="sng">
                <a:latin typeface="Noteworthy Bold"/>
                <a:ea typeface="Noteworthy Bold"/>
                <a:cs typeface="Noteworthy Bold"/>
                <a:sym typeface="Noteworthy Bold"/>
              </a:defRPr>
            </a:pPr>
            <a:r>
              <a:rPr lang="en-US" dirty="0">
                <a:latin typeface="Sassoon Infant Std" panose="020B0503020103030203" pitchFamily="34" charset="0"/>
              </a:rPr>
              <a:t>PE</a:t>
            </a:r>
          </a:p>
        </p:txBody>
      </p:sp>
      <p:sp>
        <p:nvSpPr>
          <p:cNvPr id="55" name="TextBox 54">
            <a:extLst>
              <a:ext uri="{FF2B5EF4-FFF2-40B4-BE49-F238E27FC236}">
                <a16:creationId xmlns:a16="http://schemas.microsoft.com/office/drawing/2014/main" id="{08BC6A05-2662-44A2-8E48-CC6185992463}"/>
              </a:ext>
            </a:extLst>
          </p:cNvPr>
          <p:cNvSpPr txBox="1"/>
          <p:nvPr/>
        </p:nvSpPr>
        <p:spPr>
          <a:xfrm>
            <a:off x="14974960" y="6936274"/>
            <a:ext cx="4060855" cy="65043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2200" i="0" u="sng" strike="noStrike" cap="none" spc="0" normalizeH="0" baseline="0" dirty="0">
                <a:ln>
                  <a:noFill/>
                </a:ln>
                <a:solidFill>
                  <a:srgbClr val="000000"/>
                </a:solidFill>
                <a:effectLst/>
                <a:uFillTx/>
                <a:latin typeface="Sassoon Infant Std" panose="020B0503020103030203" pitchFamily="34" charset="0"/>
                <a:cs typeface="Arial" panose="020B0604020202020204" pitchFamily="34" charset="0"/>
                <a:sym typeface="Helvetica Neue"/>
              </a:rPr>
              <a:t>Indoor – Gymnastics</a:t>
            </a:r>
          </a:p>
          <a:p>
            <a:pPr algn="l"/>
            <a:r>
              <a:rPr lang="en-GB" sz="2200" b="0" dirty="0">
                <a:latin typeface="Sassoon Infant Std" panose="020B0503020103030203"/>
                <a:cs typeface="Arial" panose="020B0604020202020204" pitchFamily="34" charset="0"/>
              </a:rPr>
              <a:t>The children will practise the basic skills of jumping, rolling, travelling and balancing. They will </a:t>
            </a:r>
            <a:r>
              <a:rPr lang="en-GB" sz="2200" b="0" dirty="0">
                <a:latin typeface="Sassoon Infant Std" panose="020B0503020103030203"/>
              </a:rPr>
              <a:t>begin to understand the use of levels, directions and shapes when travelling and balancing.</a:t>
            </a:r>
            <a:endParaRPr lang="en-GB" sz="2200" b="0" dirty="0">
              <a:latin typeface="Sassoon Infant Std" panose="020B0503020103030203"/>
              <a:cs typeface="Arial" panose="020B0604020202020204" pitchFamily="34" charset="0"/>
            </a:endParaRPr>
          </a:p>
          <a:p>
            <a:pPr algn="l"/>
            <a:endParaRPr lang="en-GB" sz="2000" b="0" dirty="0">
              <a:latin typeface="+mn-lt"/>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kumimoji="0" lang="en-GB" sz="2200" i="0" u="sng" strike="noStrike" cap="none" spc="0" normalizeH="0" baseline="0" dirty="0">
                <a:ln>
                  <a:noFill/>
                </a:ln>
                <a:solidFill>
                  <a:schemeClr val="tx1"/>
                </a:solidFill>
                <a:effectLst/>
                <a:uFillTx/>
                <a:latin typeface="Sassoon Infant Std" panose="020B0503020103030203" pitchFamily="34" charset="0"/>
                <a:cs typeface="Arial" panose="020B0604020202020204" pitchFamily="34" charset="0"/>
                <a:sym typeface="Helvetica Neue"/>
              </a:rPr>
              <a:t>Outdoor – Invasion Games</a:t>
            </a:r>
            <a:endParaRPr lang="en-GB" sz="2000" u="sng" dirty="0">
              <a:solidFill>
                <a:schemeClr val="tx1"/>
              </a:solidFill>
              <a:latin typeface="+mn-lt"/>
              <a:cs typeface="Arial" panose="020B0604020202020204" pitchFamily="34" charset="0"/>
            </a:endParaRPr>
          </a:p>
          <a:p>
            <a:pPr algn="l"/>
            <a:r>
              <a:rPr lang="en-GB" sz="2200" b="0" dirty="0">
                <a:latin typeface="Sassoon Infant Std" panose="020B0503020103030203"/>
              </a:rPr>
              <a:t>The children will develop their understanding of the principles of defending and attacking for invasion games. They use and develop skills such as sending and receiving with both feet and hands, as well as dribbling with both feet and hands. They have the opportunity to play uneven and even sided games..</a:t>
            </a:r>
            <a:endParaRPr lang="en-GB" sz="2200" b="0" u="sng" dirty="0">
              <a:solidFill>
                <a:schemeClr val="tx1"/>
              </a:solidFill>
              <a:latin typeface="Sassoon Infant Std" panose="020B0503020103030203"/>
              <a:cs typeface="Arial" panose="020B0604020202020204" pitchFamily="34" charset="0"/>
            </a:endParaRPr>
          </a:p>
        </p:txBody>
      </p:sp>
      <p:sp>
        <p:nvSpPr>
          <p:cNvPr id="2" name="TextBox 1"/>
          <p:cNvSpPr txBox="1"/>
          <p:nvPr/>
        </p:nvSpPr>
        <p:spPr>
          <a:xfrm>
            <a:off x="233229" y="7158387"/>
            <a:ext cx="3362884" cy="26263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600" u="sng" dirty="0">
                <a:latin typeface="Sassoon Infant Std" panose="020B0503020103030203" pitchFamily="34" charset="0"/>
              </a:rPr>
              <a:t>Phonics</a:t>
            </a:r>
          </a:p>
          <a:p>
            <a:r>
              <a:rPr lang="en-GB" sz="1800" b="0" dirty="0">
                <a:latin typeface="Sassoon Infant Std" panose="020B0503020103030203" pitchFamily="34" charset="0"/>
              </a:rPr>
              <a:t>We are continuing with our new scheme Monster Phonics and the children are loving it. Please keep up to date with the sounds and words we are learning each week using the grid on the following page.</a:t>
            </a:r>
          </a:p>
          <a:p>
            <a:pPr marL="0" marR="0" indent="0" algn="ctr" defTabSz="8255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sym typeface="Helvetica Neue"/>
            </a:endParaRPr>
          </a:p>
        </p:txBody>
      </p:sp>
      <p:sp>
        <p:nvSpPr>
          <p:cNvPr id="8" name="TextBox 7"/>
          <p:cNvSpPr txBox="1"/>
          <p:nvPr/>
        </p:nvSpPr>
        <p:spPr>
          <a:xfrm>
            <a:off x="7251699" y="11076258"/>
            <a:ext cx="102657"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7" name="TextBox 16"/>
          <p:cNvSpPr txBox="1"/>
          <p:nvPr/>
        </p:nvSpPr>
        <p:spPr>
          <a:xfrm>
            <a:off x="3690188" y="7747576"/>
            <a:ext cx="6531130"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Sassoon Infant Std" panose="020B0503020103030203" pitchFamily="34" charset="0"/>
                <a:sym typeface="Helvetica Neue"/>
              </a:rPr>
              <a:t>Writing</a:t>
            </a:r>
          </a:p>
          <a:p>
            <a:r>
              <a:rPr lang="en-GB" sz="1600" b="0" dirty="0">
                <a:latin typeface="Sassoon Infant Std" panose="020B0503020103030203"/>
              </a:rPr>
              <a:t>This half term we will be working on writing Non-chronological reports. This will involve the children writing about a subject or theme that they have researched. We will be using our current theme of ‘nurturing nature’ to let children take charge of their own learning and to research what they are interested in. </a:t>
            </a:r>
          </a:p>
          <a:p>
            <a:pPr marL="0" marR="0" indent="0" algn="ctr" defTabSz="825500"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rgbClr val="000000"/>
                </a:solidFill>
                <a:effectLst/>
                <a:uFillTx/>
                <a:latin typeface="Sassoon Infant Std" panose="020B0503020103030203" pitchFamily="34" charset="0"/>
                <a:sym typeface="Helvetica Neue"/>
              </a:rPr>
              <a:t>Grammar</a:t>
            </a:r>
          </a:p>
          <a:p>
            <a:pPr marL="0" marR="0" indent="0" algn="ctr" defTabSz="825500" rtl="0" fontAlgn="auto" latinLnBrk="0" hangingPunct="0">
              <a:lnSpc>
                <a:spcPct val="100000"/>
              </a:lnSpc>
              <a:spcBef>
                <a:spcPts val="0"/>
              </a:spcBef>
              <a:spcAft>
                <a:spcPts val="0"/>
              </a:spcAft>
              <a:buClrTx/>
              <a:buSzTx/>
              <a:buFontTx/>
              <a:buNone/>
              <a:tabLst/>
            </a:pPr>
            <a:r>
              <a:rPr lang="en-GB" sz="1600" b="0" dirty="0">
                <a:latin typeface="Sassoon Infant Std" panose="020B0503020103030203" pitchFamily="34" charset="0"/>
              </a:rPr>
              <a:t>We will be continuing to write sentences using capital letters, full stops and finger spaces accurately. </a:t>
            </a:r>
          </a:p>
          <a:p>
            <a:pPr marL="0" marR="0" indent="0" algn="ctr" defTabSz="825500" rtl="0" fontAlgn="auto" latinLnBrk="0" hangingPunct="0">
              <a:lnSpc>
                <a:spcPct val="100000"/>
              </a:lnSpc>
              <a:spcBef>
                <a:spcPts val="0"/>
              </a:spcBef>
              <a:spcAft>
                <a:spcPts val="0"/>
              </a:spcAft>
              <a:buClrTx/>
              <a:buSzTx/>
              <a:buFontTx/>
              <a:buNone/>
              <a:tabLst/>
            </a:pPr>
            <a:r>
              <a:rPr lang="en-GB" sz="1600" b="0" dirty="0">
                <a:latin typeface="Sassoon Infant Std" panose="020B0503020103030203" pitchFamily="34" charset="0"/>
              </a:rPr>
              <a:t>We will be stretching our sentences by using the coordinating conjunction ‘but’, alongside adding the ‘es’ and ‘s’ suffixes to familiar words to create plurals. </a:t>
            </a:r>
          </a:p>
          <a:p>
            <a:pPr marL="0" marR="0" indent="0" algn="ctr" defTabSz="825500" rtl="0" fontAlgn="auto" latinLnBrk="0" hangingPunct="0">
              <a:lnSpc>
                <a:spcPct val="100000"/>
              </a:lnSpc>
              <a:spcBef>
                <a:spcPts val="0"/>
              </a:spcBef>
              <a:spcAft>
                <a:spcPts val="0"/>
              </a:spcAft>
              <a:buClrTx/>
              <a:buSzTx/>
              <a:buFontTx/>
              <a:buNone/>
              <a:tabLst/>
            </a:pPr>
            <a:r>
              <a:rPr lang="en-GB" sz="1600" dirty="0">
                <a:latin typeface="Sassoon Infant Std" panose="020B0503020103030203" pitchFamily="34" charset="0"/>
              </a:rPr>
              <a:t>Handwriting</a:t>
            </a:r>
          </a:p>
          <a:p>
            <a:pPr marL="0" marR="0" indent="0" algn="ctr" defTabSz="825500" rtl="0" fontAlgn="auto" latinLnBrk="0" hangingPunct="0">
              <a:lnSpc>
                <a:spcPct val="100000"/>
              </a:lnSpc>
              <a:spcBef>
                <a:spcPts val="0"/>
              </a:spcBef>
              <a:spcAft>
                <a:spcPts val="0"/>
              </a:spcAft>
              <a:buClrTx/>
              <a:buSzTx/>
              <a:buFontTx/>
              <a:buNone/>
              <a:tabLst/>
            </a:pPr>
            <a:r>
              <a:rPr lang="en-GB" sz="1600" b="0" dirty="0">
                <a:latin typeface="Sassoon Infant Std" panose="020B0503020103030203" pitchFamily="34" charset="0"/>
              </a:rPr>
              <a:t>We will continue practising letter formation and the positioning of letters using our handwriting lines. It is essential that the children form their letters correctly as this will help when they move onto joining their letters in Year 2. </a:t>
            </a:r>
            <a:endParaRPr lang="en-GB" sz="1200" b="0" dirty="0">
              <a:latin typeface="Sassoon Infant Std" panose="020B0503020103030203" pitchFamily="34" charset="0"/>
            </a:endParaRPr>
          </a:p>
        </p:txBody>
      </p:sp>
      <p:sp>
        <p:nvSpPr>
          <p:cNvPr id="52" name="TextBox 51"/>
          <p:cNvSpPr txBox="1"/>
          <p:nvPr/>
        </p:nvSpPr>
        <p:spPr>
          <a:xfrm>
            <a:off x="263329" y="11704274"/>
            <a:ext cx="9891589" cy="17953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600" u="sng" dirty="0">
                <a:latin typeface="Sassoon Infant Std" panose="020B0503020103030203" pitchFamily="34" charset="0"/>
              </a:rPr>
              <a:t>Reading</a:t>
            </a:r>
          </a:p>
          <a:p>
            <a:r>
              <a:rPr lang="en-GB" sz="1800" b="0" dirty="0">
                <a:latin typeface="Sassoon Infant Std" panose="020B0503020103030203" pitchFamily="34" charset="0"/>
              </a:rPr>
              <a:t>Please continue to practise reading regularly at home. It doesn’t matter what the reading material is- comics, leaflets, books, poetry etc. It all counts. School reading books will also be sent home alongside the assigned e-books via Monster Phonics.</a:t>
            </a:r>
          </a:p>
          <a:p>
            <a:r>
              <a:rPr lang="en-GB" sz="1800" b="0" dirty="0">
                <a:latin typeface="Sassoon Infant Std" panose="020B0503020103030203" pitchFamily="34" charset="0"/>
              </a:rPr>
              <a:t>We aim to promote a love of reading in school and all of our learning comes from quality books. </a:t>
            </a:r>
          </a:p>
          <a:p>
            <a:pPr marL="0" marR="0" indent="0" algn="ctr" defTabSz="825500" rtl="0" fontAlgn="auto" latinLnBrk="0" hangingPunct="0">
              <a:lnSpc>
                <a:spcPct val="100000"/>
              </a:lnSpc>
              <a:spcBef>
                <a:spcPts val="0"/>
              </a:spcBef>
              <a:spcAft>
                <a:spcPts val="0"/>
              </a:spcAft>
              <a:buClrTx/>
              <a:buSzTx/>
              <a:buFontTx/>
              <a:buNone/>
              <a:tabLst/>
            </a:pPr>
            <a:endParaRPr kumimoji="0" lang="en-GB" sz="1200" b="0" i="0" u="none" strike="noStrike" cap="none" spc="0" normalizeH="0" baseline="0" dirty="0">
              <a:ln>
                <a:noFill/>
              </a:ln>
              <a:solidFill>
                <a:srgbClr val="000000"/>
              </a:solidFill>
              <a:effectLst/>
              <a:uFillTx/>
              <a:sym typeface="Helvetica Neue"/>
            </a:endParaRPr>
          </a:p>
        </p:txBody>
      </p:sp>
      <p:sp>
        <p:nvSpPr>
          <p:cNvPr id="50" name="TextBox 49">
            <a:extLst>
              <a:ext uri="{FF2B5EF4-FFF2-40B4-BE49-F238E27FC236}">
                <a16:creationId xmlns:a16="http://schemas.microsoft.com/office/drawing/2014/main" id="{B5DD3988-20AD-4E38-A61C-253D4985BF78}"/>
              </a:ext>
            </a:extLst>
          </p:cNvPr>
          <p:cNvSpPr txBox="1"/>
          <p:nvPr/>
        </p:nvSpPr>
        <p:spPr>
          <a:xfrm>
            <a:off x="10733989" y="6797977"/>
            <a:ext cx="3830344"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200" u="sng" dirty="0">
                <a:latin typeface="Sassoon Infant Std" panose="020B0503020103030203"/>
                <a:cs typeface="Arial" panose="020B0604020202020204" pitchFamily="34" charset="0"/>
              </a:rPr>
              <a:t>Jigsaw – Healthy Me</a:t>
            </a:r>
          </a:p>
          <a:p>
            <a:r>
              <a:rPr lang="en-GB" sz="2200" b="0" dirty="0">
                <a:latin typeface="Sassoon Infant Std" panose="020B0503020103030203"/>
                <a:cs typeface="Arial" panose="020B0604020202020204" pitchFamily="34" charset="0"/>
              </a:rPr>
              <a:t>In this topic, the children will continue their learning about staying healthy, They will know the importance of eating healthy and what it means to be relaxed. The children will learn about the safe use of medicines.</a:t>
            </a:r>
          </a:p>
        </p:txBody>
      </p:sp>
      <p:sp>
        <p:nvSpPr>
          <p:cNvPr id="53" name="Rectangle 52">
            <a:extLst>
              <a:ext uri="{FF2B5EF4-FFF2-40B4-BE49-F238E27FC236}">
                <a16:creationId xmlns:a16="http://schemas.microsoft.com/office/drawing/2014/main" id="{9A81C4DA-D800-4DBA-AA71-7C2B041024E8}"/>
              </a:ext>
            </a:extLst>
          </p:cNvPr>
          <p:cNvSpPr/>
          <p:nvPr/>
        </p:nvSpPr>
        <p:spPr>
          <a:xfrm>
            <a:off x="11905934" y="9542259"/>
            <a:ext cx="1558439" cy="461665"/>
          </a:xfrm>
          <a:prstGeom prst="rect">
            <a:avLst/>
          </a:prstGeom>
        </p:spPr>
        <p:txBody>
          <a:bodyPr wrap="none">
            <a:spAutoFit/>
          </a:bodyPr>
          <a:lstStyle/>
          <a:p>
            <a:pPr>
              <a:defRPr sz="2600" b="0" u="sng">
                <a:latin typeface="Noteworthy Bold"/>
                <a:ea typeface="Noteworthy Bold"/>
                <a:cs typeface="Noteworthy Bold"/>
                <a:sym typeface="Noteworthy Bold"/>
              </a:defRPr>
            </a:pPr>
            <a:r>
              <a:rPr lang="en-US" sz="2400" dirty="0">
                <a:latin typeface="Sassoon Infant Std" panose="020B0503020103030203" pitchFamily="34" charset="0"/>
              </a:rPr>
              <a:t>Computing</a:t>
            </a:r>
          </a:p>
        </p:txBody>
      </p:sp>
      <p:sp>
        <p:nvSpPr>
          <p:cNvPr id="3" name="TextBox 2">
            <a:extLst>
              <a:ext uri="{FF2B5EF4-FFF2-40B4-BE49-F238E27FC236}">
                <a16:creationId xmlns:a16="http://schemas.microsoft.com/office/drawing/2014/main" id="{D77BF3F4-05CB-4BBA-A596-D2703AA89FD1}"/>
              </a:ext>
            </a:extLst>
          </p:cNvPr>
          <p:cNvSpPr txBox="1"/>
          <p:nvPr/>
        </p:nvSpPr>
        <p:spPr>
          <a:xfrm>
            <a:off x="387544" y="1019850"/>
            <a:ext cx="8825938" cy="37651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400" b="0" dirty="0"/>
              <a:t>As our theme suggests ‘Nurturing Nature’ is all about the environment that we live in and the world around us. Alongside looking at seasonal changes, we will be learning about common wild and garden plants, including deciduous and evergreen trees. We would like all the children to be able to describe the structure of flowering plants and trees.</a:t>
            </a:r>
          </a:p>
          <a:p>
            <a:r>
              <a:rPr lang="en-GB" sz="2400" b="0" dirty="0"/>
              <a:t>If anyone has any plants, flowers, seeds or compost   that they are willing to donate to school, it would be very much appreciated.</a:t>
            </a:r>
          </a:p>
          <a:p>
            <a:endParaRPr lang="en-GB" sz="2200" b="0" dirty="0">
              <a:latin typeface="Sassoon Infant Std" panose="020B0503020103030203" pitchFamily="34" charset="0"/>
            </a:endParaRPr>
          </a:p>
        </p:txBody>
      </p:sp>
      <p:sp>
        <p:nvSpPr>
          <p:cNvPr id="6" name="TextBox 5"/>
          <p:cNvSpPr txBox="1"/>
          <p:nvPr/>
        </p:nvSpPr>
        <p:spPr>
          <a:xfrm>
            <a:off x="19765329" y="1089772"/>
            <a:ext cx="4274391" cy="4349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2000" b="0" dirty="0">
                <a:latin typeface="Arial" panose="020B0604020202020204" pitchFamily="34" charset="0"/>
                <a:cs typeface="Arial" panose="020B0604020202020204" pitchFamily="34" charset="0"/>
              </a:rPr>
              <a:t>This term, the children will learn how songs and music can communicate different moods and emotions. They will investigate different ways to express the mood of a song by adding facial expressions and changing the timbre and dynamics of their voice. They will develop their understanding of musical mood through simple songs, where they will be introduced to major and minor tonality.</a:t>
            </a:r>
          </a:p>
          <a:p>
            <a:endParaRPr kumimoji="0" lang="en-GB" sz="20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Helvetica Neue"/>
            </a:endParaRPr>
          </a:p>
          <a:p>
            <a:endParaRPr kumimoji="0" lang="en-GB" sz="1600" b="0" i="0" u="none" strike="noStrike" cap="none" spc="0" normalizeH="0" baseline="0" dirty="0">
              <a:ln>
                <a:noFill/>
              </a:ln>
              <a:solidFill>
                <a:srgbClr val="000000"/>
              </a:solidFill>
              <a:effectLst/>
              <a:uFillTx/>
              <a:sym typeface="Helvetica Neue"/>
            </a:endParaRPr>
          </a:p>
        </p:txBody>
      </p:sp>
      <p:sp>
        <p:nvSpPr>
          <p:cNvPr id="20" name="TextBox 19"/>
          <p:cNvSpPr txBox="1"/>
          <p:nvPr/>
        </p:nvSpPr>
        <p:spPr>
          <a:xfrm>
            <a:off x="316401" y="9507750"/>
            <a:ext cx="3326750" cy="25955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1800" dirty="0">
                <a:solidFill>
                  <a:schemeClr val="accent1">
                    <a:lumMod val="60000"/>
                    <a:lumOff val="40000"/>
                  </a:schemeClr>
                </a:solidFill>
                <a:latin typeface="Sassoon Infant Std" panose="020B0503020103030203"/>
              </a:rPr>
              <a:t>Please read the e-books on the monster phonics website. You should have received a new log in from Monster Phonics directly. If you haven’t use this link.</a:t>
            </a:r>
          </a:p>
          <a:p>
            <a:r>
              <a:rPr lang="en-GB" sz="1800" dirty="0">
                <a:solidFill>
                  <a:schemeClr val="accent1">
                    <a:lumMod val="60000"/>
                    <a:lumOff val="40000"/>
                  </a:schemeClr>
                </a:solidFill>
                <a:latin typeface="Sassoon Infant Std" panose="020B0503020103030203"/>
                <a:hlinkClick r:id="rId13"/>
              </a:rPr>
              <a:t>https://ebooks.monsterphonics.com/register/standard-school/?ca=282bccec0f3a2379c9ff4c6075b28fa1</a:t>
            </a:r>
            <a:r>
              <a:rPr lang="en-GB" sz="1800" dirty="0">
                <a:solidFill>
                  <a:schemeClr val="accent1">
                    <a:lumMod val="60000"/>
                    <a:lumOff val="40000"/>
                  </a:schemeClr>
                </a:solidFill>
                <a:latin typeface="Sassoon Infant Std" panose="020B0503020103030203"/>
              </a:rPr>
              <a:t> </a:t>
            </a:r>
          </a:p>
        </p:txBody>
      </p:sp>
      <p:sp>
        <p:nvSpPr>
          <p:cNvPr id="29" name="TextBox 28"/>
          <p:cNvSpPr txBox="1"/>
          <p:nvPr/>
        </p:nvSpPr>
        <p:spPr>
          <a:xfrm>
            <a:off x="10877087" y="9858761"/>
            <a:ext cx="3615504"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GB" sz="2200" b="0" dirty="0">
                <a:latin typeface="Sassoon Infant Std" panose="020B0503020103030203"/>
              </a:rPr>
              <a:t>This unit introduces learners to data and information. Labelling, grouping, and searching are important aspects of data and information. During this unit, learners will be logging on to the computers, opening their documents, and saving their documents.</a:t>
            </a:r>
          </a:p>
        </p:txBody>
      </p:sp>
      <p:sp>
        <p:nvSpPr>
          <p:cNvPr id="56" name="TextBox 55">
            <a:extLst>
              <a:ext uri="{FF2B5EF4-FFF2-40B4-BE49-F238E27FC236}">
                <a16:creationId xmlns:a16="http://schemas.microsoft.com/office/drawing/2014/main" id="{54263A49-B5FE-47B2-9768-B8BEE8B7C3F4}"/>
              </a:ext>
            </a:extLst>
          </p:cNvPr>
          <p:cNvSpPr txBox="1"/>
          <p:nvPr/>
        </p:nvSpPr>
        <p:spPr>
          <a:xfrm>
            <a:off x="9942312" y="550627"/>
            <a:ext cx="6697120" cy="539634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GB" sz="2800" b="0" i="0" u="sng" strike="noStrike" cap="none" spc="0" normalizeH="0" baseline="0" dirty="0">
                <a:ln>
                  <a:noFill/>
                </a:ln>
                <a:solidFill>
                  <a:srgbClr val="000000"/>
                </a:solidFill>
                <a:effectLst/>
                <a:uFillTx/>
                <a:latin typeface="Sassoon Infant Std" panose="020B0503020103030203" pitchFamily="34" charset="0"/>
                <a:cs typeface="Arial" panose="020B0604020202020204" pitchFamily="34" charset="0"/>
                <a:sym typeface="Helvetica Neue"/>
              </a:rPr>
              <a:t>Mathematics</a:t>
            </a:r>
          </a:p>
          <a:p>
            <a:pPr marL="0" marR="0" indent="0" defTabSz="825500" rtl="0" fontAlgn="auto" latinLnBrk="0" hangingPunct="0">
              <a:lnSpc>
                <a:spcPct val="100000"/>
              </a:lnSpc>
              <a:spcBef>
                <a:spcPts val="0"/>
              </a:spcBef>
              <a:spcAft>
                <a:spcPts val="0"/>
              </a:spcAft>
              <a:buClrTx/>
              <a:buSzTx/>
              <a:buFontTx/>
              <a:buNone/>
              <a:tabLst/>
            </a:pPr>
            <a:endParaRPr kumimoji="0" lang="en-GB" sz="2000" b="0" i="0" u="sng" strike="noStrike" cap="none" spc="0" normalizeH="0" baseline="0" dirty="0">
              <a:ln>
                <a:noFill/>
              </a:ln>
              <a:solidFill>
                <a:srgbClr val="000000"/>
              </a:solidFill>
              <a:effectLst/>
              <a:uFillTx/>
              <a:latin typeface="Sassoon Infant Std" panose="020B0503020103030203" pitchFamily="34" charset="0"/>
              <a:cs typeface="Arial" panose="020B0604020202020204" pitchFamily="34" charset="0"/>
              <a:sym typeface="Helvetica Neue"/>
            </a:endParaRPr>
          </a:p>
          <a:p>
            <a:pPr marL="0" marR="0" indent="0" algn="l" defTabSz="825500" rtl="0" fontAlgn="auto" latinLnBrk="0" hangingPunct="0">
              <a:lnSpc>
                <a:spcPct val="100000"/>
              </a:lnSpc>
              <a:spcBef>
                <a:spcPts val="0"/>
              </a:spcBef>
              <a:spcAft>
                <a:spcPts val="0"/>
              </a:spcAft>
              <a:buClrTx/>
              <a:buSzTx/>
              <a:buFontTx/>
              <a:buNone/>
              <a:tabLst/>
            </a:pPr>
            <a:r>
              <a:rPr lang="en-GB" sz="1800" b="0" u="sng" dirty="0">
                <a:latin typeface="Sassoon Infant Std" panose="020B0503020103030203" pitchFamily="34" charset="0"/>
                <a:cs typeface="Arial" panose="020B0604020202020204" pitchFamily="34" charset="0"/>
              </a:rPr>
              <a:t>Place Value (within 50)</a:t>
            </a:r>
          </a:p>
          <a:p>
            <a:pPr marL="0" marR="0" indent="0" algn="l" defTabSz="825500" rtl="0" fontAlgn="auto" latinLnBrk="0" hangingPunct="0">
              <a:lnSpc>
                <a:spcPct val="100000"/>
              </a:lnSpc>
              <a:spcBef>
                <a:spcPts val="0"/>
              </a:spcBef>
              <a:spcAft>
                <a:spcPts val="0"/>
              </a:spcAft>
              <a:buClrTx/>
              <a:buSzTx/>
              <a:buFontTx/>
              <a:buNone/>
              <a:tabLst/>
            </a:pPr>
            <a:r>
              <a:rPr kumimoji="0" lang="en-GB" sz="1800" b="0" i="0" strike="noStrike" cap="none" spc="0" normalizeH="0" baseline="0" dirty="0">
                <a:ln>
                  <a:noFill/>
                </a:ln>
                <a:solidFill>
                  <a:srgbClr val="000000"/>
                </a:solidFill>
                <a:effectLst/>
                <a:uFillTx/>
                <a:latin typeface="Sassoon Infant Std" panose="020B0503020103030203" pitchFamily="34" charset="0"/>
                <a:cs typeface="Arial" panose="020B0604020202020204" pitchFamily="34" charset="0"/>
                <a:sym typeface="Helvetica Neue"/>
              </a:rPr>
              <a:t>The children will extend their learning to counting to 50. Children will have frequent opportunities to count </a:t>
            </a:r>
            <a:r>
              <a:rPr lang="en-GB" sz="1800" b="0" dirty="0">
                <a:latin typeface="Sassoon Infant Std" panose="020B0503020103030203" pitchFamily="34" charset="0"/>
                <a:cs typeface="Arial" panose="020B0604020202020204" pitchFamily="34" charset="0"/>
              </a:rPr>
              <a:t>from 20 to 50, starting at different points. </a:t>
            </a:r>
            <a:r>
              <a:rPr kumimoji="0" lang="en-GB" sz="1800" b="0" i="0" strike="noStrike" cap="none" spc="0" normalizeH="0" baseline="0" dirty="0">
                <a:ln>
                  <a:noFill/>
                </a:ln>
                <a:solidFill>
                  <a:srgbClr val="000000"/>
                </a:solidFill>
                <a:effectLst/>
                <a:uFillTx/>
                <a:latin typeface="Sassoon Infant Std" panose="020B0503020103030203" pitchFamily="34" charset="0"/>
                <a:cs typeface="Arial" panose="020B0604020202020204" pitchFamily="34" charset="0"/>
                <a:sym typeface="Helvetica Neue"/>
              </a:rPr>
              <a:t>Children will use apparatus to look at the tens and ones in a number up to 50.</a:t>
            </a:r>
          </a:p>
          <a:p>
            <a:pPr marL="0" marR="0" indent="0" algn="l" defTabSz="825500" rtl="0" fontAlgn="auto" latinLnBrk="0" hangingPunct="0">
              <a:lnSpc>
                <a:spcPct val="100000"/>
              </a:lnSpc>
              <a:spcBef>
                <a:spcPts val="0"/>
              </a:spcBef>
              <a:spcAft>
                <a:spcPts val="0"/>
              </a:spcAft>
              <a:buClrTx/>
              <a:buSzTx/>
              <a:buFontTx/>
              <a:buNone/>
              <a:tabLst/>
            </a:pPr>
            <a:endParaRPr lang="en-GB" sz="1800" b="0" dirty="0">
              <a:latin typeface="Sassoon Infant Std" panose="020B0503020103030203" pitchFamily="34" charset="0"/>
              <a:cs typeface="Arial" panose="020B0604020202020204" pitchFamily="34" charset="0"/>
            </a:endParaRPr>
          </a:p>
          <a:p>
            <a:pPr marL="0" marR="0" indent="0" algn="l" defTabSz="825500" rtl="0" fontAlgn="auto" latinLnBrk="0" hangingPunct="0">
              <a:lnSpc>
                <a:spcPct val="100000"/>
              </a:lnSpc>
              <a:spcBef>
                <a:spcPts val="0"/>
              </a:spcBef>
              <a:spcAft>
                <a:spcPts val="0"/>
              </a:spcAft>
              <a:buClrTx/>
              <a:buSzTx/>
              <a:buFontTx/>
              <a:buNone/>
              <a:tabLst/>
            </a:pPr>
            <a:r>
              <a:rPr kumimoji="0" lang="en-GB" sz="1800" b="0" i="0" u="sng" strike="noStrike" cap="none" spc="0" normalizeH="0" baseline="0" dirty="0">
                <a:ln>
                  <a:noFill/>
                </a:ln>
                <a:solidFill>
                  <a:srgbClr val="000000"/>
                </a:solidFill>
                <a:effectLst/>
                <a:uFillTx/>
                <a:latin typeface="Sassoon Infant Std" panose="020B0503020103030203" pitchFamily="34" charset="0"/>
                <a:cs typeface="Arial" panose="020B0604020202020204" pitchFamily="34" charset="0"/>
                <a:sym typeface="Helvetica Neue"/>
              </a:rPr>
              <a:t>Measurement (Length and Height)</a:t>
            </a:r>
          </a:p>
          <a:p>
            <a:pPr algn="l"/>
            <a:r>
              <a:rPr lang="en-GB" sz="1800" b="0" dirty="0">
                <a:latin typeface="Sassoon Infant Std" panose="020B0503020103030203" pitchFamily="34" charset="0"/>
              </a:rPr>
              <a:t>Children understand that height is a type of length </a:t>
            </a:r>
          </a:p>
          <a:p>
            <a:pPr algn="l"/>
            <a:r>
              <a:rPr lang="en-GB" sz="1800" b="0" dirty="0">
                <a:latin typeface="Sassoon Infant Std" panose="020B0503020103030203" pitchFamily="34" charset="0"/>
              </a:rPr>
              <a:t>and that the language they use changes, depending </a:t>
            </a:r>
          </a:p>
          <a:p>
            <a:pPr algn="l"/>
            <a:r>
              <a:rPr lang="en-GB" sz="1800" b="0" dirty="0">
                <a:latin typeface="Sassoon Infant Std" panose="020B0503020103030203" pitchFamily="34" charset="0"/>
              </a:rPr>
              <a:t>on what type of length they are describing and </a:t>
            </a:r>
          </a:p>
          <a:p>
            <a:pPr algn="l"/>
            <a:r>
              <a:rPr lang="en-GB" sz="1800" b="0" dirty="0">
                <a:latin typeface="Sassoon Infant Std" panose="020B0503020103030203" pitchFamily="34" charset="0"/>
              </a:rPr>
              <a:t>comparing.</a:t>
            </a:r>
          </a:p>
          <a:p>
            <a:pPr algn="l"/>
            <a:endParaRPr lang="en-GB" sz="1800" b="0" dirty="0">
              <a:latin typeface="Sassoon Infant Std" panose="020B0503020103030203" pitchFamily="34" charset="0"/>
              <a:cs typeface="Arial" panose="020B0604020202020204" pitchFamily="34" charset="0"/>
            </a:endParaRPr>
          </a:p>
          <a:p>
            <a:pPr algn="l"/>
            <a:r>
              <a:rPr lang="en-GB" sz="1800" b="0" u="sng" dirty="0">
                <a:latin typeface="Sassoon Infant Std" panose="020B0503020103030203" pitchFamily="34" charset="0"/>
                <a:cs typeface="Arial" panose="020B0604020202020204" pitchFamily="34" charset="0"/>
              </a:rPr>
              <a:t>Measurement (Mass and Volume)</a:t>
            </a:r>
          </a:p>
          <a:p>
            <a:pPr algn="l"/>
            <a:r>
              <a:rPr lang="en-GB" sz="1800" b="0" dirty="0">
                <a:latin typeface="Sassoon Infant Std" panose="020B0503020103030203" pitchFamily="34" charset="0"/>
                <a:cs typeface="Arial" panose="020B0604020202020204" pitchFamily="34" charset="0"/>
              </a:rPr>
              <a:t>Children will begin to use balancing scales to compare two objects. They will learn that the heavier object is lower on the scale. </a:t>
            </a:r>
          </a:p>
          <a:p>
            <a:pPr marL="0" marR="0" indent="0" defTabSz="825500" rtl="0" fontAlgn="auto" latinLnBrk="0" hangingPunct="0">
              <a:lnSpc>
                <a:spcPct val="100000"/>
              </a:lnSpc>
              <a:spcBef>
                <a:spcPts val="0"/>
              </a:spcBef>
              <a:spcAft>
                <a:spcPts val="0"/>
              </a:spcAft>
              <a:buClrTx/>
              <a:buSzTx/>
              <a:buFontTx/>
              <a:buNone/>
              <a:tabLst/>
            </a:pPr>
            <a:endParaRPr kumimoji="0" lang="en-GB" sz="2600" b="0" i="0" u="sng" strike="noStrike" cap="none" spc="0" normalizeH="0" baseline="0" dirty="0">
              <a:ln>
                <a:noFill/>
              </a:ln>
              <a:solidFill>
                <a:schemeClr val="tx1"/>
              </a:solidFill>
              <a:effectLst/>
              <a:uFillTx/>
              <a:latin typeface="+mn-lt"/>
              <a:cs typeface="Arial" panose="020B0604020202020204" pitchFamily="34" charset="0"/>
              <a:sym typeface="Helvetica Neue"/>
            </a:endParaRPr>
          </a:p>
        </p:txBody>
      </p:sp>
      <p:pic>
        <p:nvPicPr>
          <p:cNvPr id="58" name="Picture 57"/>
          <p:cNvPicPr>
            <a:picLocks noChangeAspect="1"/>
          </p:cNvPicPr>
          <p:nvPr/>
        </p:nvPicPr>
        <p:blipFill>
          <a:blip r:embed="rId14"/>
          <a:stretch>
            <a:fillRect/>
          </a:stretch>
        </p:blipFill>
        <p:spPr>
          <a:xfrm>
            <a:off x="17702615" y="6292607"/>
            <a:ext cx="771330" cy="1130785"/>
          </a:xfrm>
          <a:prstGeom prst="rect">
            <a:avLst/>
          </a:prstGeom>
        </p:spPr>
      </p:pic>
      <p:sp>
        <p:nvSpPr>
          <p:cNvPr id="46" name="Star: 5 Points 45">
            <a:extLst>
              <a:ext uri="{FF2B5EF4-FFF2-40B4-BE49-F238E27FC236}">
                <a16:creationId xmlns:a16="http://schemas.microsoft.com/office/drawing/2014/main" id="{B27D2420-2CA7-44FB-A874-322376B6766E}"/>
              </a:ext>
            </a:extLst>
          </p:cNvPr>
          <p:cNvSpPr/>
          <p:nvPr/>
        </p:nvSpPr>
        <p:spPr>
          <a:xfrm>
            <a:off x="15742920" y="1360377"/>
            <a:ext cx="3260815" cy="3415509"/>
          </a:xfrm>
          <a:prstGeom prst="star5">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TextBox 46">
            <a:extLst>
              <a:ext uri="{FF2B5EF4-FFF2-40B4-BE49-F238E27FC236}">
                <a16:creationId xmlns:a16="http://schemas.microsoft.com/office/drawing/2014/main" id="{AD2F7A63-87C3-4288-88F5-20CBB2C9FDCB}"/>
              </a:ext>
            </a:extLst>
          </p:cNvPr>
          <p:cNvSpPr txBox="1"/>
          <p:nvPr/>
        </p:nvSpPr>
        <p:spPr>
          <a:xfrm>
            <a:off x="16671401" y="2753473"/>
            <a:ext cx="1422044"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a:ln>
                  <a:noFill/>
                </a:ln>
                <a:solidFill>
                  <a:srgbClr val="000000"/>
                </a:solidFill>
                <a:effectLst/>
                <a:uFillTx/>
                <a:latin typeface="Helvetica Neue"/>
                <a:ea typeface="Helvetica Neue"/>
                <a:cs typeface="Helvetica Neue"/>
                <a:sym typeface="Helvetica Neue"/>
              </a:rPr>
              <a:t>Download and play the White Rose maths 1 minute maths game</a:t>
            </a:r>
          </a:p>
        </p:txBody>
      </p:sp>
      <p:sp>
        <p:nvSpPr>
          <p:cNvPr id="48" name="TextBox 47">
            <a:extLst>
              <a:ext uri="{FF2B5EF4-FFF2-40B4-BE49-F238E27FC236}">
                <a16:creationId xmlns:a16="http://schemas.microsoft.com/office/drawing/2014/main" id="{07168F28-A13A-400E-848B-B189EC39FC10}"/>
              </a:ext>
            </a:extLst>
          </p:cNvPr>
          <p:cNvSpPr txBox="1"/>
          <p:nvPr/>
        </p:nvSpPr>
        <p:spPr>
          <a:xfrm>
            <a:off x="651483" y="4567446"/>
            <a:ext cx="8290168"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baseline="0" dirty="0">
                <a:ln>
                  <a:noFill/>
                </a:ln>
                <a:solidFill>
                  <a:schemeClr val="accent3">
                    <a:lumMod val="75000"/>
                  </a:schemeClr>
                </a:solidFill>
                <a:effectLst/>
                <a:uFillTx/>
                <a:latin typeface="Helvetica Neue"/>
                <a:ea typeface="Helvetica Neue"/>
                <a:cs typeface="Helvetica Neue"/>
                <a:sym typeface="Helvetica Neue"/>
              </a:rPr>
              <a:t>During this topic</a:t>
            </a:r>
            <a:r>
              <a:rPr kumimoji="0" lang="en-GB" sz="2000" b="0" i="0" u="none" strike="noStrike" cap="none" spc="0" normalizeH="0" dirty="0">
                <a:ln>
                  <a:noFill/>
                </a:ln>
                <a:solidFill>
                  <a:schemeClr val="accent3">
                    <a:lumMod val="75000"/>
                  </a:schemeClr>
                </a:solidFill>
                <a:effectLst/>
                <a:uFillTx/>
                <a:latin typeface="Helvetica Neue"/>
                <a:ea typeface="Helvetica Neue"/>
                <a:cs typeface="Helvetica Neue"/>
                <a:sym typeface="Helvetica Neue"/>
              </a:rPr>
              <a:t> we hope to inspire the children to take action against climate change. It would be wonderful if you could point out anything you do or have at home that contributes to saving out planet. This might be anything from recycling, solar panels, avoiding single use plastic, growing your own food or even planting trees. </a:t>
            </a:r>
            <a:r>
              <a:rPr lang="en-GB" sz="2000" dirty="0">
                <a:solidFill>
                  <a:schemeClr val="accent3">
                    <a:lumMod val="75000"/>
                  </a:schemeClr>
                </a:solidFill>
              </a:rPr>
              <a:t>Please upload your photos to seesaw and we will share these as a class</a:t>
            </a:r>
            <a:r>
              <a:rPr lang="en-GB" sz="2000" b="0" dirty="0">
                <a:solidFill>
                  <a:schemeClr val="accent3">
                    <a:lumMod val="75000"/>
                  </a:schemeClr>
                </a:solidFill>
              </a:rPr>
              <a:t>. Thank you.</a:t>
            </a:r>
            <a:endParaRPr kumimoji="0" lang="en-GB" sz="2000" b="0" i="0" u="none" strike="noStrike" cap="none" spc="0" normalizeH="0" baseline="0" dirty="0">
              <a:ln>
                <a:noFill/>
              </a:ln>
              <a:solidFill>
                <a:schemeClr val="accent3">
                  <a:lumMod val="75000"/>
                </a:schemeClr>
              </a:solidFill>
              <a:effectLst/>
              <a:uFillTx/>
              <a:sym typeface="Helvetica Neue"/>
            </a:endParaRPr>
          </a:p>
        </p:txBody>
      </p:sp>
      <p:pic>
        <p:nvPicPr>
          <p:cNvPr id="49" name="Picture 48">
            <a:extLst>
              <a:ext uri="{FF2B5EF4-FFF2-40B4-BE49-F238E27FC236}">
                <a16:creationId xmlns:a16="http://schemas.microsoft.com/office/drawing/2014/main" id="{FA16229B-846F-46B6-A53D-7D891E2F1090}"/>
              </a:ext>
            </a:extLst>
          </p:cNvPr>
          <p:cNvPicPr>
            <a:picLocks noChangeAspect="1"/>
          </p:cNvPicPr>
          <p:nvPr/>
        </p:nvPicPr>
        <p:blipFill>
          <a:blip r:embed="rId15"/>
          <a:stretch>
            <a:fillRect/>
          </a:stretch>
        </p:blipFill>
        <p:spPr>
          <a:xfrm>
            <a:off x="19949364" y="5304525"/>
            <a:ext cx="1080683" cy="4237734"/>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5676" y="854206"/>
            <a:ext cx="7748606" cy="1077218"/>
          </a:xfrm>
          <a:prstGeom prst="rect">
            <a:avLst/>
          </a:prstGeom>
        </p:spPr>
        <p:txBody>
          <a:bodyPr wrap="square">
            <a:spAutoFit/>
          </a:bodyPr>
          <a:lstStyle/>
          <a:p>
            <a:r>
              <a:rPr lang="en-GB" sz="6400" u="sng" dirty="0">
                <a:latin typeface="Sassoon Infant Std" panose="020B0503020103030203" pitchFamily="34" charset="0"/>
              </a:rPr>
              <a:t>Year 1 Spring 2</a:t>
            </a:r>
          </a:p>
        </p:txBody>
      </p:sp>
      <p:sp>
        <p:nvSpPr>
          <p:cNvPr id="6" name="TextBox 5"/>
          <p:cNvSpPr txBox="1"/>
          <p:nvPr/>
        </p:nvSpPr>
        <p:spPr>
          <a:xfrm>
            <a:off x="10580912" y="323131"/>
            <a:ext cx="12122336" cy="2985433"/>
          </a:xfrm>
          <a:prstGeom prst="rect">
            <a:avLst/>
          </a:prstGeom>
          <a:noFill/>
        </p:spPr>
        <p:txBody>
          <a:bodyPr wrap="square" rtlCol="0">
            <a:spAutoFit/>
          </a:bodyPr>
          <a:lstStyle/>
          <a:p>
            <a:r>
              <a:rPr lang="en-GB" sz="3200" dirty="0">
                <a:latin typeface="Sassoon Infant Std" panose="020B0503020103030203" pitchFamily="34" charset="0"/>
              </a:rPr>
              <a:t>These are the sounds and words that your child should be able to read by the end of this half term. The e-book titles correspond to the sounds and words taught each week. These words will also be the weekly spellings that will be checked on a Friday.</a:t>
            </a:r>
          </a:p>
          <a:p>
            <a:endParaRPr lang="en-GB" sz="6000" dirty="0"/>
          </a:p>
        </p:txBody>
      </p:sp>
      <p:graphicFrame>
        <p:nvGraphicFramePr>
          <p:cNvPr id="4" name="Table 3">
            <a:extLst>
              <a:ext uri="{FF2B5EF4-FFF2-40B4-BE49-F238E27FC236}">
                <a16:creationId xmlns:a16="http://schemas.microsoft.com/office/drawing/2014/main" id="{0FECED97-A52D-4EA9-B695-F7DB13B59EFF}"/>
              </a:ext>
            </a:extLst>
          </p:cNvPr>
          <p:cNvGraphicFramePr>
            <a:graphicFrameLocks noGrp="1"/>
          </p:cNvGraphicFramePr>
          <p:nvPr>
            <p:extLst>
              <p:ext uri="{D42A27DB-BD31-4B8C-83A1-F6EECF244321}">
                <p14:modId xmlns:p14="http://schemas.microsoft.com/office/powerpoint/2010/main" val="2750785397"/>
              </p:ext>
            </p:extLst>
          </p:nvPr>
        </p:nvGraphicFramePr>
        <p:xfrm>
          <a:off x="1347536" y="3837954"/>
          <a:ext cx="21355710" cy="640080"/>
        </p:xfrm>
        <a:graphic>
          <a:graphicData uri="http://schemas.openxmlformats.org/drawingml/2006/table">
            <a:tbl>
              <a:tblPr firstRow="1" bandRow="1">
                <a:tableStyleId>{5940675A-B579-460E-94D1-54222C63F5DA}</a:tableStyleId>
              </a:tblPr>
              <a:tblGrid>
                <a:gridCol w="3152275">
                  <a:extLst>
                    <a:ext uri="{9D8B030D-6E8A-4147-A177-3AD203B41FA5}">
                      <a16:colId xmlns:a16="http://schemas.microsoft.com/office/drawing/2014/main" val="3220239481"/>
                    </a:ext>
                  </a:extLst>
                </a:gridCol>
                <a:gridCol w="3681663">
                  <a:extLst>
                    <a:ext uri="{9D8B030D-6E8A-4147-A177-3AD203B41FA5}">
                      <a16:colId xmlns:a16="http://schemas.microsoft.com/office/drawing/2014/main" val="572133327"/>
                    </a:ext>
                  </a:extLst>
                </a:gridCol>
                <a:gridCol w="3633537">
                  <a:extLst>
                    <a:ext uri="{9D8B030D-6E8A-4147-A177-3AD203B41FA5}">
                      <a16:colId xmlns:a16="http://schemas.microsoft.com/office/drawing/2014/main" val="78604159"/>
                    </a:ext>
                  </a:extLst>
                </a:gridCol>
                <a:gridCol w="3416968">
                  <a:extLst>
                    <a:ext uri="{9D8B030D-6E8A-4147-A177-3AD203B41FA5}">
                      <a16:colId xmlns:a16="http://schemas.microsoft.com/office/drawing/2014/main" val="3681540088"/>
                    </a:ext>
                  </a:extLst>
                </a:gridCol>
                <a:gridCol w="3911982">
                  <a:extLst>
                    <a:ext uri="{9D8B030D-6E8A-4147-A177-3AD203B41FA5}">
                      <a16:colId xmlns:a16="http://schemas.microsoft.com/office/drawing/2014/main" val="2967015580"/>
                    </a:ext>
                  </a:extLst>
                </a:gridCol>
                <a:gridCol w="3559285">
                  <a:extLst>
                    <a:ext uri="{9D8B030D-6E8A-4147-A177-3AD203B41FA5}">
                      <a16:colId xmlns:a16="http://schemas.microsoft.com/office/drawing/2014/main" val="1214734517"/>
                    </a:ext>
                  </a:extLst>
                </a:gridCol>
              </a:tblGrid>
              <a:tr h="370840">
                <a:tc>
                  <a:txBody>
                    <a:bodyPr/>
                    <a:lstStyle/>
                    <a:p>
                      <a:r>
                        <a:rPr lang="en-GB" sz="3600" b="1" dirty="0">
                          <a:latin typeface="Sassoon Infant Std" panose="020B0503020103030203"/>
                        </a:rPr>
                        <a:t>Week 1</a:t>
                      </a:r>
                    </a:p>
                  </a:txBody>
                  <a:tcPr/>
                </a:tc>
                <a:tc>
                  <a:txBody>
                    <a:bodyPr/>
                    <a:lstStyle/>
                    <a:p>
                      <a:r>
                        <a:rPr lang="en-GB" sz="3600" b="1" dirty="0">
                          <a:latin typeface="Sassoon Infant Std" panose="020B0503020103030203"/>
                        </a:rPr>
                        <a:t>Week 2</a:t>
                      </a:r>
                    </a:p>
                  </a:txBody>
                  <a:tcPr/>
                </a:tc>
                <a:tc>
                  <a:txBody>
                    <a:bodyPr/>
                    <a:lstStyle/>
                    <a:p>
                      <a:r>
                        <a:rPr lang="en-GB" sz="3600" b="1" dirty="0">
                          <a:latin typeface="Sassoon Infant Std" panose="020B0503020103030203"/>
                        </a:rPr>
                        <a:t>Week 3</a:t>
                      </a:r>
                    </a:p>
                  </a:txBody>
                  <a:tcPr/>
                </a:tc>
                <a:tc>
                  <a:txBody>
                    <a:bodyPr/>
                    <a:lstStyle/>
                    <a:p>
                      <a:r>
                        <a:rPr lang="en-GB" sz="3600" b="1" dirty="0">
                          <a:latin typeface="Sassoon Infant Std" panose="020B0503020103030203"/>
                        </a:rPr>
                        <a:t>Week 4</a:t>
                      </a:r>
                    </a:p>
                  </a:txBody>
                  <a:tcPr/>
                </a:tc>
                <a:tc>
                  <a:txBody>
                    <a:bodyPr/>
                    <a:lstStyle/>
                    <a:p>
                      <a:r>
                        <a:rPr lang="en-GB" sz="3600" b="1" dirty="0">
                          <a:latin typeface="Sassoon Infant Std" panose="020B0503020103030203"/>
                        </a:rPr>
                        <a:t>Week 5</a:t>
                      </a:r>
                    </a:p>
                  </a:txBody>
                  <a:tcPr/>
                </a:tc>
                <a:tc>
                  <a:txBody>
                    <a:bodyPr/>
                    <a:lstStyle/>
                    <a:p>
                      <a:r>
                        <a:rPr lang="en-GB" sz="3600" b="1" dirty="0">
                          <a:latin typeface="Sassoon Infant Std" panose="020B0503020103030203"/>
                        </a:rPr>
                        <a:t>Week 6</a:t>
                      </a:r>
                    </a:p>
                  </a:txBody>
                  <a:tcPr/>
                </a:tc>
                <a:extLst>
                  <a:ext uri="{0D108BD9-81ED-4DB2-BD59-A6C34878D82A}">
                    <a16:rowId xmlns:a16="http://schemas.microsoft.com/office/drawing/2014/main" val="1989798785"/>
                  </a:ext>
                </a:extLst>
              </a:tr>
            </a:tbl>
          </a:graphicData>
        </a:graphic>
      </p:graphicFrame>
      <p:pic>
        <p:nvPicPr>
          <p:cNvPr id="5" name="Picture 4">
            <a:extLst>
              <a:ext uri="{FF2B5EF4-FFF2-40B4-BE49-F238E27FC236}">
                <a16:creationId xmlns:a16="http://schemas.microsoft.com/office/drawing/2014/main" id="{A383F404-27D8-4DFE-BEB3-9E89CDAF7AD2}"/>
              </a:ext>
            </a:extLst>
          </p:cNvPr>
          <p:cNvPicPr>
            <a:picLocks noChangeAspect="1"/>
          </p:cNvPicPr>
          <p:nvPr/>
        </p:nvPicPr>
        <p:blipFill>
          <a:blip r:embed="rId2"/>
          <a:stretch>
            <a:fillRect/>
          </a:stretch>
        </p:blipFill>
        <p:spPr>
          <a:xfrm>
            <a:off x="1347535" y="4478034"/>
            <a:ext cx="21355709" cy="6860074"/>
          </a:xfrm>
          <a:prstGeom prst="rect">
            <a:avLst/>
          </a:prstGeom>
        </p:spPr>
      </p:pic>
    </p:spTree>
    <p:extLst>
      <p:ext uri="{BB962C8B-B14F-4D97-AF65-F5344CB8AC3E}">
        <p14:creationId xmlns:p14="http://schemas.microsoft.com/office/powerpoint/2010/main" val="1614648783"/>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2916</TotalTime>
  <Words>1646</Words>
  <Application>Microsoft Office PowerPoint</Application>
  <PresentationFormat>Custom</PresentationFormat>
  <Paragraphs>221</Paragraphs>
  <Slides>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Helvetica Neue</vt:lpstr>
      <vt:lpstr>Helvetica Neue Light</vt:lpstr>
      <vt:lpstr>Helvetica Neue Medium</vt:lpstr>
      <vt:lpstr>Noteworthy Bold</vt:lpstr>
      <vt:lpstr>Noteworthy Light</vt:lpstr>
      <vt:lpstr>Sassoon Infant Std</vt:lpstr>
      <vt:lpstr>White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Hutchinson</dc:creator>
  <cp:lastModifiedBy>J Palmer</cp:lastModifiedBy>
  <cp:revision>164</cp:revision>
  <dcterms:modified xsi:type="dcterms:W3CDTF">2024-02-21T14:38:18Z</dcterms:modified>
</cp:coreProperties>
</file>