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2"/>
    <p:sldId id="259" r:id="rId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22" autoAdjust="0"/>
  </p:normalViewPr>
  <p:slideViewPr>
    <p:cSldViewPr snapToGrid="0">
      <p:cViewPr varScale="1">
        <p:scale>
          <a:sx n="37" d="100"/>
          <a:sy n="37"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02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490"/>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54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19760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emf"/><Relationship Id="rId18" Type="http://schemas.openxmlformats.org/officeDocument/2006/relationships/image" Target="../media/image4.png"/><Relationship Id="rId3" Type="http://schemas.openxmlformats.org/officeDocument/2006/relationships/customXml" Target="../ink/ink1.xml"/><Relationship Id="rId17"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image" Target="../media/image2.png"/><Relationship Id="rId20" Type="http://schemas.openxmlformats.org/officeDocument/2006/relationships/image" Target="../media/image6.png"/><Relationship Id="rId1" Type="http://schemas.openxmlformats.org/officeDocument/2006/relationships/slideLayout" Target="../slideLayouts/slideLayout1.xml"/><Relationship Id="rId15" Type="http://schemas.openxmlformats.org/officeDocument/2006/relationships/image" Target="../media/image1.png"/><Relationship Id="rId19" Type="http://schemas.openxmlformats.org/officeDocument/2006/relationships/image" Target="../media/image5.jpeg"/><Relationship Id="rId14" Type="http://schemas.openxmlformats.org/officeDocument/2006/relationships/customXml" Target="../ink/ink2.xml"/></Relationships>
</file>

<file path=ppt/slides/_rels/slide2.xml.rels><?xml version="1.0" encoding="UTF-8" standalone="yes"?>
<Relationships xmlns="http://schemas.openxmlformats.org/package/2006/relationships"><Relationship Id="rId8" Type="http://schemas.openxmlformats.org/officeDocument/2006/relationships/image" Target="../media/image12.tif"/><Relationship Id="rId13" Type="http://schemas.openxmlformats.org/officeDocument/2006/relationships/image" Target="../media/image17.png"/><Relationship Id="rId18" Type="http://schemas.openxmlformats.org/officeDocument/2006/relationships/image" Target="../media/image22.jpeg"/><Relationship Id="rId3" Type="http://schemas.openxmlformats.org/officeDocument/2006/relationships/image" Target="../media/image7.tif"/><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image" Target="../media/image20.tif"/><Relationship Id="rId20"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10.tif"/><Relationship Id="rId11" Type="http://schemas.openxmlformats.org/officeDocument/2006/relationships/image" Target="../media/image15.png"/><Relationship Id="rId5" Type="http://schemas.openxmlformats.org/officeDocument/2006/relationships/image" Target="../media/image9.tif"/><Relationship Id="rId15" Type="http://schemas.openxmlformats.org/officeDocument/2006/relationships/image" Target="../media/image19.png"/><Relationship Id="rId10" Type="http://schemas.openxmlformats.org/officeDocument/2006/relationships/image" Target="../media/image14.tif"/><Relationship Id="rId19" Type="http://schemas.openxmlformats.org/officeDocument/2006/relationships/image" Target="../media/image23.jpeg"/><Relationship Id="rId4" Type="http://schemas.openxmlformats.org/officeDocument/2006/relationships/image" Target="../media/image8.tif"/><Relationship Id="rId9" Type="http://schemas.openxmlformats.org/officeDocument/2006/relationships/image" Target="../media/image13.tif"/><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utumn 1: Knowledge organiser"/>
          <p:cNvSpPr txBox="1"/>
          <p:nvPr/>
        </p:nvSpPr>
        <p:spPr>
          <a:xfrm>
            <a:off x="378072" y="333543"/>
            <a:ext cx="733717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000" b="0">
                <a:latin typeface="Noteworthy Bold"/>
                <a:ea typeface="Noteworthy Bold"/>
                <a:cs typeface="Noteworthy Bold"/>
                <a:sym typeface="Noteworthy Bold"/>
              </a:defRPr>
            </a:lvl1pPr>
          </a:lstStyle>
          <a:p>
            <a:pPr algn="l"/>
            <a:r>
              <a:rPr lang="en-GB" dirty="0"/>
              <a:t>Spring 1 Reception</a:t>
            </a:r>
            <a:r>
              <a:rPr dirty="0"/>
              <a:t>: </a:t>
            </a:r>
            <a:r>
              <a:rPr lang="en-GB" dirty="0"/>
              <a:t>Ticket to Ride. </a:t>
            </a:r>
            <a:endParaRPr dirty="0"/>
          </a:p>
        </p:txBody>
      </p:sp>
      <p:sp>
        <p:nvSpPr>
          <p:cNvPr id="121" name="Key books this term"/>
          <p:cNvSpPr txBox="1"/>
          <p:nvPr/>
        </p:nvSpPr>
        <p:spPr>
          <a:xfrm>
            <a:off x="294397" y="1127916"/>
            <a:ext cx="3268505" cy="705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t>Key books this term</a:t>
            </a:r>
          </a:p>
        </p:txBody>
      </p:sp>
      <p:sp>
        <p:nvSpPr>
          <p:cNvPr id="17" name="Key Vocabulary:…"/>
          <p:cNvSpPr/>
          <p:nvPr/>
        </p:nvSpPr>
        <p:spPr>
          <a:xfrm>
            <a:off x="197568" y="5258634"/>
            <a:ext cx="4437362" cy="7856300"/>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r>
              <a:rPr lang="en-GB" dirty="0"/>
              <a:t>:</a:t>
            </a:r>
            <a:endParaRPr lang="en-GB" sz="32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a:t>
            </a:r>
          </a:p>
          <a:p>
            <a:pPr>
              <a:defRPr sz="3200" b="0">
                <a:latin typeface="Noteworthy Light"/>
                <a:ea typeface="Noteworthy Light"/>
                <a:cs typeface="Noteworthy Light"/>
                <a:sym typeface="Noteworthy Light"/>
              </a:defRPr>
            </a:pPr>
            <a:r>
              <a:rPr lang="en-GB" sz="1600" dirty="0">
                <a:solidFill>
                  <a:srgbClr val="FF0000"/>
                </a:solidFill>
              </a:rPr>
              <a:t> </a:t>
            </a:r>
            <a:r>
              <a:rPr lang="en-GB" sz="3200" dirty="0"/>
              <a:t>Key Vocabulary</a:t>
            </a:r>
            <a:endParaRPr lang="en-GB" sz="3200" dirty="0">
              <a:solidFill>
                <a:srgbClr val="FF0000"/>
              </a:solidFill>
            </a:endParaRP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Non fiction</a:t>
            </a:r>
            <a:r>
              <a:rPr lang="en-GB" sz="1600" dirty="0"/>
              <a:t>: provides information </a:t>
            </a:r>
          </a:p>
          <a:p>
            <a:pPr algn="l">
              <a:defRPr sz="3200" b="0">
                <a:latin typeface="Noteworthy Light"/>
                <a:ea typeface="Noteworthy Light"/>
                <a:cs typeface="Noteworthy Light"/>
                <a:sym typeface="Noteworthy Light"/>
              </a:defRPr>
            </a:pPr>
            <a:r>
              <a:rPr lang="en-GB" sz="1600" dirty="0">
                <a:solidFill>
                  <a:srgbClr val="FF0000"/>
                </a:solidFill>
              </a:rPr>
              <a:t> Contents page</a:t>
            </a:r>
            <a:r>
              <a:rPr lang="en-GB" sz="1600" dirty="0"/>
              <a:t>: a list that lets the reader go to the  </a:t>
            </a:r>
          </a:p>
          <a:p>
            <a:pPr algn="l">
              <a:defRPr sz="3200" b="0">
                <a:latin typeface="Noteworthy Light"/>
                <a:ea typeface="Noteworthy Light"/>
                <a:cs typeface="Noteworthy Light"/>
                <a:sym typeface="Noteworthy Light"/>
              </a:defRPr>
            </a:pPr>
            <a:r>
              <a:rPr lang="en-GB" sz="1600" dirty="0"/>
              <a:t> page they want. </a:t>
            </a:r>
          </a:p>
          <a:p>
            <a:pPr algn="l">
              <a:defRPr sz="3200" b="0">
                <a:latin typeface="Noteworthy Light"/>
                <a:ea typeface="Noteworthy Light"/>
                <a:cs typeface="Noteworthy Light"/>
                <a:sym typeface="Noteworthy Light"/>
              </a:defRPr>
            </a:pPr>
            <a:r>
              <a:rPr lang="en-GB" sz="1600" dirty="0"/>
              <a:t> </a:t>
            </a:r>
            <a:r>
              <a:rPr lang="en-GB" sz="1600" dirty="0">
                <a:solidFill>
                  <a:srgbClr val="FF0000"/>
                </a:solidFill>
              </a:rPr>
              <a:t>Glossary</a:t>
            </a:r>
            <a:r>
              <a:rPr lang="en-GB" sz="1600" dirty="0"/>
              <a:t> – an alphabetical list of words within the text and their meanings. </a:t>
            </a:r>
          </a:p>
          <a:p>
            <a:pPr algn="l">
              <a:defRPr sz="3200" b="0">
                <a:latin typeface="Noteworthy Light"/>
                <a:ea typeface="Noteworthy Light"/>
                <a:cs typeface="Noteworthy Light"/>
                <a:sym typeface="Noteworthy Light"/>
              </a:defRPr>
            </a:pPr>
            <a:r>
              <a:rPr lang="en-GB" sz="1600" dirty="0"/>
              <a:t> </a:t>
            </a:r>
            <a:r>
              <a:rPr lang="en-GB" sz="1600" dirty="0">
                <a:solidFill>
                  <a:srgbClr val="FF0000"/>
                </a:solidFill>
              </a:rPr>
              <a:t>Index-</a:t>
            </a:r>
            <a:r>
              <a:rPr lang="en-GB" sz="1600" dirty="0"/>
              <a:t> an alphabetical list of words within the text  </a:t>
            </a:r>
          </a:p>
          <a:p>
            <a:pPr algn="l">
              <a:defRPr sz="3200" b="0">
                <a:latin typeface="Noteworthy Light"/>
                <a:ea typeface="Noteworthy Light"/>
                <a:cs typeface="Noteworthy Light"/>
                <a:sym typeface="Noteworthy Light"/>
              </a:defRPr>
            </a:pPr>
            <a:r>
              <a:rPr lang="en-GB" sz="1600" dirty="0"/>
              <a:t> and the page number they are on. </a:t>
            </a:r>
          </a:p>
          <a:p>
            <a:pPr algn="l">
              <a:defRPr sz="3200" b="0">
                <a:latin typeface="Noteworthy Light"/>
                <a:ea typeface="Noteworthy Light"/>
                <a:cs typeface="Noteworthy Light"/>
                <a:sym typeface="Noteworthy Light"/>
              </a:defRPr>
            </a:pPr>
            <a:r>
              <a:rPr lang="en-GB" sz="1600" dirty="0">
                <a:solidFill>
                  <a:srgbClr val="FF0000"/>
                </a:solidFill>
              </a:rPr>
              <a:t>  Inventions- </a:t>
            </a:r>
            <a:r>
              <a:rPr lang="en-GB" sz="1600" dirty="0">
                <a:solidFill>
                  <a:schemeClr val="tx1"/>
                </a:solidFill>
              </a:rPr>
              <a:t>a unique idea which is completely new</a:t>
            </a:r>
            <a:r>
              <a:rPr lang="en-GB" sz="1600" dirty="0">
                <a:solidFill>
                  <a:srgbClr val="FF0000"/>
                </a:solidFill>
              </a:rPr>
              <a:t>. </a:t>
            </a:r>
            <a:endParaRPr lang="en-GB" sz="1600" dirty="0"/>
          </a:p>
          <a:p>
            <a:pPr algn="l">
              <a:defRPr sz="3200" b="0">
                <a:latin typeface="Noteworthy Light"/>
                <a:ea typeface="Noteworthy Light"/>
                <a:cs typeface="Noteworthy Light"/>
                <a:sym typeface="Noteworthy Light"/>
              </a:defRPr>
            </a:pPr>
            <a:r>
              <a:rPr lang="en-GB" sz="1600" dirty="0"/>
              <a:t>  </a:t>
            </a:r>
            <a:r>
              <a:rPr lang="en-GB" sz="1600" dirty="0">
                <a:solidFill>
                  <a:srgbClr val="FF0000"/>
                </a:solidFill>
              </a:rPr>
              <a:t>Transport</a:t>
            </a:r>
            <a:r>
              <a:rPr lang="en-GB" sz="1600" dirty="0"/>
              <a:t>- a way to travel or move. </a:t>
            </a:r>
          </a:p>
          <a:p>
            <a:pPr algn="l">
              <a:defRPr sz="3200" b="0">
                <a:latin typeface="Noteworthy Light"/>
                <a:ea typeface="Noteworthy Light"/>
                <a:cs typeface="Noteworthy Light"/>
                <a:sym typeface="Noteworthy Light"/>
              </a:defRPr>
            </a:pPr>
            <a:r>
              <a:rPr lang="en-GB" sz="1600" dirty="0">
                <a:solidFill>
                  <a:srgbClr val="FF0000"/>
                </a:solidFill>
              </a:rPr>
              <a:t>  Engine- </a:t>
            </a:r>
            <a:r>
              <a:rPr lang="en-GB" sz="1600" dirty="0">
                <a:solidFill>
                  <a:schemeClr val="tx1"/>
                </a:solidFill>
              </a:rPr>
              <a:t>a machine that helps something move</a:t>
            </a:r>
          </a:p>
          <a:p>
            <a:pPr algn="l">
              <a:defRPr sz="3200" b="0">
                <a:latin typeface="Noteworthy Light"/>
                <a:ea typeface="Noteworthy Light"/>
                <a:cs typeface="Noteworthy Light"/>
                <a:sym typeface="Noteworthy Light"/>
              </a:defRPr>
            </a:pPr>
            <a:r>
              <a:rPr lang="en-GB" sz="1600" dirty="0">
                <a:solidFill>
                  <a:schemeClr val="tx1"/>
                </a:solidFill>
              </a:rPr>
              <a:t> </a:t>
            </a:r>
            <a:r>
              <a:rPr lang="en-GB" sz="1600" dirty="0">
                <a:solidFill>
                  <a:srgbClr val="FF0000"/>
                </a:solidFill>
              </a:rPr>
              <a:t>Wheels</a:t>
            </a:r>
            <a:r>
              <a:rPr lang="en-GB" sz="1600" dirty="0">
                <a:solidFill>
                  <a:schemeClr val="tx1"/>
                </a:solidFill>
              </a:rPr>
              <a:t>- round objects that are found on cars, bicycles etc. </a:t>
            </a:r>
          </a:p>
          <a:p>
            <a:pPr algn="l">
              <a:defRPr sz="3200" b="0">
                <a:latin typeface="Noteworthy Light"/>
                <a:ea typeface="Noteworthy Light"/>
                <a:cs typeface="Noteworthy Light"/>
                <a:sym typeface="Noteworthy Light"/>
              </a:defRPr>
            </a:pPr>
            <a:endParaRPr lang="en-GB"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r>
              <a:rPr dirty="0"/>
              <a:t>Key Questions?</a:t>
            </a:r>
            <a:endParaRPr lang="en-GB" dirty="0"/>
          </a:p>
          <a:p>
            <a:pPr algn="l">
              <a:buSzPct val="125000"/>
              <a:defRPr sz="2800" b="0">
                <a:latin typeface="Noteworthy Light"/>
                <a:ea typeface="Noteworthy Light"/>
                <a:cs typeface="Noteworthy Light"/>
                <a:sym typeface="Noteworthy Light"/>
              </a:defRPr>
            </a:pPr>
            <a:r>
              <a:rPr lang="en-GB" sz="1400" dirty="0"/>
              <a:t> -  What are the different types of transport? </a:t>
            </a:r>
          </a:p>
          <a:p>
            <a:pPr marL="285750" indent="-285750" algn="l">
              <a:buSzPct val="125000"/>
              <a:buFontTx/>
              <a:buChar char="-"/>
              <a:defRPr sz="2800" b="0">
                <a:latin typeface="Noteworthy Light"/>
                <a:ea typeface="Noteworthy Light"/>
                <a:cs typeface="Noteworthy Light"/>
                <a:sym typeface="Noteworthy Light"/>
              </a:defRPr>
            </a:pPr>
            <a:r>
              <a:rPr lang="en-GB" sz="1400" dirty="0"/>
              <a:t>What transport have you used before? </a:t>
            </a:r>
          </a:p>
          <a:p>
            <a:pPr marL="285750" indent="-285750" algn="l">
              <a:buSzPct val="125000"/>
              <a:buFontTx/>
              <a:buChar char="-"/>
              <a:defRPr sz="2800" b="0">
                <a:latin typeface="Noteworthy Light"/>
                <a:ea typeface="Noteworthy Light"/>
                <a:cs typeface="Noteworthy Light"/>
                <a:sym typeface="Noteworthy Light"/>
              </a:defRPr>
            </a:pPr>
            <a:r>
              <a:rPr lang="en-GB" sz="1400" dirty="0"/>
              <a:t>Does all transport have wheels? </a:t>
            </a:r>
          </a:p>
          <a:p>
            <a:pPr marL="285750" indent="-285750" algn="l">
              <a:buSzPct val="125000"/>
              <a:buFontTx/>
              <a:buChar char="-"/>
              <a:defRPr sz="2800" b="0">
                <a:latin typeface="Noteworthy Light"/>
                <a:ea typeface="Noteworthy Light"/>
                <a:cs typeface="Noteworthy Light"/>
                <a:sym typeface="Noteworthy Light"/>
              </a:defRPr>
            </a:pPr>
            <a:r>
              <a:rPr lang="en-GB" sz="1400" dirty="0"/>
              <a:t>Does all transport stay on the ground? </a:t>
            </a:r>
          </a:p>
          <a:p>
            <a:pPr marL="285750" indent="-285750" algn="l">
              <a:buSzPct val="125000"/>
              <a:buFontTx/>
              <a:buChar char="-"/>
              <a:defRPr sz="2800" b="0">
                <a:latin typeface="Noteworthy Light"/>
                <a:ea typeface="Noteworthy Light"/>
                <a:cs typeface="Noteworthy Light"/>
                <a:sym typeface="Noteworthy Light"/>
              </a:defRPr>
            </a:pPr>
            <a:r>
              <a:rPr lang="en-GB" sz="1400" dirty="0"/>
              <a:t>What is the difference between a fiction book and a non fiction book? </a:t>
            </a:r>
          </a:p>
          <a:p>
            <a:pPr marL="285750" indent="-285750" algn="l">
              <a:buSzPct val="125000"/>
              <a:buFontTx/>
              <a:buChar char="-"/>
              <a:defRPr sz="2800" b="0">
                <a:latin typeface="Noteworthy Light"/>
                <a:ea typeface="Noteworthy Light"/>
                <a:cs typeface="Noteworthy Light"/>
                <a:sym typeface="Noteworthy Light"/>
              </a:defRPr>
            </a:pPr>
            <a:endParaRPr lang="en-GB" sz="1400" dirty="0"/>
          </a:p>
        </p:txBody>
      </p:sp>
      <p:sp>
        <p:nvSpPr>
          <p:cNvPr id="20" name="All about me: Growing and Families- week 3-4"/>
          <p:cNvSpPr/>
          <p:nvPr/>
        </p:nvSpPr>
        <p:spPr>
          <a:xfrm>
            <a:off x="269203" y="4236250"/>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p:sp>
        <p:nvSpPr>
          <p:cNvPr id="21" name="All about me: Growing and Families- week 3-4">
            <a:extLst>
              <a:ext uri="{FF2B5EF4-FFF2-40B4-BE49-F238E27FC236}">
                <a16:creationId xmlns:a16="http://schemas.microsoft.com/office/drawing/2014/main" id="{2B312804-6DB7-45EE-AE57-B24ABE719414}"/>
              </a:ext>
            </a:extLst>
          </p:cNvPr>
          <p:cNvSpPr/>
          <p:nvPr/>
        </p:nvSpPr>
        <p:spPr>
          <a:xfrm>
            <a:off x="5421059" y="4127517"/>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endParaRPr dirty="0"/>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35BE2EE-1C92-423A-B3E7-D9C712EB3624}"/>
                  </a:ext>
                </a:extLst>
              </p14:cNvPr>
              <p14:cNvContentPartPr/>
              <p14:nvPr/>
            </p14:nvContentPartPr>
            <p14:xfrm>
              <a:off x="1828755" y="799920"/>
              <a:ext cx="360" cy="360"/>
            </p14:xfrm>
          </p:contentPart>
        </mc:Choice>
        <mc:Fallback xmlns="">
          <p:pic>
            <p:nvPicPr>
              <p:cNvPr id="2" name="Ink 1">
                <a:extLst>
                  <a:ext uri="{FF2B5EF4-FFF2-40B4-BE49-F238E27FC236}">
                    <a16:creationId xmlns:a16="http://schemas.microsoft.com/office/drawing/2014/main" id="{B35BE2EE-1C92-423A-B3E7-D9C712EB3624}"/>
                  </a:ext>
                </a:extLst>
              </p:cNvPr>
              <p:cNvPicPr/>
              <p:nvPr/>
            </p:nvPicPr>
            <p:blipFill>
              <a:blip r:embed="rId13"/>
              <a:stretch>
                <a:fillRect/>
              </a:stretch>
            </p:blipFill>
            <p:spPr>
              <a:xfrm>
                <a:off x="1819755" y="790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970E4EC2-C392-4C11-A0BA-DB57E8580A56}"/>
                  </a:ext>
                </a:extLst>
              </p14:cNvPr>
              <p14:cNvContentPartPr/>
              <p14:nvPr/>
            </p14:nvContentPartPr>
            <p14:xfrm>
              <a:off x="1657395" y="571680"/>
              <a:ext cx="360" cy="360"/>
            </p14:xfrm>
          </p:contentPart>
        </mc:Choice>
        <mc:Fallback xmlns="">
          <p:pic>
            <p:nvPicPr>
              <p:cNvPr id="3" name="Ink 2">
                <a:extLst>
                  <a:ext uri="{FF2B5EF4-FFF2-40B4-BE49-F238E27FC236}">
                    <a16:creationId xmlns:a16="http://schemas.microsoft.com/office/drawing/2014/main" id="{970E4EC2-C392-4C11-A0BA-DB57E8580A56}"/>
                  </a:ext>
                </a:extLst>
              </p:cNvPr>
              <p:cNvPicPr/>
              <p:nvPr/>
            </p:nvPicPr>
            <p:blipFill>
              <a:blip r:embed="rId13"/>
              <a:stretch>
                <a:fillRect/>
              </a:stretch>
            </p:blipFill>
            <p:spPr>
              <a:xfrm>
                <a:off x="1648395" y="562680"/>
                <a:ext cx="18000" cy="18000"/>
              </a:xfrm>
              <a:prstGeom prst="rect">
                <a:avLst/>
              </a:prstGeom>
            </p:spPr>
          </p:pic>
        </mc:Fallback>
      </mc:AlternateContent>
      <p:sp>
        <p:nvSpPr>
          <p:cNvPr id="22" name="All about me: Growing and Families- week 3-4">
            <a:extLst>
              <a:ext uri="{FF2B5EF4-FFF2-40B4-BE49-F238E27FC236}">
                <a16:creationId xmlns:a16="http://schemas.microsoft.com/office/drawing/2014/main" id="{543BD9FC-65CD-4C1F-B20C-DFB8F6CFA4D0}"/>
              </a:ext>
            </a:extLst>
          </p:cNvPr>
          <p:cNvSpPr/>
          <p:nvPr/>
        </p:nvSpPr>
        <p:spPr>
          <a:xfrm>
            <a:off x="14945013" y="4127517"/>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endParaRPr lang="en-GB" dirty="0"/>
          </a:p>
        </p:txBody>
      </p:sp>
      <p:sp>
        <p:nvSpPr>
          <p:cNvPr id="23" name="Key Vocabulary:…">
            <a:extLst>
              <a:ext uri="{FF2B5EF4-FFF2-40B4-BE49-F238E27FC236}">
                <a16:creationId xmlns:a16="http://schemas.microsoft.com/office/drawing/2014/main" id="{8E670AE9-2D11-4570-A0A4-36A632E96E16}"/>
              </a:ext>
            </a:extLst>
          </p:cNvPr>
          <p:cNvSpPr/>
          <p:nvPr/>
        </p:nvSpPr>
        <p:spPr>
          <a:xfrm>
            <a:off x="5001835" y="5215600"/>
            <a:ext cx="4437362" cy="7856300"/>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r>
              <a:rPr lang="en-GB" sz="3200" dirty="0"/>
              <a:t>Key Vocabulary:</a:t>
            </a: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Train- </a:t>
            </a:r>
            <a:r>
              <a:rPr lang="en-GB" sz="1600" dirty="0">
                <a:solidFill>
                  <a:schemeClr val="tx1"/>
                </a:solidFill>
              </a:rPr>
              <a:t>a type of transport that travels on a track</a:t>
            </a:r>
            <a:r>
              <a:rPr lang="en-GB" sz="1600" dirty="0">
                <a:solidFill>
                  <a:srgbClr val="FF0000"/>
                </a:solidFill>
              </a:rPr>
              <a:t>. </a:t>
            </a:r>
          </a:p>
          <a:p>
            <a:pPr algn="l">
              <a:defRPr sz="3200" b="0">
                <a:latin typeface="Noteworthy Light"/>
                <a:ea typeface="Noteworthy Light"/>
                <a:cs typeface="Noteworthy Light"/>
                <a:sym typeface="Noteworthy Light"/>
              </a:defRPr>
            </a:pPr>
            <a:r>
              <a:rPr lang="en-GB" sz="1600" dirty="0">
                <a:solidFill>
                  <a:srgbClr val="FF0000"/>
                </a:solidFill>
              </a:rPr>
              <a:t>  Journey- </a:t>
            </a:r>
            <a:r>
              <a:rPr lang="en-GB" sz="1600" dirty="0">
                <a:solidFill>
                  <a:schemeClr val="tx1"/>
                </a:solidFill>
              </a:rPr>
              <a:t>travelling from one place to another.</a:t>
            </a:r>
          </a:p>
          <a:p>
            <a:pPr algn="l">
              <a:defRPr sz="3200" b="0">
                <a:latin typeface="Noteworthy Light"/>
                <a:ea typeface="Noteworthy Light"/>
                <a:cs typeface="Noteworthy Light"/>
                <a:sym typeface="Noteworthy Light"/>
              </a:defRPr>
            </a:pPr>
            <a:r>
              <a:rPr lang="en-GB" sz="1600" dirty="0">
                <a:solidFill>
                  <a:srgbClr val="FF0000"/>
                </a:solidFill>
              </a:rPr>
              <a:t>  Town- </a:t>
            </a:r>
            <a:r>
              <a:rPr lang="en-GB" sz="1600" dirty="0">
                <a:solidFill>
                  <a:schemeClr val="tx1"/>
                </a:solidFill>
              </a:rPr>
              <a:t>a built up area with houses and shops</a:t>
            </a:r>
          </a:p>
          <a:p>
            <a:pPr algn="l">
              <a:defRPr sz="3200" b="0">
                <a:latin typeface="Noteworthy Light"/>
                <a:ea typeface="Noteworthy Light"/>
                <a:cs typeface="Noteworthy Light"/>
                <a:sym typeface="Noteworthy Light"/>
              </a:defRPr>
            </a:pPr>
            <a:r>
              <a:rPr lang="en-GB" sz="1600" dirty="0">
                <a:solidFill>
                  <a:srgbClr val="FF0000"/>
                </a:solidFill>
              </a:rPr>
              <a:t>  Marshes- </a:t>
            </a:r>
            <a:r>
              <a:rPr lang="en-GB" sz="1600" dirty="0">
                <a:solidFill>
                  <a:schemeClr val="tx1"/>
                </a:solidFill>
              </a:rPr>
              <a:t>a wetland with plants and water.</a:t>
            </a:r>
          </a:p>
          <a:p>
            <a:pPr algn="l">
              <a:defRPr sz="3200" b="0">
                <a:latin typeface="Noteworthy Light"/>
                <a:ea typeface="Noteworthy Light"/>
                <a:cs typeface="Noteworthy Light"/>
                <a:sym typeface="Noteworthy Light"/>
              </a:defRPr>
            </a:pPr>
            <a:r>
              <a:rPr lang="en-GB" sz="1600" dirty="0">
                <a:solidFill>
                  <a:srgbClr val="FF0000"/>
                </a:solidFill>
              </a:rPr>
              <a:t>  Draining- </a:t>
            </a:r>
            <a:r>
              <a:rPr lang="en-GB" sz="1600" dirty="0">
                <a:solidFill>
                  <a:schemeClr val="tx1"/>
                </a:solidFill>
              </a:rPr>
              <a:t>Water going away  </a:t>
            </a:r>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r>
              <a:rPr dirty="0"/>
              <a:t>Key Questions?</a:t>
            </a:r>
            <a:endParaRPr lang="en-GB" dirty="0"/>
          </a:p>
          <a:p>
            <a:pPr marL="285750" indent="-285750" algn="l">
              <a:buSzPct val="125000"/>
              <a:buFontTx/>
              <a:buChar char="-"/>
              <a:defRPr sz="2800" b="0">
                <a:latin typeface="Noteworthy Light"/>
                <a:ea typeface="Noteworthy Light"/>
                <a:cs typeface="Noteworthy Light"/>
                <a:sym typeface="Noteworthy Light"/>
              </a:defRPr>
            </a:pPr>
            <a:r>
              <a:rPr lang="en-GB" sz="1400" dirty="0"/>
              <a:t>Why does a train need a track? </a:t>
            </a:r>
          </a:p>
          <a:p>
            <a:pPr marL="285750" indent="-285750" algn="l">
              <a:buSzPct val="125000"/>
              <a:buFontTx/>
              <a:buChar char="-"/>
              <a:defRPr sz="2800" b="0">
                <a:latin typeface="Noteworthy Light"/>
                <a:ea typeface="Noteworthy Light"/>
                <a:cs typeface="Noteworthy Light"/>
                <a:sym typeface="Noteworthy Light"/>
              </a:defRPr>
            </a:pPr>
            <a:r>
              <a:rPr lang="en-GB" sz="1400" dirty="0"/>
              <a:t>What makes the smoke come out of a train? </a:t>
            </a:r>
          </a:p>
          <a:p>
            <a:pPr marL="285750" indent="-285750" algn="l">
              <a:buSzPct val="125000"/>
              <a:buFontTx/>
              <a:buChar char="-"/>
              <a:defRPr sz="2800" b="0">
                <a:latin typeface="Noteworthy Light"/>
                <a:ea typeface="Noteworthy Light"/>
                <a:cs typeface="Noteworthy Light"/>
                <a:sym typeface="Noteworthy Light"/>
              </a:defRPr>
            </a:pPr>
            <a:r>
              <a:rPr lang="en-GB" sz="1400" dirty="0"/>
              <a:t>Where would you  want to go on a train? </a:t>
            </a:r>
          </a:p>
          <a:p>
            <a:pPr marL="285750" indent="-285750" algn="l">
              <a:buSzPct val="125000"/>
              <a:buFontTx/>
              <a:buChar char="-"/>
              <a:defRPr sz="2800" b="0">
                <a:latin typeface="Noteworthy Light"/>
                <a:ea typeface="Noteworthy Light"/>
                <a:cs typeface="Noteworthy Light"/>
                <a:sym typeface="Noteworthy Light"/>
              </a:defRPr>
            </a:pPr>
            <a:r>
              <a:rPr lang="en-GB" sz="1400" dirty="0"/>
              <a:t>Where would you swim on a hot day?</a:t>
            </a:r>
          </a:p>
          <a:p>
            <a:pPr marL="285750" indent="-285750" algn="l">
              <a:buSzPct val="125000"/>
              <a:buFontTx/>
              <a:buChar char="-"/>
              <a:defRPr sz="2800" b="0">
                <a:latin typeface="Noteworthy Light"/>
                <a:ea typeface="Noteworthy Light"/>
                <a:cs typeface="Noteworthy Light"/>
                <a:sym typeface="Noteworthy Light"/>
              </a:defRPr>
            </a:pPr>
            <a:r>
              <a:rPr lang="en-GB" sz="1400" dirty="0"/>
              <a:t>Why will there be no fish left? </a:t>
            </a:r>
          </a:p>
          <a:p>
            <a:pPr marL="285750" indent="-285750" algn="l">
              <a:buSzPct val="125000"/>
              <a:buFontTx/>
              <a:buChar char="-"/>
              <a:defRPr sz="2800" b="0">
                <a:latin typeface="Noteworthy Light"/>
                <a:ea typeface="Noteworthy Light"/>
                <a:cs typeface="Noteworthy Light"/>
                <a:sym typeface="Noteworthy Light"/>
              </a:defRPr>
            </a:pPr>
            <a:r>
              <a:rPr lang="en-GB" sz="1400" dirty="0"/>
              <a:t>Why do the animals all want to get on the train? </a:t>
            </a:r>
          </a:p>
          <a:p>
            <a:pPr marL="285750" indent="-285750" algn="l">
              <a:buSzPct val="125000"/>
              <a:buFontTx/>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r>
              <a:rPr lang="en-GB" sz="1400" dirty="0"/>
              <a:t> </a:t>
            </a:r>
          </a:p>
          <a:p>
            <a:pPr algn="l">
              <a:buSzPct val="125000"/>
              <a:defRPr sz="2800" b="0">
                <a:latin typeface="Noteworthy Light"/>
                <a:ea typeface="Noteworthy Light"/>
                <a:cs typeface="Noteworthy Light"/>
                <a:sym typeface="Noteworthy Light"/>
              </a:defRPr>
            </a:pPr>
            <a:endParaRPr lang="en-GB" sz="1400" dirty="0"/>
          </a:p>
          <a:p>
            <a:pPr marL="185208" indent="-185208" algn="l">
              <a:buSzPct val="125000"/>
              <a:buFontTx/>
              <a:buChar char="-"/>
              <a:defRPr sz="2800" b="0">
                <a:latin typeface="Noteworthy Light"/>
                <a:ea typeface="Noteworthy Light"/>
                <a:cs typeface="Noteworthy Light"/>
                <a:sym typeface="Noteworthy Light"/>
              </a:defRPr>
            </a:pPr>
            <a:endParaRPr lang="en-GB" sz="1600" dirty="0"/>
          </a:p>
          <a:p>
            <a:pPr marL="185208" indent="-185208" algn="l">
              <a:buSzPct val="125000"/>
              <a:buFontTx/>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dirty="0"/>
          </a:p>
          <a:p>
            <a:pPr marL="185208" indent="-185208" algn="l">
              <a:buSzPct val="125000"/>
              <a:buChar char="-"/>
              <a:defRPr sz="2800" b="0">
                <a:latin typeface="Noteworthy Light"/>
                <a:ea typeface="Noteworthy Light"/>
                <a:cs typeface="Noteworthy Light"/>
                <a:sym typeface="Noteworthy Light"/>
              </a:defRPr>
            </a:pPr>
            <a:endParaRPr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24" name="Key Vocabulary:…">
            <a:extLst>
              <a:ext uri="{FF2B5EF4-FFF2-40B4-BE49-F238E27FC236}">
                <a16:creationId xmlns:a16="http://schemas.microsoft.com/office/drawing/2014/main" id="{DF7C3D6F-97FF-4978-A678-20CF0CC6AEBC}"/>
              </a:ext>
            </a:extLst>
          </p:cNvPr>
          <p:cNvSpPr/>
          <p:nvPr/>
        </p:nvSpPr>
        <p:spPr>
          <a:xfrm>
            <a:off x="9917580" y="5048250"/>
            <a:ext cx="4437362" cy="8103993"/>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dirty="0"/>
              <a:t>Key Vocabulary:</a:t>
            </a:r>
            <a:endParaRPr lang="en-GB" dirty="0"/>
          </a:p>
          <a:p>
            <a:pPr algn="l">
              <a:defRPr sz="3200" b="0">
                <a:latin typeface="Noteworthy Light"/>
                <a:ea typeface="Noteworthy Light"/>
                <a:cs typeface="Noteworthy Light"/>
                <a:sym typeface="Noteworthy Light"/>
              </a:defRPr>
            </a:pPr>
            <a:r>
              <a:rPr lang="en-GB" sz="1600" dirty="0">
                <a:solidFill>
                  <a:srgbClr val="FF0000"/>
                </a:solidFill>
              </a:rPr>
              <a:t>Boat: </a:t>
            </a:r>
            <a:r>
              <a:rPr lang="en-GB" sz="1600" dirty="0">
                <a:solidFill>
                  <a:schemeClr val="tx1"/>
                </a:solidFill>
              </a:rPr>
              <a:t>A small vessel for travelling over water.</a:t>
            </a:r>
          </a:p>
          <a:p>
            <a:pPr algn="l">
              <a:defRPr sz="3200" b="0">
                <a:latin typeface="Noteworthy Light"/>
                <a:ea typeface="Noteworthy Light"/>
                <a:cs typeface="Noteworthy Light"/>
                <a:sym typeface="Noteworthy Light"/>
              </a:defRPr>
            </a:pPr>
            <a:r>
              <a:rPr lang="en-GB" sz="1600" dirty="0">
                <a:solidFill>
                  <a:srgbClr val="FF0000"/>
                </a:solidFill>
              </a:rPr>
              <a:t>River: </a:t>
            </a:r>
            <a:r>
              <a:rPr lang="en-GB" sz="1600" dirty="0">
                <a:solidFill>
                  <a:schemeClr val="tx1"/>
                </a:solidFill>
              </a:rPr>
              <a:t>A large natural stream of water.</a:t>
            </a:r>
          </a:p>
          <a:p>
            <a:pPr algn="l">
              <a:defRPr sz="3200" b="0">
                <a:latin typeface="Noteworthy Light"/>
                <a:ea typeface="Noteworthy Light"/>
                <a:cs typeface="Noteworthy Light"/>
                <a:sym typeface="Noteworthy Light"/>
              </a:defRPr>
            </a:pPr>
            <a:r>
              <a:rPr lang="en-GB" sz="1600" dirty="0">
                <a:solidFill>
                  <a:srgbClr val="FF0000"/>
                </a:solidFill>
              </a:rPr>
              <a:t>Trample: </a:t>
            </a:r>
            <a:r>
              <a:rPr lang="en-GB" sz="1600" dirty="0">
                <a:solidFill>
                  <a:schemeClr val="tx1"/>
                </a:solidFill>
              </a:rPr>
              <a:t>Tread on and crush.</a:t>
            </a:r>
          </a:p>
          <a:p>
            <a:pPr algn="l">
              <a:defRPr sz="3200" b="0">
                <a:latin typeface="Noteworthy Light"/>
                <a:ea typeface="Noteworthy Light"/>
                <a:cs typeface="Noteworthy Light"/>
                <a:sym typeface="Noteworthy Light"/>
              </a:defRPr>
            </a:pPr>
            <a:r>
              <a:rPr lang="en-GB" sz="1600" dirty="0">
                <a:solidFill>
                  <a:srgbClr val="FF0000"/>
                </a:solidFill>
              </a:rPr>
              <a:t>Lane: </a:t>
            </a:r>
            <a:r>
              <a:rPr lang="en-GB" sz="1600" dirty="0">
                <a:solidFill>
                  <a:schemeClr val="tx1"/>
                </a:solidFill>
              </a:rPr>
              <a:t>A narrow road.</a:t>
            </a:r>
          </a:p>
          <a:p>
            <a:pPr algn="l">
              <a:defRPr sz="3200" b="0">
                <a:latin typeface="Noteworthy Light"/>
                <a:ea typeface="Noteworthy Light"/>
                <a:cs typeface="Noteworthy Light"/>
                <a:sym typeface="Noteworthy Light"/>
              </a:defRPr>
            </a:pPr>
            <a:r>
              <a:rPr lang="en-GB" sz="1600" dirty="0">
                <a:solidFill>
                  <a:srgbClr val="FF0000"/>
                </a:solidFill>
              </a:rPr>
              <a:t>Cart-track: </a:t>
            </a:r>
            <a:r>
              <a:rPr lang="en-GB" sz="1600" dirty="0">
                <a:solidFill>
                  <a:schemeClr val="tx1"/>
                </a:solidFill>
              </a:rPr>
              <a:t>A rough track or road across fields.</a:t>
            </a:r>
          </a:p>
          <a:p>
            <a:pPr algn="l">
              <a:defRPr sz="3200" b="0">
                <a:latin typeface="Noteworthy Light"/>
                <a:ea typeface="Noteworthy Light"/>
                <a:cs typeface="Noteworthy Light"/>
                <a:sym typeface="Noteworthy Light"/>
              </a:defRPr>
            </a:pPr>
            <a:r>
              <a:rPr lang="en-GB" sz="1600" dirty="0">
                <a:solidFill>
                  <a:srgbClr val="FF0000"/>
                </a:solidFill>
              </a:rPr>
              <a:t>Vehicle: </a:t>
            </a:r>
            <a:r>
              <a:rPr lang="en-GB" sz="1600" dirty="0">
                <a:solidFill>
                  <a:schemeClr val="tx1"/>
                </a:solidFill>
              </a:rPr>
              <a:t>A type of transport.</a:t>
            </a:r>
          </a:p>
          <a:p>
            <a:pPr algn="l">
              <a:defRPr sz="3200" b="0">
                <a:latin typeface="Noteworthy Light"/>
                <a:ea typeface="Noteworthy Light"/>
                <a:cs typeface="Noteworthy Light"/>
                <a:sym typeface="Noteworthy Light"/>
              </a:defRPr>
            </a:pPr>
            <a:r>
              <a:rPr lang="en-GB" sz="1600" dirty="0">
                <a:solidFill>
                  <a:srgbClr val="FF0000"/>
                </a:solidFill>
              </a:rPr>
              <a:t>Passenger: </a:t>
            </a:r>
            <a:r>
              <a:rPr lang="en-GB" sz="1600" dirty="0">
                <a:solidFill>
                  <a:schemeClr val="tx1"/>
                </a:solidFill>
              </a:rPr>
              <a:t>Someone travelling in a vehicle. </a:t>
            </a:r>
          </a:p>
          <a:p>
            <a:pPr algn="l">
              <a:defRPr sz="3200" b="0">
                <a:latin typeface="Noteworthy Light"/>
                <a:ea typeface="Noteworthy Light"/>
                <a:cs typeface="Noteworthy Light"/>
                <a:sym typeface="Noteworthy Light"/>
              </a:defRPr>
            </a:pPr>
            <a:endParaRPr lang="en-GB" sz="1600" dirty="0"/>
          </a:p>
          <a:p>
            <a:pPr algn="l">
              <a:defRPr sz="32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r>
              <a:rPr lang="en-GB" sz="2800" dirty="0"/>
              <a:t>Key Questions?</a:t>
            </a:r>
          </a:p>
          <a:p>
            <a:pPr marL="185208" indent="-185208" algn="l">
              <a:buSzPct val="125000"/>
              <a:buChar char="-"/>
              <a:defRPr sz="2800" b="0">
                <a:latin typeface="Noteworthy Light"/>
                <a:ea typeface="Noteworthy Light"/>
                <a:cs typeface="Noteworthy Light"/>
                <a:sym typeface="Noteworthy Light"/>
              </a:defRPr>
            </a:pPr>
            <a:r>
              <a:rPr lang="en-GB" sz="1400" dirty="0"/>
              <a:t>Mr </a:t>
            </a:r>
            <a:r>
              <a:rPr lang="en-GB" sz="1400" dirty="0" err="1"/>
              <a:t>Gumpy</a:t>
            </a:r>
            <a:r>
              <a:rPr lang="en-GB" sz="1400" dirty="0"/>
              <a:t> let the children come along as long as they promised not to….?</a:t>
            </a:r>
          </a:p>
          <a:p>
            <a:pPr marL="185208" indent="-185208" algn="l">
              <a:buSzPct val="125000"/>
              <a:buChar char="-"/>
              <a:defRPr sz="2800" b="0">
                <a:latin typeface="Noteworthy Light"/>
                <a:ea typeface="Noteworthy Light"/>
                <a:cs typeface="Noteworthy Light"/>
                <a:sym typeface="Noteworthy Light"/>
              </a:defRPr>
            </a:pPr>
            <a:r>
              <a:rPr lang="en-GB" sz="1400" dirty="0"/>
              <a:t>Why did the boat tip over?</a:t>
            </a:r>
          </a:p>
          <a:p>
            <a:pPr marL="185208" indent="-185208" algn="l">
              <a:buSzPct val="125000"/>
              <a:buChar char="-"/>
              <a:defRPr sz="2800" b="0">
                <a:latin typeface="Noteworthy Light"/>
                <a:ea typeface="Noteworthy Light"/>
                <a:cs typeface="Noteworthy Light"/>
                <a:sym typeface="Noteworthy Light"/>
              </a:defRPr>
            </a:pPr>
            <a:r>
              <a:rPr lang="en-GB" sz="1400" dirty="0"/>
              <a:t>How do you think Mr </a:t>
            </a:r>
            <a:r>
              <a:rPr lang="en-GB" sz="1400" dirty="0" err="1"/>
              <a:t>Gumpy</a:t>
            </a:r>
            <a:r>
              <a:rPr lang="en-GB" sz="1400" dirty="0"/>
              <a:t> and his passengers felt when the boat tipped over?</a:t>
            </a:r>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endParaRPr lang="en-GB" sz="1400" dirty="0"/>
          </a:p>
          <a:p>
            <a:pPr marL="185208" indent="-185208" algn="l">
              <a:buSzPct val="125000"/>
              <a:buChar char="-"/>
              <a:defRPr sz="2800" b="0">
                <a:latin typeface="Noteworthy Light"/>
                <a:ea typeface="Noteworthy Light"/>
                <a:cs typeface="Noteworthy Light"/>
                <a:sym typeface="Noteworthy Light"/>
              </a:defRPr>
            </a:pPr>
            <a:r>
              <a:rPr lang="en-GB" sz="1400" dirty="0"/>
              <a:t>Mr </a:t>
            </a:r>
            <a:r>
              <a:rPr lang="en-GB" sz="1400" dirty="0" err="1"/>
              <a:t>Gumpy’s</a:t>
            </a:r>
            <a:r>
              <a:rPr lang="en-GB" sz="1400" dirty="0"/>
              <a:t> motor car chugged. Can you think of another type of transport which chugs?</a:t>
            </a:r>
          </a:p>
          <a:p>
            <a:pPr marL="185208" indent="-185208" algn="l">
              <a:buSzPct val="125000"/>
              <a:buChar char="-"/>
              <a:defRPr sz="2800" b="0">
                <a:latin typeface="Noteworthy Light"/>
                <a:ea typeface="Noteworthy Light"/>
                <a:cs typeface="Noteworthy Light"/>
                <a:sym typeface="Noteworthy Light"/>
              </a:defRPr>
            </a:pPr>
            <a:r>
              <a:rPr lang="en-GB" sz="1400" dirty="0"/>
              <a:t>Why didn’t Mr </a:t>
            </a:r>
            <a:r>
              <a:rPr lang="en-GB" sz="1400" dirty="0" err="1"/>
              <a:t>Gumpy</a:t>
            </a:r>
            <a:r>
              <a:rPr lang="en-GB" sz="1400" dirty="0"/>
              <a:t> like the look of the clouds?</a:t>
            </a:r>
          </a:p>
          <a:p>
            <a:pPr marL="185208" indent="-185208" algn="l">
              <a:buSzPct val="125000"/>
              <a:buChar char="-"/>
              <a:defRPr sz="2800" b="0">
                <a:latin typeface="Noteworthy Light"/>
                <a:ea typeface="Noteworthy Light"/>
                <a:cs typeface="Noteworthy Light"/>
                <a:sym typeface="Noteworthy Light"/>
              </a:defRPr>
            </a:pPr>
            <a:r>
              <a:rPr lang="en-GB" sz="1400" dirty="0"/>
              <a:t>Why did the passengers in his car need to get out and push? </a:t>
            </a:r>
          </a:p>
          <a:p>
            <a:pPr marL="185208" indent="-185208" algn="l">
              <a:buSzPct val="125000"/>
              <a:buChar char="-"/>
              <a:defRPr sz="2800" b="0">
                <a:latin typeface="Noteworthy Light"/>
                <a:ea typeface="Noteworthy Light"/>
                <a:cs typeface="Noteworthy Light"/>
                <a:sym typeface="Noteworthy Light"/>
              </a:defRPr>
            </a:pPr>
            <a:endParaRPr lang="en-GB" sz="1600" dirty="0"/>
          </a:p>
          <a:p>
            <a:pPr algn="l">
              <a:defRPr sz="3200" b="0">
                <a:latin typeface="Noteworthy Light"/>
                <a:ea typeface="Noteworthy Light"/>
                <a:cs typeface="Noteworthy Light"/>
                <a:sym typeface="Noteworthy Light"/>
              </a:defRPr>
            </a:pPr>
            <a:endParaRPr lang="en-GB" sz="1600" dirty="0"/>
          </a:p>
          <a:p>
            <a:pPr algn="l">
              <a:defRPr sz="3200" b="0">
                <a:latin typeface="Noteworthy Light"/>
                <a:ea typeface="Noteworthy Light"/>
                <a:cs typeface="Noteworthy Light"/>
                <a:sym typeface="Noteworthy Light"/>
              </a:defRPr>
            </a:pPr>
            <a:endParaRPr lang="en-GB" sz="1600" dirty="0"/>
          </a:p>
          <a:p>
            <a:pPr algn="l">
              <a:defRPr sz="3200" b="0">
                <a:latin typeface="Noteworthy Light"/>
                <a:ea typeface="Noteworthy Light"/>
                <a:cs typeface="Noteworthy Light"/>
                <a:sym typeface="Noteworthy Light"/>
              </a:defRPr>
            </a:pPr>
            <a:endParaRPr lang="en-GB" sz="1600" dirty="0"/>
          </a:p>
          <a:p>
            <a:pPr algn="l">
              <a:defRPr sz="3200" b="0">
                <a:latin typeface="Noteworthy Light"/>
                <a:ea typeface="Noteworthy Light"/>
                <a:cs typeface="Noteworthy Light"/>
                <a:sym typeface="Noteworthy Light"/>
              </a:defRPr>
            </a:pPr>
            <a:endParaRPr lang="en-GB" sz="1600" dirty="0"/>
          </a:p>
          <a:p>
            <a:pPr>
              <a:defRPr sz="3200" b="0">
                <a:latin typeface="Noteworthy Light"/>
                <a:ea typeface="Noteworthy Light"/>
                <a:cs typeface="Noteworthy Light"/>
                <a:sym typeface="Noteworthy Light"/>
              </a:defRPr>
            </a:pPr>
            <a:r>
              <a:rPr dirty="0"/>
              <a:t> </a:t>
            </a:r>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25" name="Key Vocabulary:…">
            <a:extLst>
              <a:ext uri="{FF2B5EF4-FFF2-40B4-BE49-F238E27FC236}">
                <a16:creationId xmlns:a16="http://schemas.microsoft.com/office/drawing/2014/main" id="{EB7E718E-B395-4B44-92BB-397D6810C349}"/>
              </a:ext>
            </a:extLst>
          </p:cNvPr>
          <p:cNvSpPr/>
          <p:nvPr/>
        </p:nvSpPr>
        <p:spPr>
          <a:xfrm>
            <a:off x="14721637" y="5295943"/>
            <a:ext cx="4549050" cy="7856300"/>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lang="en-GB" dirty="0"/>
              <a:t>K</a:t>
            </a:r>
            <a:r>
              <a:rPr dirty="0" err="1"/>
              <a:t>ey</a:t>
            </a:r>
            <a:r>
              <a:rPr dirty="0"/>
              <a:t> </a:t>
            </a:r>
            <a:r>
              <a:rPr lang="en-GB" dirty="0"/>
              <a:t>V</a:t>
            </a:r>
            <a:r>
              <a:rPr dirty="0" err="1"/>
              <a:t>ocabulary</a:t>
            </a:r>
            <a:r>
              <a:rPr dirty="0"/>
              <a:t>:</a:t>
            </a:r>
            <a:r>
              <a:rPr lang="en-GB" dirty="0"/>
              <a:t> </a:t>
            </a:r>
          </a:p>
          <a:p>
            <a:pPr algn="l">
              <a:defRPr sz="3200" b="0">
                <a:latin typeface="Noteworthy Light"/>
                <a:ea typeface="Noteworthy Light"/>
                <a:cs typeface="Noteworthy Light"/>
                <a:sym typeface="Noteworthy Light"/>
              </a:defRPr>
            </a:pPr>
            <a:r>
              <a:rPr lang="en-GB" sz="1600" dirty="0">
                <a:solidFill>
                  <a:srgbClr val="FF0000"/>
                </a:solidFill>
              </a:rPr>
              <a:t> </a:t>
            </a:r>
          </a:p>
          <a:p>
            <a:pPr algn="l">
              <a:defRPr sz="3200" b="0">
                <a:latin typeface="Noteworthy Light"/>
                <a:ea typeface="Noteworthy Light"/>
                <a:cs typeface="Noteworthy Light"/>
                <a:sym typeface="Noteworthy Light"/>
              </a:defRPr>
            </a:pPr>
            <a:r>
              <a:rPr lang="en-GB" sz="1600" dirty="0">
                <a:solidFill>
                  <a:srgbClr val="FF0000"/>
                </a:solidFill>
              </a:rPr>
              <a:t> Aeroplane: </a:t>
            </a:r>
            <a:r>
              <a:rPr lang="en-GB" sz="1600" dirty="0">
                <a:solidFill>
                  <a:schemeClr val="tx1"/>
                </a:solidFill>
              </a:rPr>
              <a:t>A flying vehicle with wings.</a:t>
            </a:r>
          </a:p>
          <a:p>
            <a:pPr algn="l">
              <a:defRPr sz="3200" b="0">
                <a:latin typeface="Noteworthy Light"/>
                <a:ea typeface="Noteworthy Light"/>
                <a:cs typeface="Noteworthy Light"/>
                <a:sym typeface="Noteworthy Light"/>
              </a:defRPr>
            </a:pPr>
            <a:r>
              <a:rPr lang="en-GB" sz="1600" dirty="0">
                <a:solidFill>
                  <a:srgbClr val="FF0000"/>
                </a:solidFill>
              </a:rPr>
              <a:t> Pilot: </a:t>
            </a:r>
            <a:r>
              <a:rPr lang="en-GB" sz="1600" dirty="0">
                <a:solidFill>
                  <a:schemeClr val="tx1"/>
                </a:solidFill>
              </a:rPr>
              <a:t>Someone who drives a plane</a:t>
            </a:r>
            <a:r>
              <a:rPr lang="en-GB" sz="1600" dirty="0">
                <a:solidFill>
                  <a:srgbClr val="FF0000"/>
                </a:solidFill>
              </a:rPr>
              <a:t>.</a:t>
            </a:r>
          </a:p>
          <a:p>
            <a:pPr algn="l">
              <a:defRPr sz="3200" b="0">
                <a:latin typeface="Noteworthy Light"/>
                <a:ea typeface="Noteworthy Light"/>
                <a:cs typeface="Noteworthy Light"/>
                <a:sym typeface="Noteworthy Light"/>
              </a:defRPr>
            </a:pPr>
            <a:r>
              <a:rPr lang="en-GB" sz="1600" dirty="0">
                <a:solidFill>
                  <a:srgbClr val="FF0000"/>
                </a:solidFill>
              </a:rPr>
              <a:t> Spluttered: </a:t>
            </a:r>
            <a:r>
              <a:rPr lang="en-GB" sz="1600" dirty="0">
                <a:solidFill>
                  <a:schemeClr val="tx1"/>
                </a:solidFill>
              </a:rPr>
              <a:t>When an engine makes spitting sounds.</a:t>
            </a:r>
          </a:p>
          <a:p>
            <a:pPr algn="l">
              <a:defRPr sz="3200" b="0">
                <a:latin typeface="Noteworthy Light"/>
                <a:ea typeface="Noteworthy Light"/>
                <a:cs typeface="Noteworthy Light"/>
                <a:sym typeface="Noteworthy Light"/>
              </a:defRPr>
            </a:pPr>
            <a:r>
              <a:rPr lang="en-GB" sz="1600" dirty="0">
                <a:solidFill>
                  <a:srgbClr val="FF0000"/>
                </a:solidFill>
              </a:rPr>
              <a:t> Petrol</a:t>
            </a:r>
            <a:r>
              <a:rPr lang="en-GB" sz="1600" dirty="0">
                <a:solidFill>
                  <a:schemeClr val="tx1"/>
                </a:solidFill>
              </a:rPr>
              <a:t>: A liquid which powers the engines to move.</a:t>
            </a:r>
          </a:p>
          <a:p>
            <a:pPr algn="l">
              <a:defRPr sz="3200" b="0">
                <a:latin typeface="Noteworthy Light"/>
                <a:ea typeface="Noteworthy Light"/>
                <a:cs typeface="Noteworthy Light"/>
                <a:sym typeface="Noteworthy Light"/>
              </a:defRPr>
            </a:pPr>
            <a:r>
              <a:rPr lang="en-GB" sz="1600" dirty="0">
                <a:solidFill>
                  <a:srgbClr val="FF0000"/>
                </a:solidFill>
              </a:rPr>
              <a:t> Steer: </a:t>
            </a:r>
            <a:r>
              <a:rPr lang="en-GB" sz="1600" dirty="0">
                <a:solidFill>
                  <a:schemeClr val="tx1"/>
                </a:solidFill>
              </a:rPr>
              <a:t>Control where a vehicle goes.</a:t>
            </a:r>
          </a:p>
          <a:p>
            <a:pPr algn="l">
              <a:defRPr sz="3200" b="0">
                <a:latin typeface="Noteworthy Light"/>
                <a:ea typeface="Noteworthy Light"/>
                <a:cs typeface="Noteworthy Light"/>
                <a:sym typeface="Noteworthy Light"/>
              </a:defRPr>
            </a:pPr>
            <a:r>
              <a:rPr lang="en-GB" sz="1600" dirty="0">
                <a:solidFill>
                  <a:srgbClr val="FF0000"/>
                </a:solidFill>
              </a:rPr>
              <a:t> Martian: </a:t>
            </a:r>
            <a:r>
              <a:rPr lang="en-GB" sz="1600" dirty="0">
                <a:solidFill>
                  <a:schemeClr val="tx1"/>
                </a:solidFill>
              </a:rPr>
              <a:t>An alien.</a:t>
            </a:r>
          </a:p>
          <a:p>
            <a:pPr algn="l">
              <a:defRPr sz="3200" b="0">
                <a:latin typeface="Noteworthy Light"/>
                <a:ea typeface="Noteworthy Light"/>
                <a:cs typeface="Noteworthy Light"/>
                <a:sym typeface="Noteworthy Light"/>
              </a:defRPr>
            </a:pPr>
            <a:r>
              <a:rPr lang="en-GB" sz="1600" dirty="0">
                <a:solidFill>
                  <a:srgbClr val="FF0000"/>
                </a:solidFill>
              </a:rPr>
              <a:t> Parachute: </a:t>
            </a:r>
            <a:r>
              <a:rPr lang="en-GB" sz="1600" dirty="0">
                <a:solidFill>
                  <a:schemeClr val="tx1"/>
                </a:solidFill>
              </a:rPr>
              <a:t>Material which fills with air and slows a fall down.</a:t>
            </a:r>
          </a:p>
          <a:p>
            <a:pPr algn="l">
              <a:defRPr sz="3200" b="0">
                <a:latin typeface="Noteworthy Light"/>
                <a:ea typeface="Noteworthy Light"/>
                <a:cs typeface="Noteworthy Light"/>
                <a:sym typeface="Noteworthy Light"/>
              </a:defRPr>
            </a:pPr>
            <a:r>
              <a:rPr lang="en-GB" sz="1600" dirty="0">
                <a:solidFill>
                  <a:srgbClr val="FF0000"/>
                </a:solidFill>
              </a:rPr>
              <a:t> Machine: </a:t>
            </a:r>
            <a:r>
              <a:rPr lang="en-GB" sz="1600" dirty="0">
                <a:solidFill>
                  <a:schemeClr val="tx1"/>
                </a:solidFill>
              </a:rPr>
              <a:t>A device that does a task (give examples e.g</a:t>
            </a:r>
            <a:r>
              <a:rPr lang="en-GB" sz="1600" dirty="0">
                <a:solidFill>
                  <a:srgbClr val="FF0000"/>
                </a:solidFill>
              </a:rPr>
              <a:t>. </a:t>
            </a:r>
            <a:r>
              <a:rPr lang="en-GB" sz="1600" dirty="0" smtClean="0">
                <a:solidFill>
                  <a:schemeClr val="tx1"/>
                </a:solidFill>
              </a:rPr>
              <a:t>A </a:t>
            </a:r>
            <a:r>
              <a:rPr lang="en-GB" sz="1600" dirty="0">
                <a:solidFill>
                  <a:schemeClr val="tx1"/>
                </a:solidFill>
              </a:rPr>
              <a:t>washing machine).</a:t>
            </a:r>
          </a:p>
          <a:p>
            <a:pPr algn="l">
              <a:defRPr sz="3200" b="0">
                <a:latin typeface="Noteworthy Light"/>
                <a:ea typeface="Noteworthy Light"/>
                <a:cs typeface="Noteworthy Light"/>
                <a:sym typeface="Noteworthy Light"/>
              </a:defRPr>
            </a:pPr>
            <a:r>
              <a:rPr lang="en-GB" sz="1600" dirty="0">
                <a:solidFill>
                  <a:srgbClr val="FF0000"/>
                </a:solidFill>
              </a:rPr>
              <a:t> Spanner: </a:t>
            </a:r>
            <a:r>
              <a:rPr lang="en-GB" sz="1600" dirty="0">
                <a:solidFill>
                  <a:schemeClr val="tx1"/>
                </a:solidFill>
              </a:rPr>
              <a:t>A tool which helps to turn nuts and bolts</a:t>
            </a:r>
            <a:r>
              <a:rPr lang="en-GB" sz="1600" dirty="0" smtClean="0">
                <a:solidFill>
                  <a:schemeClr val="tx1"/>
                </a:solidFill>
              </a:rPr>
              <a:t>.</a:t>
            </a: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algn="l">
              <a:buSzPct val="125000"/>
              <a:defRPr sz="2800" b="0">
                <a:latin typeface="Noteworthy Light"/>
                <a:ea typeface="Noteworthy Light"/>
                <a:cs typeface="Noteworthy Light"/>
                <a:sym typeface="Noteworthy Light"/>
              </a:defRPr>
            </a:pPr>
            <a:r>
              <a:rPr lang="en-GB" sz="2800" dirty="0">
                <a:solidFill>
                  <a:schemeClr val="tx1"/>
                </a:solidFill>
              </a:rPr>
              <a:t>-Key Questions</a:t>
            </a:r>
            <a:r>
              <a:rPr lang="en-GB" sz="2800" dirty="0"/>
              <a:t>?</a:t>
            </a:r>
          </a:p>
          <a:p>
            <a:pPr marL="185208" indent="-185208" algn="l">
              <a:buSzPct val="125000"/>
              <a:buChar char="-"/>
              <a:defRPr sz="2800" b="0">
                <a:latin typeface="Noteworthy Light"/>
                <a:ea typeface="Noteworthy Light"/>
                <a:cs typeface="Noteworthy Light"/>
                <a:sym typeface="Noteworthy Light"/>
              </a:defRPr>
            </a:pPr>
            <a:r>
              <a:rPr lang="en-GB" sz="1400" dirty="0"/>
              <a:t>Why did the plane splutter?</a:t>
            </a:r>
          </a:p>
          <a:p>
            <a:pPr marL="185208" indent="-185208" algn="l">
              <a:buSzPct val="125000"/>
              <a:buChar char="-"/>
              <a:defRPr sz="2800" b="0">
                <a:latin typeface="Noteworthy Light"/>
                <a:ea typeface="Noteworthy Light"/>
                <a:cs typeface="Noteworthy Light"/>
                <a:sym typeface="Noteworthy Light"/>
              </a:defRPr>
            </a:pPr>
            <a:r>
              <a:rPr lang="en-GB" sz="1400" dirty="0"/>
              <a:t>Who did the boy meet on the moon?</a:t>
            </a:r>
          </a:p>
          <a:p>
            <a:pPr marL="185208" indent="-185208" algn="l">
              <a:buSzPct val="125000"/>
              <a:buChar char="-"/>
              <a:defRPr sz="2800" b="0">
                <a:latin typeface="Noteworthy Light"/>
                <a:ea typeface="Noteworthy Light"/>
                <a:cs typeface="Noteworthy Light"/>
                <a:sym typeface="Noteworthy Light"/>
              </a:defRPr>
            </a:pPr>
            <a:r>
              <a:rPr lang="en-GB" sz="1400" dirty="0"/>
              <a:t>What do you think the boy and the Martian were afraid of?</a:t>
            </a:r>
          </a:p>
          <a:p>
            <a:pPr marL="185208" indent="-185208" algn="l">
              <a:buSzPct val="125000"/>
              <a:buChar char="-"/>
              <a:defRPr sz="2800" b="0">
                <a:latin typeface="Noteworthy Light"/>
                <a:ea typeface="Noteworthy Light"/>
                <a:cs typeface="Noteworthy Light"/>
                <a:sym typeface="Noteworthy Light"/>
              </a:defRPr>
            </a:pPr>
            <a:r>
              <a:rPr lang="en-GB" sz="1400" dirty="0"/>
              <a:t>What happened to the Martian’s engine?</a:t>
            </a:r>
          </a:p>
          <a:p>
            <a:pPr marL="185208" indent="-185208" algn="l">
              <a:buSzPct val="125000"/>
              <a:buChar char="-"/>
              <a:defRPr sz="2800" b="0">
                <a:latin typeface="Noteworthy Light"/>
                <a:ea typeface="Noteworthy Light"/>
                <a:cs typeface="Noteworthy Light"/>
                <a:sym typeface="Noteworthy Light"/>
              </a:defRPr>
            </a:pPr>
            <a:r>
              <a:rPr lang="en-GB" sz="1400" dirty="0"/>
              <a:t>Why were they in trouble?</a:t>
            </a:r>
          </a:p>
          <a:p>
            <a:pPr marL="185208" indent="-185208" algn="l">
              <a:buSzPct val="125000"/>
              <a:buChar char="-"/>
              <a:defRPr sz="2800" b="0">
                <a:latin typeface="Noteworthy Light"/>
                <a:ea typeface="Noteworthy Light"/>
                <a:cs typeface="Noteworthy Light"/>
                <a:sym typeface="Noteworthy Light"/>
              </a:defRPr>
            </a:pPr>
            <a:r>
              <a:rPr lang="en-GB" sz="1400" dirty="0"/>
              <a:t>How did the boy float back down to earth?</a:t>
            </a:r>
          </a:p>
          <a:p>
            <a:pPr marL="185208" indent="-185208" algn="l">
              <a:buSzPct val="125000"/>
              <a:buChar char="-"/>
              <a:defRPr sz="2800" b="0">
                <a:latin typeface="Noteworthy Light"/>
                <a:ea typeface="Noteworthy Light"/>
                <a:cs typeface="Noteworthy Light"/>
                <a:sym typeface="Noteworthy Light"/>
              </a:defRPr>
            </a:pPr>
            <a:r>
              <a:rPr lang="en-GB" sz="1400" dirty="0"/>
              <a:t>Could you climb a rope to the moon in real life? </a:t>
            </a:r>
          </a:p>
          <a:p>
            <a:pPr marL="185208" indent="-185208" algn="l">
              <a:buSzPct val="125000"/>
              <a:buChar char="-"/>
              <a:defRPr sz="2800" b="0">
                <a:latin typeface="Noteworthy Light"/>
                <a:ea typeface="Noteworthy Light"/>
                <a:cs typeface="Noteworthy Light"/>
                <a:sym typeface="Noteworthy Light"/>
              </a:defRPr>
            </a:pPr>
            <a:endParaRPr lang="en-GB" sz="1400" dirty="0"/>
          </a:p>
          <a:p>
            <a:pPr algn="l">
              <a:buSzPct val="125000"/>
              <a:defRPr sz="2800" b="0">
                <a:latin typeface="Noteworthy Light"/>
                <a:ea typeface="Noteworthy Light"/>
                <a:cs typeface="Noteworthy Light"/>
                <a:sym typeface="Noteworthy Light"/>
              </a:defRPr>
            </a:pPr>
            <a:endParaRPr lang="en-GB" sz="2800" dirty="0"/>
          </a:p>
          <a:p>
            <a:pPr algn="l">
              <a:buSzPct val="125000"/>
              <a:defRPr sz="2800" b="0">
                <a:latin typeface="Noteworthy Light"/>
                <a:ea typeface="Noteworthy Light"/>
                <a:cs typeface="Noteworthy Light"/>
                <a:sym typeface="Noteworthy Light"/>
              </a:defRPr>
            </a:pPr>
            <a:endParaRPr lang="en-GB" sz="2800" dirty="0"/>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algn="l">
              <a:buSzPct val="125000"/>
              <a:defRPr sz="2800" b="0">
                <a:latin typeface="Noteworthy Light"/>
                <a:ea typeface="Noteworthy Light"/>
                <a:cs typeface="Noteworthy Light"/>
                <a:sym typeface="Noteworthy Light"/>
              </a:defRPr>
            </a:pPr>
            <a:endParaRPr lang="en-GB" sz="1600" dirty="0">
              <a:solidFill>
                <a:schemeClr val="tx1"/>
              </a:solidFill>
            </a:endParaRPr>
          </a:p>
          <a:p>
            <a:pPr algn="l">
              <a:buSzPct val="125000"/>
              <a:defRPr sz="2800" b="0">
                <a:latin typeface="Noteworthy Light"/>
                <a:ea typeface="Noteworthy Light"/>
                <a:cs typeface="Noteworthy Light"/>
                <a:sym typeface="Noteworthy Light"/>
              </a:defRPr>
            </a:pPr>
            <a:endParaRPr lang="en-GB" sz="1600"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endParaRPr lang="en-GB" sz="1600" dirty="0"/>
          </a:p>
          <a:p>
            <a:pPr algn="l">
              <a:buSzPct val="125000"/>
              <a:defRPr sz="2800" b="0">
                <a:latin typeface="Noteworthy Light"/>
                <a:ea typeface="Noteworthy Light"/>
                <a:cs typeface="Noteworthy Light"/>
                <a:sym typeface="Noteworthy Light"/>
              </a:defRPr>
            </a:pPr>
            <a:endParaRPr sz="1600"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28" name="Key Vocabulary:…">
            <a:extLst>
              <a:ext uri="{FF2B5EF4-FFF2-40B4-BE49-F238E27FC236}">
                <a16:creationId xmlns:a16="http://schemas.microsoft.com/office/drawing/2014/main" id="{70C29BAE-D3E1-4CDB-8A8E-6E6DEFE8B0B3}"/>
              </a:ext>
            </a:extLst>
          </p:cNvPr>
          <p:cNvSpPr/>
          <p:nvPr/>
        </p:nvSpPr>
        <p:spPr>
          <a:xfrm>
            <a:off x="19749070" y="5343083"/>
            <a:ext cx="4437362" cy="7856300"/>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noFill/>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dirty="0"/>
              <a:t>Key Vocabulary:</a:t>
            </a:r>
            <a:endParaRPr lang="en-GB" dirty="0"/>
          </a:p>
          <a:p>
            <a:pPr algn="l">
              <a:defRPr sz="3200" b="0">
                <a:latin typeface="Noteworthy Light"/>
                <a:ea typeface="Noteworthy Light"/>
                <a:cs typeface="Noteworthy Light"/>
                <a:sym typeface="Noteworthy Light"/>
              </a:defRPr>
            </a:pPr>
            <a:r>
              <a:rPr lang="en-GB" sz="1600" dirty="0">
                <a:solidFill>
                  <a:srgbClr val="FF0000"/>
                </a:solidFill>
              </a:rPr>
              <a:t>  Bus: </a:t>
            </a:r>
            <a:r>
              <a:rPr lang="en-GB" sz="1600" dirty="0">
                <a:solidFill>
                  <a:schemeClr val="tx1"/>
                </a:solidFill>
              </a:rPr>
              <a:t>A large vehicle which drives on the road</a:t>
            </a:r>
            <a:r>
              <a:rPr lang="en-GB" sz="1600" dirty="0">
                <a:solidFill>
                  <a:srgbClr val="FF0000"/>
                </a:solidFill>
              </a:rPr>
              <a:t>.</a:t>
            </a:r>
          </a:p>
          <a:p>
            <a:pPr algn="l">
              <a:defRPr sz="3200" b="0">
                <a:latin typeface="Noteworthy Light"/>
                <a:ea typeface="Noteworthy Light"/>
                <a:cs typeface="Noteworthy Light"/>
                <a:sym typeface="Noteworthy Light"/>
              </a:defRPr>
            </a:pPr>
            <a:r>
              <a:rPr lang="en-GB" sz="1600" dirty="0">
                <a:solidFill>
                  <a:srgbClr val="FF0000"/>
                </a:solidFill>
              </a:rPr>
              <a:t>  Single-decker: </a:t>
            </a:r>
            <a:r>
              <a:rPr lang="en-GB" sz="1600" dirty="0">
                <a:solidFill>
                  <a:schemeClr val="tx1"/>
                </a:solidFill>
              </a:rPr>
              <a:t>a bus with one floor.</a:t>
            </a:r>
          </a:p>
          <a:p>
            <a:pPr algn="l">
              <a:defRPr sz="3200" b="0">
                <a:latin typeface="Noteworthy Light"/>
                <a:ea typeface="Noteworthy Light"/>
                <a:cs typeface="Noteworthy Light"/>
                <a:sym typeface="Noteworthy Light"/>
              </a:defRPr>
            </a:pPr>
            <a:r>
              <a:rPr lang="en-GB" sz="1600" dirty="0">
                <a:solidFill>
                  <a:srgbClr val="FF0000"/>
                </a:solidFill>
              </a:rPr>
              <a:t>  Double-decker: </a:t>
            </a:r>
            <a:r>
              <a:rPr lang="en-GB" sz="1600" dirty="0">
                <a:solidFill>
                  <a:schemeClr val="tx1"/>
                </a:solidFill>
              </a:rPr>
              <a:t>a bus with two floors.</a:t>
            </a:r>
          </a:p>
          <a:p>
            <a:pPr algn="l">
              <a:defRPr sz="3200" b="0">
                <a:latin typeface="Noteworthy Light"/>
                <a:ea typeface="Noteworthy Light"/>
                <a:cs typeface="Noteworthy Light"/>
                <a:sym typeface="Noteworthy Light"/>
              </a:defRPr>
            </a:pPr>
            <a:r>
              <a:rPr lang="en-GB" sz="1600" dirty="0">
                <a:solidFill>
                  <a:srgbClr val="FF0000"/>
                </a:solidFill>
              </a:rPr>
              <a:t>  Driver: </a:t>
            </a:r>
            <a:r>
              <a:rPr lang="en-GB" sz="1600" dirty="0">
                <a:solidFill>
                  <a:schemeClr val="tx1"/>
                </a:solidFill>
              </a:rPr>
              <a:t>The person who drives the bus.</a:t>
            </a:r>
          </a:p>
          <a:p>
            <a:pPr algn="l">
              <a:defRPr sz="3200" b="0">
                <a:latin typeface="Noteworthy Light"/>
                <a:ea typeface="Noteworthy Light"/>
                <a:cs typeface="Noteworthy Light"/>
                <a:sym typeface="Noteworthy Light"/>
              </a:defRPr>
            </a:pPr>
            <a:r>
              <a:rPr lang="en-GB" sz="1600" dirty="0">
                <a:solidFill>
                  <a:srgbClr val="FF0000"/>
                </a:solidFill>
              </a:rPr>
              <a:t>  London: </a:t>
            </a:r>
            <a:r>
              <a:rPr lang="en-GB" sz="1600" dirty="0">
                <a:solidFill>
                  <a:schemeClr val="tx1"/>
                </a:solidFill>
              </a:rPr>
              <a:t>the biggest city in England</a:t>
            </a:r>
            <a:r>
              <a:rPr lang="en-GB" sz="1600" dirty="0">
                <a:solidFill>
                  <a:srgbClr val="FF0000"/>
                </a:solidFill>
              </a:rPr>
              <a:t>. </a:t>
            </a:r>
          </a:p>
          <a:p>
            <a:pPr algn="l">
              <a:defRPr sz="3200" b="0">
                <a:latin typeface="Noteworthy Light"/>
                <a:ea typeface="Noteworthy Light"/>
                <a:cs typeface="Noteworthy Light"/>
                <a:sym typeface="Noteworthy Light"/>
              </a:defRPr>
            </a:pPr>
            <a:r>
              <a:rPr lang="en-GB" sz="1600" dirty="0">
                <a:solidFill>
                  <a:srgbClr val="FF0000"/>
                </a:solidFill>
              </a:rPr>
              <a:t>  Traffic: </a:t>
            </a:r>
            <a:r>
              <a:rPr lang="en-GB" sz="1600" dirty="0">
                <a:solidFill>
                  <a:schemeClr val="tx1"/>
                </a:solidFill>
              </a:rPr>
              <a:t>Lots of vehicles moving on the same road.</a:t>
            </a:r>
          </a:p>
          <a:p>
            <a:pPr algn="l">
              <a:defRPr sz="3200" b="0">
                <a:latin typeface="Noteworthy Light"/>
                <a:ea typeface="Noteworthy Light"/>
                <a:cs typeface="Noteworthy Light"/>
                <a:sym typeface="Noteworthy Light"/>
              </a:defRPr>
            </a:pPr>
            <a:r>
              <a:rPr lang="en-GB" sz="1600" dirty="0">
                <a:solidFill>
                  <a:srgbClr val="FF0000"/>
                </a:solidFill>
              </a:rPr>
              <a:t>  Bus Stop: </a:t>
            </a:r>
            <a:r>
              <a:rPr lang="en-GB" sz="1600" dirty="0">
                <a:solidFill>
                  <a:schemeClr val="tx1"/>
                </a:solidFill>
              </a:rPr>
              <a:t>A place where the bus stops so that you      can get on or off. </a:t>
            </a:r>
          </a:p>
          <a:p>
            <a:pPr algn="l">
              <a:defRPr sz="3200" b="0">
                <a:latin typeface="Noteworthy Light"/>
                <a:ea typeface="Noteworthy Light"/>
                <a:cs typeface="Noteworthy Light"/>
                <a:sym typeface="Noteworthy Light"/>
              </a:defRPr>
            </a:pPr>
            <a:r>
              <a:rPr lang="en-GB" sz="1600" dirty="0">
                <a:solidFill>
                  <a:srgbClr val="FF0000"/>
                </a:solidFill>
              </a:rPr>
              <a:t>  Reflection: </a:t>
            </a:r>
            <a:r>
              <a:rPr lang="en-GB" sz="1600" dirty="0">
                <a:solidFill>
                  <a:schemeClr val="tx1"/>
                </a:solidFill>
              </a:rPr>
              <a:t>When you can yourself or an object back   (give examples e.g. the pond, a mirror). </a:t>
            </a:r>
          </a:p>
          <a:p>
            <a:pPr algn="l">
              <a:defRPr sz="3200" b="0">
                <a:latin typeface="Noteworthy Light"/>
                <a:ea typeface="Noteworthy Light"/>
                <a:cs typeface="Noteworthy Light"/>
                <a:sym typeface="Noteworthy Light"/>
              </a:defRPr>
            </a:pPr>
            <a:endParaRPr lang="en-GB" sz="1600" dirty="0">
              <a:solidFill>
                <a:srgbClr val="FF0000"/>
              </a:solidFill>
            </a:endParaRPr>
          </a:p>
          <a:p>
            <a:pPr algn="l">
              <a:defRPr sz="3200" b="0">
                <a:latin typeface="Noteworthy Light"/>
                <a:ea typeface="Noteworthy Light"/>
                <a:cs typeface="Noteworthy Light"/>
                <a:sym typeface="Noteworthy Light"/>
              </a:defRPr>
            </a:pPr>
            <a:r>
              <a:rPr lang="en-GB" sz="1600" dirty="0">
                <a:solidFill>
                  <a:srgbClr val="FF0000"/>
                </a:solidFill>
              </a:rPr>
              <a:t>  </a:t>
            </a: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marL="185208" indent="-185208" algn="l">
              <a:buSzPct val="125000"/>
              <a:buChar char="-"/>
              <a:defRPr sz="2800" b="0">
                <a:latin typeface="Noteworthy Light"/>
                <a:ea typeface="Noteworthy Light"/>
                <a:cs typeface="Noteworthy Light"/>
                <a:sym typeface="Noteworthy Light"/>
              </a:defRPr>
            </a:pPr>
            <a:r>
              <a:rPr lang="en-GB" sz="2800" dirty="0"/>
              <a:t>Key Questions?</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rPr>
              <a:t>Why is the bus naughty? </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rPr>
              <a:t>How has he made a mess? </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rPr>
              <a:t>Does a bus go fast or slow in baked beans? </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rPr>
              <a:t>Does a bus go faster or slower in water? </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rPr>
              <a:t>Why are the people waiting at the bus stop?</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rPr>
              <a:t>How did the bus fall in the pond?</a:t>
            </a:r>
          </a:p>
          <a:p>
            <a:pPr marL="285750" indent="-285750" algn="l">
              <a:buFontTx/>
              <a:buChar char="-"/>
              <a:defRPr sz="3200" b="0">
                <a:latin typeface="Noteworthy Light"/>
                <a:ea typeface="Noteworthy Light"/>
                <a:cs typeface="Noteworthy Light"/>
                <a:sym typeface="Noteworthy Light"/>
              </a:defRPr>
            </a:pPr>
            <a:r>
              <a:rPr lang="en-GB" sz="1600" dirty="0">
                <a:solidFill>
                  <a:schemeClr val="tx1"/>
                </a:solidFill>
              </a:rPr>
              <a:t>How does the boy save the bus?</a:t>
            </a:r>
          </a:p>
          <a:p>
            <a:pPr marL="285750" indent="-285750" algn="l">
              <a:buFontTx/>
              <a:buChar char="-"/>
              <a:defRPr sz="3200" b="0">
                <a:latin typeface="Noteworthy Light"/>
                <a:ea typeface="Noteworthy Light"/>
                <a:cs typeface="Noteworthy Light"/>
                <a:sym typeface="Noteworthy Light"/>
              </a:defRPr>
            </a:pPr>
            <a:endParaRPr lang="en-GB" sz="1600" dirty="0">
              <a:solidFill>
                <a:schemeClr val="tx1"/>
              </a:solidFill>
            </a:endParaRPr>
          </a:p>
          <a:p>
            <a:pPr marL="285750" indent="-285750" algn="l">
              <a:buFontTx/>
              <a:buChar char="-"/>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lang="en-GB" sz="1600" dirty="0">
              <a:solidFill>
                <a:schemeClr val="tx1"/>
              </a:solidFill>
            </a:endParaRPr>
          </a:p>
          <a:p>
            <a:pPr algn="l">
              <a:defRPr sz="3200" b="0">
                <a:latin typeface="Noteworthy Light"/>
                <a:ea typeface="Noteworthy Light"/>
                <a:cs typeface="Noteworthy Light"/>
                <a:sym typeface="Noteworthy Light"/>
              </a:defRPr>
            </a:pPr>
            <a:endParaRPr sz="1600" dirty="0"/>
          </a:p>
          <a:p>
            <a:pPr marL="185208" indent="-185208" algn="l">
              <a:buSzPct val="125000"/>
              <a:buChar char="-"/>
              <a:defRPr sz="2800" b="0">
                <a:latin typeface="Noteworthy Light"/>
                <a:ea typeface="Noteworthy Light"/>
                <a:cs typeface="Noteworthy Light"/>
                <a:sym typeface="Noteworthy Light"/>
              </a:defRPr>
            </a:pPr>
            <a:endParaRPr lang="en-GB" sz="1400" dirty="0"/>
          </a:p>
        </p:txBody>
      </p:sp>
      <p:sp>
        <p:nvSpPr>
          <p:cNvPr id="29" name="All about me: Growing and Families- week 3-4">
            <a:extLst>
              <a:ext uri="{FF2B5EF4-FFF2-40B4-BE49-F238E27FC236}">
                <a16:creationId xmlns:a16="http://schemas.microsoft.com/office/drawing/2014/main" id="{7C63BDC6-39F5-4F3C-9456-3DAA9529AA7C}"/>
              </a:ext>
            </a:extLst>
          </p:cNvPr>
          <p:cNvSpPr/>
          <p:nvPr/>
        </p:nvSpPr>
        <p:spPr>
          <a:xfrm>
            <a:off x="19749070" y="4127517"/>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endParaRPr lang="en-GB" dirty="0"/>
          </a:p>
        </p:txBody>
      </p:sp>
      <p:pic>
        <p:nvPicPr>
          <p:cNvPr id="4" name="Picture 3">
            <a:extLst>
              <a:ext uri="{FF2B5EF4-FFF2-40B4-BE49-F238E27FC236}">
                <a16:creationId xmlns:a16="http://schemas.microsoft.com/office/drawing/2014/main" id="{9B7C58CA-7668-436D-B41A-58473DADCCA4}"/>
              </a:ext>
            </a:extLst>
          </p:cNvPr>
          <p:cNvPicPr>
            <a:picLocks noChangeAspect="1"/>
          </p:cNvPicPr>
          <p:nvPr/>
        </p:nvPicPr>
        <p:blipFill>
          <a:blip r:embed="rId15"/>
          <a:stretch>
            <a:fillRect/>
          </a:stretch>
        </p:blipFill>
        <p:spPr>
          <a:xfrm>
            <a:off x="294397" y="1909631"/>
            <a:ext cx="2222380" cy="2701946"/>
          </a:xfrm>
          <a:prstGeom prst="rect">
            <a:avLst/>
          </a:prstGeom>
        </p:spPr>
      </p:pic>
      <p:pic>
        <p:nvPicPr>
          <p:cNvPr id="26" name="Picture 25">
            <a:extLst>
              <a:ext uri="{FF2B5EF4-FFF2-40B4-BE49-F238E27FC236}">
                <a16:creationId xmlns:a16="http://schemas.microsoft.com/office/drawing/2014/main" id="{F73CA953-E1D6-4C9E-9644-B66E1FFF09B9}"/>
              </a:ext>
            </a:extLs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361900" y="1909631"/>
            <a:ext cx="3327408" cy="2326619"/>
          </a:xfrm>
          <a:prstGeom prst="rect">
            <a:avLst/>
          </a:prstGeom>
          <a:noFill/>
        </p:spPr>
      </p:pic>
      <p:pic>
        <p:nvPicPr>
          <p:cNvPr id="30" name="Picture 29">
            <a:extLst>
              <a:ext uri="{FF2B5EF4-FFF2-40B4-BE49-F238E27FC236}">
                <a16:creationId xmlns:a16="http://schemas.microsoft.com/office/drawing/2014/main" id="{7F8446BB-9940-4B7A-9B21-A9FCC26DB8BB}"/>
              </a:ext>
            </a:extLst>
          </p:cNvPr>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151296" y="1712676"/>
            <a:ext cx="1977224" cy="2523574"/>
          </a:xfrm>
          <a:prstGeom prst="rect">
            <a:avLst/>
          </a:prstGeom>
          <a:noFill/>
        </p:spPr>
      </p:pic>
      <p:pic>
        <p:nvPicPr>
          <p:cNvPr id="31" name="Picture 30">
            <a:extLst>
              <a:ext uri="{FF2B5EF4-FFF2-40B4-BE49-F238E27FC236}">
                <a16:creationId xmlns:a16="http://schemas.microsoft.com/office/drawing/2014/main" id="{69B8E610-7B30-4038-8529-69EC774B2901}"/>
              </a:ext>
            </a:extLst>
          </p:cNvPr>
          <p:cNvPicPr/>
          <p:nvPr/>
        </p:nvPicPr>
        <p:blipFill>
          <a:blip r:embed="rId18"/>
          <a:stretch>
            <a:fillRect/>
          </a:stretch>
        </p:blipFill>
        <p:spPr>
          <a:xfrm>
            <a:off x="12374280" y="1724670"/>
            <a:ext cx="1977224" cy="2523574"/>
          </a:xfrm>
          <a:prstGeom prst="rect">
            <a:avLst/>
          </a:prstGeom>
        </p:spPr>
      </p:pic>
      <p:sp>
        <p:nvSpPr>
          <p:cNvPr id="27" name="All about me: Growing and Families- week 3-4">
            <a:extLst>
              <a:ext uri="{FF2B5EF4-FFF2-40B4-BE49-F238E27FC236}">
                <a16:creationId xmlns:a16="http://schemas.microsoft.com/office/drawing/2014/main" id="{B03E3005-D5F7-48D6-94E0-F2EC8B211F2E}"/>
              </a:ext>
            </a:extLst>
          </p:cNvPr>
          <p:cNvSpPr/>
          <p:nvPr/>
        </p:nvSpPr>
        <p:spPr>
          <a:xfrm>
            <a:off x="10214776" y="4065305"/>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endParaRPr lang="en-GB" dirty="0"/>
          </a:p>
        </p:txBody>
      </p:sp>
      <p:pic>
        <p:nvPicPr>
          <p:cNvPr id="32" name="Picture 31" descr="See the source image">
            <a:extLst>
              <a:ext uri="{FF2B5EF4-FFF2-40B4-BE49-F238E27FC236}">
                <a16:creationId xmlns:a16="http://schemas.microsoft.com/office/drawing/2014/main" id="{EDFDE9A5-F962-42B2-9A4F-D1DBD215B21A}"/>
              </a:ext>
            </a:extLst>
          </p:cNvPr>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153766" y="1679063"/>
            <a:ext cx="2586098" cy="2557187"/>
          </a:xfrm>
          <a:prstGeom prst="rect">
            <a:avLst/>
          </a:prstGeom>
          <a:noFill/>
          <a:extLst/>
        </p:spPr>
      </p:pic>
      <p:pic>
        <p:nvPicPr>
          <p:cNvPr id="33" name="Picture 32">
            <a:extLst>
              <a:ext uri="{FF2B5EF4-FFF2-40B4-BE49-F238E27FC236}">
                <a16:creationId xmlns:a16="http://schemas.microsoft.com/office/drawing/2014/main" id="{39AEBADD-8185-4779-9E52-E5F132451DDF}"/>
              </a:ext>
            </a:extLs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866749" y="1646852"/>
            <a:ext cx="2540872" cy="2601391"/>
          </a:xfrm>
          <a:prstGeom prst="rect">
            <a:avLst/>
          </a:prstGeom>
          <a:noFill/>
        </p:spPr>
      </p:pic>
      <p:sp>
        <p:nvSpPr>
          <p:cNvPr id="5" name="TextBox 4">
            <a:extLst>
              <a:ext uri="{FF2B5EF4-FFF2-40B4-BE49-F238E27FC236}">
                <a16:creationId xmlns:a16="http://schemas.microsoft.com/office/drawing/2014/main" id="{51685706-7B44-408C-9DAA-EF05B56FA8C5}"/>
              </a:ext>
            </a:extLst>
          </p:cNvPr>
          <p:cNvSpPr txBox="1"/>
          <p:nvPr/>
        </p:nvSpPr>
        <p:spPr>
          <a:xfrm>
            <a:off x="7715250" y="472795"/>
            <a:ext cx="1536095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rgbClr val="000000"/>
                </a:solidFill>
                <a:effectLst/>
                <a:uFillTx/>
                <a:latin typeface="Helvetica Neue"/>
                <a:ea typeface="Helvetica Neue"/>
                <a:cs typeface="Helvetica Neue"/>
                <a:sym typeface="Helvetica Neue"/>
              </a:rPr>
              <a:t>You can access our key books either at the library or listen to the story being read via </a:t>
            </a:r>
            <a:r>
              <a:rPr kumimoji="0" lang="en-GB" sz="2800" b="0" i="0" u="none" strike="noStrike" cap="none" spc="0" normalizeH="0" baseline="0" dirty="0" err="1">
                <a:ln>
                  <a:noFill/>
                </a:ln>
                <a:solidFill>
                  <a:srgbClr val="000000"/>
                </a:solidFill>
                <a:effectLst/>
                <a:uFillTx/>
                <a:latin typeface="Helvetica Neue"/>
                <a:ea typeface="Helvetica Neue"/>
                <a:cs typeface="Helvetica Neue"/>
                <a:sym typeface="Helvetica Neue"/>
              </a:rPr>
              <a:t>Youtube</a:t>
            </a:r>
            <a:r>
              <a:rPr kumimoji="0" lang="en-GB" sz="2800" b="0" i="0" u="none" strike="noStrike" cap="none" spc="0" normalizeH="0" baseline="0" dirty="0">
                <a:ln>
                  <a:noFill/>
                </a:ln>
                <a:solidFill>
                  <a:srgbClr val="000000"/>
                </a:solidFill>
                <a:effectLst/>
                <a:uFillTx/>
                <a:latin typeface="Helvetica Neue"/>
                <a:ea typeface="Helvetica Neue"/>
                <a:cs typeface="Helvetica Neue"/>
                <a:sym typeface="Helvetica Neue"/>
              </a:rPr>
              <a:t>.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cy- Reading and writing"/>
          <p:cNvSpPr/>
          <p:nvPr/>
        </p:nvSpPr>
        <p:spPr>
          <a:xfrm>
            <a:off x="120010" y="6918352"/>
            <a:ext cx="10349441" cy="5852930"/>
          </a:xfrm>
          <a:prstGeom prst="roundRect">
            <a:avLst>
              <a:gd name="adj" fmla="val 10174"/>
            </a:avLst>
          </a:prstGeom>
          <a:ln w="254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A0203"/>
                </a:solidFill>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A0203"/>
              </a:solidFill>
              <a:effectLst/>
              <a:uLnTx/>
              <a:uFillTx/>
              <a:latin typeface="Noteworthy Bold"/>
              <a:sym typeface="Noteworthy Bold"/>
            </a:endParaRPr>
          </a:p>
          <a:p>
            <a:pPr marL="0" marR="0" lvl="1" indent="0" algn="l"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1" indent="0" algn="l" defTabSz="825500" rtl="0" eaLnBrk="1" fontAlgn="auto" latinLnBrk="0" hangingPunct="0">
              <a:lnSpc>
                <a:spcPct val="100000"/>
              </a:lnSpc>
              <a:spcBef>
                <a:spcPts val="0"/>
              </a:spcBef>
              <a:spcAft>
                <a:spcPts val="0"/>
              </a:spcAft>
              <a:buClrTx/>
              <a:buSzTx/>
              <a:buFontTx/>
              <a:buNone/>
              <a:tabLst/>
              <a:defRPr sz="1400" b="0">
                <a:solidFill>
                  <a:srgbClr val="FF644E">
                    <a:hueOff val="-82419"/>
                    <a:satOff val="-9513"/>
                    <a:lumOff val="-16343"/>
                  </a:srgbClr>
                </a:solidFill>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153" name="Physical development"/>
          <p:cNvSpPr/>
          <p:nvPr/>
        </p:nvSpPr>
        <p:spPr>
          <a:xfrm>
            <a:off x="12574" y="187456"/>
            <a:ext cx="9217836" cy="6309631"/>
          </a:xfrm>
          <a:prstGeom prst="roundRect">
            <a:avLst>
              <a:gd name="adj" fmla="val 14594"/>
            </a:avLst>
          </a:prstGeom>
          <a:ln w="25400">
            <a:solidFill>
              <a:schemeClr val="accent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sz="2600" b="0" i="0" u="none" strike="noStrike" kern="0" cap="none" spc="0" normalizeH="0" baseline="0" noProof="0" dirty="0">
                <a:ln>
                  <a:noFill/>
                </a:ln>
                <a:solidFill>
                  <a:srgbClr val="000000"/>
                </a:solidFill>
                <a:effectLst/>
                <a:uLnTx/>
                <a:uFillTx/>
                <a:latin typeface="Noteworthy Bold"/>
                <a:sym typeface="Noteworthy Bold"/>
              </a:rPr>
              <a:t>       </a:t>
            </a: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endParaRPr kumimoji="0" sz="2600" b="0" i="0" u="sng" strike="noStrike" kern="0" cap="none" spc="0" normalizeH="0" baseline="0" noProof="0" dirty="0">
              <a:ln>
                <a:noFill/>
              </a:ln>
              <a:solidFill>
                <a:srgbClr val="000000"/>
              </a:solidFill>
              <a:effectLst/>
              <a:uLnTx/>
              <a:uFillTx/>
              <a:latin typeface="Noteworthy Bold"/>
              <a:sym typeface="Noteworthy Bold"/>
            </a:endParaRPr>
          </a:p>
        </p:txBody>
      </p:sp>
      <p:sp>
        <p:nvSpPr>
          <p:cNvPr id="154" name="PSED"/>
          <p:cNvSpPr/>
          <p:nvPr/>
        </p:nvSpPr>
        <p:spPr>
          <a:xfrm>
            <a:off x="10596930" y="6022688"/>
            <a:ext cx="4060204" cy="7480750"/>
          </a:xfrm>
          <a:prstGeom prst="roundRect">
            <a:avLst>
              <a:gd name="adj" fmla="val 24104"/>
            </a:avLst>
          </a:prstGeom>
          <a:ln w="25400">
            <a:solidFill>
              <a:schemeClr val="accent4"/>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solidFill>
                  <a:srgbClr val="0C0404"/>
                </a:solidFill>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C0404"/>
              </a:solidFill>
              <a:effectLst/>
              <a:uLnTx/>
              <a:uFillTx/>
              <a:latin typeface="Noteworthy Light"/>
              <a:sym typeface="Noteworthy Light"/>
            </a:endParaRPr>
          </a:p>
        </p:txBody>
      </p:sp>
      <p:sp>
        <p:nvSpPr>
          <p:cNvPr id="155" name="Mathematics…"/>
          <p:cNvSpPr/>
          <p:nvPr/>
        </p:nvSpPr>
        <p:spPr>
          <a:xfrm>
            <a:off x="9458437" y="369105"/>
            <a:ext cx="9546858" cy="5588133"/>
          </a:xfrm>
          <a:prstGeom prst="roundRect">
            <a:avLst>
              <a:gd name="adj" fmla="val 17514"/>
            </a:avLst>
          </a:prstGeom>
          <a:ln w="2540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Bold"/>
                <a:ea typeface="Noteworthy Bold"/>
                <a:cs typeface="Noteworthy Bold"/>
                <a:sym typeface="Noteworthy Bold"/>
              </a:defRPr>
            </a:pPr>
            <a:r>
              <a:rPr kumimoji="0" sz="1400" b="0" i="0" u="none" strike="noStrike" kern="0" cap="none" spc="0" normalizeH="0" baseline="0" noProof="0" dirty="0">
                <a:ln>
                  <a:noFill/>
                </a:ln>
                <a:solidFill>
                  <a:srgbClr val="000000"/>
                </a:solidFill>
                <a:effectLst/>
                <a:uLnTx/>
                <a:uFillTx/>
                <a:latin typeface="Noteworthy Bold"/>
                <a:sym typeface="Noteworthy Bold"/>
              </a:rPr>
              <a:t>. </a:t>
            </a: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1400" b="0">
                <a:latin typeface="Noteworthy Light"/>
                <a:ea typeface="Noteworthy Light"/>
                <a:cs typeface="Noteworthy Light"/>
                <a:sym typeface="Noteworthy Light"/>
              </a:defRPr>
            </a:pPr>
            <a:endParaRPr kumimoji="0" sz="1400" b="0" i="0" u="none" strike="noStrike" kern="0" cap="none" spc="0" normalizeH="0" baseline="0" noProof="0" dirty="0">
              <a:ln>
                <a:noFill/>
              </a:ln>
              <a:solidFill>
                <a:srgbClr val="000000"/>
              </a:solidFill>
              <a:effectLst/>
              <a:uLnTx/>
              <a:uFillTx/>
              <a:latin typeface="Noteworthy Light"/>
              <a:sym typeface="Noteworthy Light"/>
            </a:endParaRPr>
          </a:p>
        </p:txBody>
      </p:sp>
      <p:sp>
        <p:nvSpPr>
          <p:cNvPr id="156" name="Knowledge and understanding of the world"/>
          <p:cNvSpPr/>
          <p:nvPr/>
        </p:nvSpPr>
        <p:spPr>
          <a:xfrm>
            <a:off x="19227800" y="218267"/>
            <a:ext cx="4867134" cy="13279466"/>
          </a:xfrm>
          <a:prstGeom prst="roundRect">
            <a:avLst>
              <a:gd name="adj" fmla="val 15000"/>
            </a:avLst>
          </a:prstGeom>
          <a:ln w="25400">
            <a:solidFill>
              <a:schemeClr val="accent6">
                <a:hueOff val="-146070"/>
                <a:satOff val="-10048"/>
                <a:lumOff val="-30626"/>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p:txBody>
      </p:sp>
      <p:sp>
        <p:nvSpPr>
          <p:cNvPr id="157" name="Expressive arts and          design"/>
          <p:cNvSpPr/>
          <p:nvPr/>
        </p:nvSpPr>
        <p:spPr>
          <a:xfrm>
            <a:off x="14765030" y="6028393"/>
            <a:ext cx="4274390" cy="7469340"/>
          </a:xfrm>
          <a:prstGeom prst="roundRect">
            <a:avLst>
              <a:gd name="adj" fmla="val 17080"/>
            </a:avLst>
          </a:prstGeom>
          <a:ln w="25400">
            <a:solidFill>
              <a:schemeClr val="accent6">
                <a:satOff val="18029"/>
                <a:lumOff val="12067"/>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lang="en-GB"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lang="en-GB"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a:p>
            <a:pPr marL="0" marR="0" lvl="0" indent="0" algn="ctr" defTabSz="825500" rtl="0" eaLnBrk="1" fontAlgn="auto" latinLnBrk="0" hangingPunct="0">
              <a:lnSpc>
                <a:spcPct val="100000"/>
              </a:lnSpc>
              <a:spcBef>
                <a:spcPts val="0"/>
              </a:spcBef>
              <a:spcAft>
                <a:spcPts val="0"/>
              </a:spcAft>
              <a:buClrTx/>
              <a:buSzTx/>
              <a:buFontTx/>
              <a:buNone/>
              <a:tabLst/>
              <a:defRPr sz="3200" b="0" u="sng">
                <a:latin typeface="Noteworthy Light"/>
                <a:ea typeface="Noteworthy Light"/>
                <a:cs typeface="Noteworthy Light"/>
                <a:sym typeface="Noteworthy Light"/>
              </a:defRPr>
            </a:pPr>
            <a:endParaRPr kumimoji="0" sz="3200" b="0" i="0" u="sng" strike="noStrike" kern="0" cap="none" spc="0" normalizeH="0" baseline="0" noProof="0" dirty="0">
              <a:ln>
                <a:noFill/>
              </a:ln>
              <a:solidFill>
                <a:srgbClr val="000000"/>
              </a:solidFill>
              <a:effectLst/>
              <a:uLnTx/>
              <a:uFillTx/>
              <a:latin typeface="Noteworthy Light"/>
              <a:sym typeface="Noteworthy Light"/>
            </a:endParaRPr>
          </a:p>
        </p:txBody>
      </p:sp>
      <p:pic>
        <p:nvPicPr>
          <p:cNvPr id="160" name="Image" descr="Image"/>
          <p:cNvPicPr>
            <a:picLocks noChangeAspect="1"/>
          </p:cNvPicPr>
          <p:nvPr/>
        </p:nvPicPr>
        <p:blipFill>
          <a:blip r:embed="rId3">
            <a:alphaModFix amt="56989"/>
          </a:blip>
          <a:stretch>
            <a:fillRect/>
          </a:stretch>
        </p:blipFill>
        <p:spPr>
          <a:xfrm>
            <a:off x="5804664" y="4914969"/>
            <a:ext cx="1239524" cy="992607"/>
          </a:xfrm>
          <a:prstGeom prst="rect">
            <a:avLst/>
          </a:prstGeom>
          <a:ln w="12700">
            <a:miter lim="400000"/>
          </a:ln>
        </p:spPr>
      </p:pic>
      <p:pic>
        <p:nvPicPr>
          <p:cNvPr id="161" name="Image" descr="Image"/>
          <p:cNvPicPr>
            <a:picLocks noChangeAspect="1"/>
          </p:cNvPicPr>
          <p:nvPr/>
        </p:nvPicPr>
        <p:blipFill>
          <a:blip r:embed="rId4">
            <a:alphaModFix amt="77132"/>
          </a:blip>
          <a:srcRect r="22289"/>
          <a:stretch>
            <a:fillRect/>
          </a:stretch>
        </p:blipFill>
        <p:spPr>
          <a:xfrm>
            <a:off x="7237731" y="5002470"/>
            <a:ext cx="1476684" cy="1064128"/>
          </a:xfrm>
          <a:prstGeom prst="rect">
            <a:avLst/>
          </a:prstGeom>
          <a:ln w="12700">
            <a:miter lim="400000"/>
          </a:ln>
        </p:spPr>
      </p:pic>
      <p:sp>
        <p:nvSpPr>
          <p:cNvPr id="166" name="Tricky words: These are words that you cannot sound out, they have a tricky part- for example: said. The tricky part is the ‘ai’ making the ‘e’ sound."/>
          <p:cNvSpPr txBox="1"/>
          <p:nvPr/>
        </p:nvSpPr>
        <p:spPr>
          <a:xfrm>
            <a:off x="385463" y="9000312"/>
            <a:ext cx="3276123" cy="2811026"/>
          </a:xfrm>
          <a:prstGeom prst="rect">
            <a:avLst/>
          </a:prstGeom>
          <a:ln w="635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1300" b="0">
                <a:latin typeface="Noteworthy Bold"/>
                <a:ea typeface="Noteworthy Bold"/>
                <a:cs typeface="Noteworthy Bold"/>
                <a:sym typeface="Noteworthy Bold"/>
              </a:defRPr>
            </a:pPr>
            <a:r>
              <a:rPr kumimoji="0" sz="2000" i="0" u="sng" strike="noStrike" kern="0" cap="none" spc="0" normalizeH="0" baseline="0" noProof="0" dirty="0">
                <a:ln>
                  <a:noFill/>
                </a:ln>
                <a:solidFill>
                  <a:srgbClr val="000000"/>
                </a:solidFill>
                <a:effectLst/>
                <a:uLnTx/>
                <a:uFillTx/>
                <a:latin typeface="Noteworthy Bold"/>
                <a:sym typeface="Noteworthy Bold"/>
              </a:rPr>
              <a:t>Tricky words</a:t>
            </a:r>
            <a:r>
              <a:rPr kumimoji="0" sz="2000" b="0" i="0" u="none" strike="noStrike" kern="0" cap="none" spc="0" normalizeH="0" baseline="0" noProof="0" dirty="0">
                <a:ln>
                  <a:noFill/>
                </a:ln>
                <a:solidFill>
                  <a:srgbClr val="000000"/>
                </a:solidFill>
                <a:effectLst/>
                <a:uLnTx/>
                <a:uFillTx/>
                <a:latin typeface="Noteworthy Bold"/>
                <a:sym typeface="Noteworthy Bold"/>
              </a:rPr>
              <a:t>:</a:t>
            </a:r>
            <a:r>
              <a:rPr kumimoji="0" sz="1300" b="0" i="0" u="none" strike="noStrike" kern="0" cap="none" spc="0" normalizeH="0" baseline="0" noProof="0" dirty="0">
                <a:ln>
                  <a:noFill/>
                </a:ln>
                <a:solidFill>
                  <a:srgbClr val="000000"/>
                </a:solidFill>
                <a:effectLst/>
                <a:uLnTx/>
                <a:uFillTx/>
                <a:latin typeface="Noteworthy Bold"/>
                <a:sym typeface="Noteworthy Bold"/>
              </a:rPr>
              <a:t> </a:t>
            </a:r>
            <a:r>
              <a:rPr lang="en-GB" sz="1300" b="0" dirty="0">
                <a:latin typeface="Noteworthy Light"/>
                <a:sym typeface="Noteworthy Light"/>
              </a:rPr>
              <a:t>Ideally children should now be moving on to 2.5 key words. If they aren’t, please don’t panic. Tricky words are words that can not be sounded out and need plenty of practise to read. Games such as matching pairs or snap can help move the children on. Constant exposure through placing words on the stairs, cupboard doors, in the bathroom can also really help your children read and recognise them. If you would like any extra sets of words or more game ideas please just ask.</a:t>
            </a:r>
            <a:endParaRPr kumimoji="0" sz="13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168" name="A number a week 0-4…"/>
          <p:cNvSpPr txBox="1"/>
          <p:nvPr/>
        </p:nvSpPr>
        <p:spPr>
          <a:xfrm>
            <a:off x="9811294" y="2478398"/>
            <a:ext cx="8781506" cy="1458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2000" b="0" i="0" u="none" strike="noStrike" kern="0" cap="none" spc="0" normalizeH="0" baseline="0" noProof="0" dirty="0">
              <a:ln>
                <a:noFill/>
              </a:ln>
              <a:solidFill>
                <a:srgbClr val="000000"/>
              </a:solidFill>
              <a:effectLst/>
              <a:uLnTx/>
              <a:uFillTx/>
              <a:latin typeface="Noteworthy Bold"/>
              <a:sym typeface="Noteworthy Bold"/>
            </a:endParaRPr>
          </a:p>
        </p:txBody>
      </p:sp>
      <p:pic>
        <p:nvPicPr>
          <p:cNvPr id="169" name="Image" descr="Image"/>
          <p:cNvPicPr>
            <a:picLocks noChangeAspect="1"/>
          </p:cNvPicPr>
          <p:nvPr/>
        </p:nvPicPr>
        <p:blipFill>
          <a:blip r:embed="rId5">
            <a:alphaModFix amt="60234"/>
          </a:blip>
          <a:stretch>
            <a:fillRect/>
          </a:stretch>
        </p:blipFill>
        <p:spPr>
          <a:xfrm>
            <a:off x="7717491" y="1753470"/>
            <a:ext cx="1249208" cy="828279"/>
          </a:xfrm>
          <a:prstGeom prst="rect">
            <a:avLst/>
          </a:prstGeom>
          <a:ln w="12700">
            <a:miter lim="400000"/>
          </a:ln>
        </p:spPr>
      </p:pic>
      <p:sp>
        <p:nvSpPr>
          <p:cNvPr id="170" name="AT HOME: Practice asking your children if they would like something: for example- Would you like the M-I-L-K?"/>
          <p:cNvSpPr txBox="1"/>
          <p:nvPr/>
        </p:nvSpPr>
        <p:spPr>
          <a:xfrm>
            <a:off x="726612" y="11874529"/>
            <a:ext cx="2593824" cy="833562"/>
          </a:xfrm>
          <a:prstGeom prst="rect">
            <a:avLst/>
          </a:prstGeom>
          <a:ln w="5715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sz="105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 </a:t>
            </a:r>
            <a:r>
              <a:rPr kumimoji="0" lang="en-GB" sz="105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Practise your reading book, key words and sounds as often as you can.  Please bring your book bag and reading diary everyday</a:t>
            </a: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a:r>
            <a:endPar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180" name="Phonics…"/>
          <p:cNvSpPr txBox="1"/>
          <p:nvPr/>
        </p:nvSpPr>
        <p:spPr>
          <a:xfrm>
            <a:off x="3820250" y="6898968"/>
            <a:ext cx="2345524"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2800" b="0" i="0" u="sng" strike="noStrike" kern="0" cap="none" spc="0" normalizeH="0" baseline="0" noProof="0" dirty="0">
                <a:ln>
                  <a:noFill/>
                </a:ln>
                <a:solidFill>
                  <a:srgbClr val="000000"/>
                </a:solidFill>
                <a:effectLst/>
                <a:uLnTx/>
                <a:uFillTx/>
                <a:latin typeface="Noteworthy Bold"/>
                <a:sym typeface="Noteworthy Bold"/>
              </a:rPr>
              <a:t>English</a:t>
            </a:r>
            <a:endParaRPr kumimoji="0" sz="2800" b="0" i="0" u="sng" strike="noStrike" kern="0" cap="none" spc="0" normalizeH="0" baseline="0" noProof="0" dirty="0">
              <a:ln>
                <a:noFill/>
              </a:ln>
              <a:solidFill>
                <a:srgbClr val="000000"/>
              </a:solidFill>
              <a:effectLst/>
              <a:uLnTx/>
              <a:uFillTx/>
              <a:latin typeface="Noteworthy Bold"/>
              <a:sym typeface="Noteworthy Bold"/>
            </a:endParaRPr>
          </a:p>
        </p:txBody>
      </p:sp>
      <p:sp>
        <p:nvSpPr>
          <p:cNvPr id="181" name="Oral blending…"/>
          <p:cNvSpPr txBox="1"/>
          <p:nvPr/>
        </p:nvSpPr>
        <p:spPr>
          <a:xfrm>
            <a:off x="240905" y="9328699"/>
            <a:ext cx="2135707"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A0203"/>
              </a:solidFill>
              <a:effectLst/>
              <a:uLnTx/>
              <a:uFillTx/>
              <a:latin typeface="Noteworthy Light"/>
              <a:sym typeface="Noteworthy Light"/>
            </a:endParaRPr>
          </a:p>
        </p:txBody>
      </p:sp>
      <p:sp>
        <p:nvSpPr>
          <p:cNvPr id="182" name="Segmenting…"/>
          <p:cNvSpPr txBox="1"/>
          <p:nvPr/>
        </p:nvSpPr>
        <p:spPr>
          <a:xfrm>
            <a:off x="3840257" y="7476252"/>
            <a:ext cx="2434375" cy="2995692"/>
          </a:xfrm>
          <a:prstGeom prst="rect">
            <a:avLst/>
          </a:prstGeom>
          <a:ln w="127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2000" i="0" u="sng" strike="noStrike" kern="0" cap="none" spc="0" normalizeH="0" baseline="0" noProof="0" dirty="0">
                <a:ln>
                  <a:noFill/>
                </a:ln>
                <a:solidFill>
                  <a:srgbClr val="000000"/>
                </a:solidFill>
                <a:effectLst/>
                <a:uLnTx/>
                <a:uFillTx/>
                <a:latin typeface="Noteworthy Bold"/>
                <a:sym typeface="Noteworthy Bold"/>
              </a:rPr>
              <a:t>Writing</a:t>
            </a:r>
            <a:r>
              <a:rPr kumimoji="0" lang="en-GB" sz="2000" b="0" i="0" u="none" strike="noStrike" kern="0" cap="none" spc="0" normalizeH="0" baseline="0" noProof="0" dirty="0">
                <a:ln>
                  <a:noFill/>
                </a:ln>
                <a:solidFill>
                  <a:srgbClr val="000000"/>
                </a:solidFill>
                <a:effectLst/>
                <a:uLnTx/>
                <a:uFillTx/>
                <a:latin typeface="Noteworthy Bold"/>
                <a:sym typeface="Noteworthy Bold"/>
              </a:rPr>
              <a:t>: </a:t>
            </a:r>
            <a:r>
              <a:rPr kumimoji="0" lang="en-GB" sz="1400" b="0" i="0" u="none" strike="noStrike" kern="0" cap="none" spc="0" normalizeH="0" baseline="0" noProof="0" dirty="0">
                <a:ln>
                  <a:noFill/>
                </a:ln>
                <a:solidFill>
                  <a:srgbClr val="0A0203"/>
                </a:solidFill>
                <a:effectLst/>
                <a:uLnTx/>
                <a:uFillTx/>
                <a:latin typeface="Noteworthy Light"/>
                <a:sym typeface="Noteworthy Light"/>
              </a:rPr>
              <a:t>We will continue working on hearing and</a:t>
            </a:r>
            <a:r>
              <a:rPr kumimoji="0" lang="en-GB" sz="1400" b="0" i="0" u="none" strike="noStrike" kern="0" cap="none" spc="0" normalizeH="0" noProof="0" dirty="0">
                <a:ln>
                  <a:noFill/>
                </a:ln>
                <a:solidFill>
                  <a:srgbClr val="0A0203"/>
                </a:solidFill>
                <a:effectLst/>
                <a:uLnTx/>
                <a:uFillTx/>
                <a:latin typeface="Noteworthy Light"/>
                <a:sym typeface="Noteworthy Light"/>
              </a:rPr>
              <a:t> writing the beginning, middle and end sounds in Consonant Vowel Consonant words (for example, cat, dog, bus). </a:t>
            </a:r>
            <a:r>
              <a:rPr lang="en-GB" sz="1400" b="0" dirty="0">
                <a:solidFill>
                  <a:srgbClr val="0A0203"/>
                </a:solidFill>
                <a:latin typeface="Noteworthy Light"/>
                <a:sym typeface="Noteworthy Light"/>
              </a:rPr>
              <a:t>As children do this independently we will begin to write short sentences and captions. We will also practise writing the tricky words matched to our reading scheme.</a:t>
            </a:r>
            <a:endParaRPr kumimoji="0" sz="1400" b="0" i="0" u="none" strike="noStrike" kern="0" cap="none" spc="0" normalizeH="0" baseline="0" noProof="0" dirty="0">
              <a:ln>
                <a:noFill/>
              </a:ln>
              <a:solidFill>
                <a:srgbClr val="0A0203"/>
              </a:solidFill>
              <a:effectLst/>
              <a:uLnTx/>
              <a:uFillTx/>
              <a:latin typeface="Noteworthy Light"/>
              <a:sym typeface="Noteworthy Light"/>
            </a:endParaRPr>
          </a:p>
        </p:txBody>
      </p:sp>
      <p:sp>
        <p:nvSpPr>
          <p:cNvPr id="183" name="Sounds…"/>
          <p:cNvSpPr txBox="1"/>
          <p:nvPr/>
        </p:nvSpPr>
        <p:spPr>
          <a:xfrm>
            <a:off x="3777239" y="10724567"/>
            <a:ext cx="4542588" cy="1918474"/>
          </a:xfrm>
          <a:prstGeom prst="rect">
            <a:avLst/>
          </a:prstGeom>
          <a:ln w="3175">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i="0" u="sng" strike="noStrike" kern="0" cap="none" spc="0" normalizeH="0" baseline="0" noProof="0" dirty="0">
                <a:ln>
                  <a:noFill/>
                </a:ln>
                <a:solidFill>
                  <a:srgbClr val="000000"/>
                </a:solidFill>
                <a:effectLst/>
                <a:uLnTx/>
                <a:uFillTx/>
                <a:latin typeface="Noteworthy Bold"/>
                <a:sym typeface="Noteworthy Bold"/>
              </a:rPr>
              <a:t>Sounds</a:t>
            </a:r>
            <a:r>
              <a:rPr kumimoji="0" lang="en-GB" sz="2000" b="0" i="0" u="none" strike="noStrike" kern="0" cap="none" spc="0" normalizeH="0" baseline="0" noProof="0" dirty="0">
                <a:ln>
                  <a:noFill/>
                </a:ln>
                <a:solidFill>
                  <a:srgbClr val="000000"/>
                </a:solidFill>
                <a:effectLst/>
                <a:uLnTx/>
                <a:uFillTx/>
                <a:latin typeface="Noteworthy Bold"/>
                <a:sym typeface="Noteworthy Bold"/>
              </a:rPr>
              <a:t>:</a:t>
            </a:r>
            <a:r>
              <a:rPr kumimoji="0" lang="en-GB" sz="1400" b="0" i="0" u="none" strike="noStrike" kern="0" cap="none" spc="0" normalizeH="0" baseline="0" noProof="0" dirty="0">
                <a:ln>
                  <a:noFill/>
                </a:ln>
                <a:solidFill>
                  <a:srgbClr val="000000"/>
                </a:solidFill>
                <a:effectLst/>
                <a:uLnTx/>
                <a:uFillTx/>
                <a:latin typeface="Noteworthy Light"/>
                <a:sym typeface="Noteworthy Light"/>
              </a:rPr>
              <a:t>This half term we will be introducing Phase 3 sounds which include digraphs and </a:t>
            </a:r>
            <a:r>
              <a:rPr kumimoji="0" lang="en-GB" sz="1400" b="0" i="0" u="none" strike="noStrike" kern="0" cap="none" spc="0" normalizeH="0" baseline="0" noProof="0" dirty="0" err="1">
                <a:ln>
                  <a:noFill/>
                </a:ln>
                <a:solidFill>
                  <a:srgbClr val="000000"/>
                </a:solidFill>
                <a:effectLst/>
                <a:uLnTx/>
                <a:uFillTx/>
                <a:latin typeface="Noteworthy Light"/>
                <a:sym typeface="Noteworthy Light"/>
              </a:rPr>
              <a:t>trigraphs</a:t>
            </a:r>
            <a:r>
              <a:rPr kumimoji="0" lang="en-GB" sz="1400" b="0" i="0" u="none" strike="noStrike" kern="0" cap="none" spc="0" normalizeH="0" baseline="0" noProof="0" dirty="0">
                <a:ln>
                  <a:noFill/>
                </a:ln>
                <a:solidFill>
                  <a:srgbClr val="000000"/>
                </a:solidFill>
                <a:effectLst/>
                <a:uLnTx/>
                <a:uFillTx/>
                <a:latin typeface="Noteworthy Light"/>
                <a:sym typeface="Noteworthy Light"/>
              </a:rPr>
              <a:t>. We will use this terminology with the children. Digraphs are 2 letters that make 1 sound (</a:t>
            </a:r>
            <a:r>
              <a:rPr kumimoji="0" lang="en-GB" sz="1400" b="0" i="0" u="none" strike="noStrike" kern="0" cap="none" spc="0" normalizeH="0" baseline="0" noProof="0" dirty="0" err="1">
                <a:ln>
                  <a:noFill/>
                </a:ln>
                <a:solidFill>
                  <a:srgbClr val="000000"/>
                </a:solidFill>
                <a:effectLst/>
                <a:uLnTx/>
                <a:uFillTx/>
                <a:latin typeface="Noteworthy Light"/>
                <a:sym typeface="Noteworthy Light"/>
              </a:rPr>
              <a:t>ee</a:t>
            </a:r>
            <a:r>
              <a:rPr kumimoji="0" lang="en-GB" sz="1400" b="0" i="0" u="none" strike="noStrike" kern="0" cap="none" spc="0" normalizeH="0" baseline="0" noProof="0" dirty="0">
                <a:ln>
                  <a:noFill/>
                </a:ln>
                <a:solidFill>
                  <a:srgbClr val="000000"/>
                </a:solidFill>
                <a:effectLst/>
                <a:uLnTx/>
                <a:uFillTx/>
                <a:latin typeface="Noteworthy Light"/>
                <a:sym typeface="Noteworthy Light"/>
              </a:rPr>
              <a:t>, </a:t>
            </a:r>
            <a:r>
              <a:rPr kumimoji="0" lang="en-GB" sz="1400" b="0" i="0" u="none" strike="noStrike" kern="0" cap="none" spc="0" normalizeH="0" baseline="0" noProof="0" dirty="0" err="1">
                <a:ln>
                  <a:noFill/>
                </a:ln>
                <a:solidFill>
                  <a:srgbClr val="000000"/>
                </a:solidFill>
                <a:effectLst/>
                <a:uLnTx/>
                <a:uFillTx/>
                <a:latin typeface="Noteworthy Light"/>
                <a:sym typeface="Noteworthy Light"/>
              </a:rPr>
              <a:t>ai</a:t>
            </a:r>
            <a:r>
              <a:rPr kumimoji="0" lang="en-GB" sz="1400" b="0" i="0" u="none" strike="noStrike" kern="0" cap="none" spc="0" normalizeH="0" baseline="0" noProof="0" dirty="0">
                <a:ln>
                  <a:noFill/>
                </a:ln>
                <a:solidFill>
                  <a:srgbClr val="000000"/>
                </a:solidFill>
                <a:effectLst/>
                <a:uLnTx/>
                <a:uFillTx/>
                <a:latin typeface="Noteworthy Light"/>
                <a:sym typeface="Noteworthy Light"/>
              </a:rPr>
              <a:t>, ow  etc.) and </a:t>
            </a:r>
            <a:r>
              <a:rPr kumimoji="0" lang="en-GB" sz="1400" b="0" i="0" u="none" strike="noStrike" kern="0" cap="none" spc="0" normalizeH="0" baseline="0" noProof="0" dirty="0" err="1">
                <a:ln>
                  <a:noFill/>
                </a:ln>
                <a:solidFill>
                  <a:srgbClr val="000000"/>
                </a:solidFill>
                <a:effectLst/>
                <a:uLnTx/>
                <a:uFillTx/>
                <a:latin typeface="Noteworthy Light"/>
                <a:sym typeface="Noteworthy Light"/>
              </a:rPr>
              <a:t>trigraphs</a:t>
            </a:r>
            <a:r>
              <a:rPr kumimoji="0" lang="en-GB" sz="1400" b="0" i="0" u="none" strike="noStrike" kern="0" cap="none" spc="0" normalizeH="0" noProof="0" dirty="0">
                <a:ln>
                  <a:noFill/>
                </a:ln>
                <a:solidFill>
                  <a:srgbClr val="000000"/>
                </a:solidFill>
                <a:effectLst/>
                <a:uLnTx/>
                <a:uFillTx/>
                <a:latin typeface="Noteworthy Light"/>
                <a:sym typeface="Noteworthy Light"/>
              </a:rPr>
              <a:t> are 3 letters that make 1 sound (</a:t>
            </a:r>
            <a:r>
              <a:rPr kumimoji="0" lang="en-GB" sz="1400" b="0" i="0" u="none" strike="noStrike" kern="0" cap="none" spc="0" normalizeH="0" noProof="0" dirty="0" err="1">
                <a:ln>
                  <a:noFill/>
                </a:ln>
                <a:solidFill>
                  <a:srgbClr val="000000"/>
                </a:solidFill>
                <a:effectLst/>
                <a:uLnTx/>
                <a:uFillTx/>
                <a:latin typeface="Noteworthy Light"/>
                <a:sym typeface="Noteworthy Light"/>
              </a:rPr>
              <a:t>igh</a:t>
            </a:r>
            <a:r>
              <a:rPr kumimoji="0" lang="en-GB" sz="1400" b="0" i="0" u="none" strike="noStrike" kern="0" cap="none" spc="0" normalizeH="0" noProof="0" dirty="0">
                <a:ln>
                  <a:noFill/>
                </a:ln>
                <a:solidFill>
                  <a:srgbClr val="000000"/>
                </a:solidFill>
                <a:effectLst/>
                <a:uLnTx/>
                <a:uFillTx/>
                <a:latin typeface="Noteworthy Light"/>
                <a:sym typeface="Noteworthy Light"/>
              </a:rPr>
              <a:t>, ear, air, </a:t>
            </a:r>
            <a:r>
              <a:rPr kumimoji="0" lang="en-GB" sz="1400" b="0" i="0" u="none" strike="noStrike" kern="0" cap="none" spc="0" normalizeH="0" noProof="0" dirty="0" err="1">
                <a:ln>
                  <a:noFill/>
                </a:ln>
                <a:solidFill>
                  <a:srgbClr val="000000"/>
                </a:solidFill>
                <a:effectLst/>
                <a:uLnTx/>
                <a:uFillTx/>
                <a:latin typeface="Noteworthy Light"/>
                <a:sym typeface="Noteworthy Light"/>
              </a:rPr>
              <a:t>etc</a:t>
            </a:r>
            <a:r>
              <a:rPr kumimoji="0" lang="en-GB" sz="1400" b="0" i="0" u="none" strike="noStrike" kern="0" cap="none" spc="0" normalizeH="0" noProof="0" dirty="0">
                <a:ln>
                  <a:noFill/>
                </a:ln>
                <a:solidFill>
                  <a:srgbClr val="000000"/>
                </a:solidFill>
                <a:effectLst/>
                <a:uLnTx/>
                <a:uFillTx/>
                <a:latin typeface="Noteworthy Light"/>
                <a:sym typeface="Noteworthy Light"/>
              </a:rPr>
              <a:t>). Each sound has an action which we will send </a:t>
            </a:r>
            <a:r>
              <a:rPr kumimoji="0" lang="en-GB" sz="1400" b="0" i="0" u="none" strike="noStrike" kern="0" cap="none" spc="0" normalizeH="0" noProof="0" dirty="0" err="1">
                <a:ln>
                  <a:noFill/>
                </a:ln>
                <a:solidFill>
                  <a:srgbClr val="000000"/>
                </a:solidFill>
                <a:effectLst/>
                <a:uLnTx/>
                <a:uFillTx/>
                <a:latin typeface="Noteworthy Light"/>
                <a:sym typeface="Noteworthy Light"/>
              </a:rPr>
              <a:t>ho</a:t>
            </a:r>
            <a:r>
              <a:rPr lang="en-GB" sz="1400" b="0" dirty="0">
                <a:latin typeface="Noteworthy Light"/>
                <a:sym typeface="Noteworthy Light"/>
              </a:rPr>
              <a:t>me.</a:t>
            </a:r>
            <a:endParaRPr kumimoji="0" lang="en-GB" sz="1400" b="0" i="0" u="none" strike="noStrike" kern="0" cap="none" spc="0" normalizeH="0" noProof="0" dirty="0">
              <a:ln>
                <a:noFill/>
              </a:ln>
              <a:solidFill>
                <a:srgbClr val="000000"/>
              </a:solidFill>
              <a:effectLst/>
              <a:uLnTx/>
              <a:uFillTx/>
              <a:latin typeface="Noteworthy Light"/>
              <a:sym typeface="Noteworthy Light"/>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400" b="0" baseline="0" dirty="0">
                <a:latin typeface="Noteworthy Light"/>
                <a:sym typeface="Noteworthy Light"/>
              </a:rPr>
              <a:t>We will also continue to practise the single letter sounds.</a:t>
            </a:r>
            <a:endParaRPr kumimoji="0" sz="1400" b="0" i="0" u="none" strike="noStrike" kern="0" cap="none" spc="0" normalizeH="0" baseline="0" noProof="0" dirty="0">
              <a:ln>
                <a:noFill/>
              </a:ln>
              <a:solidFill>
                <a:srgbClr val="000000"/>
              </a:solidFill>
              <a:effectLst/>
              <a:uLnTx/>
              <a:uFillTx/>
              <a:latin typeface="Noteworthy Light"/>
              <a:sym typeface="Noteworthy Light"/>
            </a:endParaRPr>
          </a:p>
        </p:txBody>
      </p:sp>
      <p:sp>
        <p:nvSpPr>
          <p:cNvPr id="188" name="Funky Fingers…"/>
          <p:cNvSpPr txBox="1"/>
          <p:nvPr/>
        </p:nvSpPr>
        <p:spPr>
          <a:xfrm>
            <a:off x="226896" y="1005193"/>
            <a:ext cx="8487519"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2000" b="0" i="0" u="none" strike="noStrike" kern="0" cap="none" spc="0" normalizeH="0" baseline="0" noProof="0" dirty="0">
                <a:ln>
                  <a:noFill/>
                </a:ln>
                <a:solidFill>
                  <a:srgbClr val="000000"/>
                </a:solidFill>
                <a:effectLst/>
                <a:uLnTx/>
                <a:uFillTx/>
                <a:latin typeface="Noteworthy Bold"/>
                <a:sym typeface="Noteworthy Bold"/>
              </a:rPr>
              <a:t>Letter formation:</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400" b="0" dirty="0">
                <a:latin typeface="Noteworthy Bold"/>
                <a:sym typeface="Noteworthy Bold"/>
              </a:rPr>
              <a:t>This is an important skill in learning to write. We continue with our handwriting sessions in class and will be sending home a book to practise letter formation at home.</a:t>
            </a:r>
            <a:endParaRPr lang="en-GB" sz="2000" b="0" dirty="0">
              <a:latin typeface="Comic Sans MS" panose="030F0702030302020204" pitchFamily="66" charset="0"/>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400" b="0" dirty="0">
                <a:latin typeface="Noteworthy Bold"/>
                <a:sym typeface="Noteworthy Bold"/>
              </a:rPr>
              <a:t>Please encourage your child to hold their pencil correctly using a tripod grip</a:t>
            </a:r>
            <a:r>
              <a:rPr lang="en-GB" sz="1600" b="0" dirty="0">
                <a:latin typeface="Noteworthy Bold"/>
                <a:sym typeface="Noteworthy Bold"/>
              </a:rPr>
              <a:t>.</a:t>
            </a:r>
            <a:r>
              <a:rPr lang="en-GB" sz="1600" b="0" dirty="0">
                <a:latin typeface="Comic Sans MS" panose="030F0702030302020204" pitchFamily="66" charset="0"/>
                <a:sym typeface="Noteworthy Bold"/>
              </a:rPr>
              <a:t> </a:t>
            </a:r>
            <a:endParaRPr kumimoji="0" sz="1600" b="0" i="0" u="none" strike="noStrike" kern="0" cap="none" spc="0" normalizeH="0" baseline="0" noProof="0" dirty="0">
              <a:ln>
                <a:noFill/>
              </a:ln>
              <a:solidFill>
                <a:srgbClr val="000000"/>
              </a:solidFill>
              <a:effectLst/>
              <a:uLnTx/>
              <a:uFillTx/>
              <a:latin typeface="Comic Sans MS" panose="030F0702030302020204" pitchFamily="66" charset="0"/>
              <a:sym typeface="Noteworthy Bold"/>
            </a:endParaRPr>
          </a:p>
        </p:txBody>
      </p:sp>
      <p:sp>
        <p:nvSpPr>
          <p:cNvPr id="189" name="Self care…"/>
          <p:cNvSpPr txBox="1"/>
          <p:nvPr/>
        </p:nvSpPr>
        <p:spPr>
          <a:xfrm>
            <a:off x="2853586" y="2352057"/>
            <a:ext cx="5849402" cy="1795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2000" b="0" i="0" u="none" strike="noStrike" kern="0" cap="none" spc="0" normalizeH="0" baseline="0" noProof="0" dirty="0">
                <a:ln>
                  <a:noFill/>
                </a:ln>
                <a:solidFill>
                  <a:srgbClr val="000000"/>
                </a:solidFill>
                <a:effectLst/>
                <a:uLnTx/>
                <a:uFillTx/>
                <a:latin typeface="Noteworthy Bold"/>
                <a:sym typeface="Noteworthy Bold"/>
              </a:rPr>
              <a:t>Coats and zips and gloves</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1400" b="0" i="0" u="none" strike="noStrike" kern="0" cap="none" spc="0" normalizeH="0" baseline="0" noProof="0" dirty="0">
                <a:ln>
                  <a:noFill/>
                </a:ln>
                <a:solidFill>
                  <a:srgbClr val="000000"/>
                </a:solidFill>
                <a:effectLst/>
                <a:uLnTx/>
                <a:uFillTx/>
                <a:latin typeface="Noteworthy Bold"/>
                <a:sym typeface="Noteworthy Bold"/>
              </a:rPr>
              <a:t>Some children can fasten their own coats, which is fantastic. If your child can not yet do this independently, please keep encouraging them to practise</a:t>
            </a:r>
            <a:r>
              <a:rPr kumimoji="0" lang="en-GB" sz="2000" b="0" i="0" u="none" strike="noStrike" kern="0" cap="none" spc="0" normalizeH="0" baseline="0" noProof="0" dirty="0">
                <a:ln>
                  <a:noFill/>
                </a:ln>
                <a:solidFill>
                  <a:srgbClr val="000000"/>
                </a:solidFill>
                <a:effectLst/>
                <a:uLnTx/>
                <a:uFillTx/>
                <a:latin typeface="Noteworthy Bold"/>
                <a:sym typeface="Noteworthy Bold"/>
              </a:rPr>
              <a:t>.</a:t>
            </a:r>
            <a:r>
              <a:rPr kumimoji="0" lang="en-GB" sz="2000" b="0" i="0" u="none" strike="noStrike" kern="0" cap="none" spc="0" normalizeH="0" noProof="0" dirty="0">
                <a:ln>
                  <a:noFill/>
                </a:ln>
                <a:solidFill>
                  <a:srgbClr val="000000"/>
                </a:solidFill>
                <a:effectLst/>
                <a:uLnTx/>
                <a:uFillTx/>
                <a:latin typeface="Noteworthy Bold"/>
                <a:sym typeface="Noteworthy Bold"/>
              </a:rPr>
              <a:t> </a:t>
            </a:r>
            <a:r>
              <a:rPr kumimoji="0" lang="en-GB" sz="1400" b="0" i="0" u="none" strike="noStrike" kern="0" cap="none" spc="0" normalizeH="0" noProof="0" dirty="0">
                <a:ln>
                  <a:noFill/>
                </a:ln>
                <a:solidFill>
                  <a:srgbClr val="000000"/>
                </a:solidFill>
                <a:effectLst/>
                <a:uLnTx/>
                <a:uFillTx/>
                <a:latin typeface="Noteworthy Bold"/>
                <a:sym typeface="Noteworthy Bold"/>
              </a:rPr>
              <a:t>As the weather becomes cooler and gloves are brought to school, please allow your children time to practise putting these </a:t>
            </a:r>
            <a:r>
              <a:rPr lang="en-GB" sz="1400" b="0" dirty="0">
                <a:latin typeface="Noteworthy Bold"/>
                <a:sym typeface="Noteworthy Bold"/>
              </a:rPr>
              <a:t>on at home- putting 30 pairs of gloves on 29 children is incredibly time consuming! </a:t>
            </a:r>
            <a:endParaRPr kumimoji="0" sz="2000" b="0" i="0" u="none" strike="noStrike" kern="0" cap="none" spc="0" normalizeH="0" baseline="0" noProof="0" dirty="0">
              <a:ln>
                <a:noFill/>
              </a:ln>
              <a:solidFill>
                <a:srgbClr val="000000"/>
              </a:solidFill>
              <a:effectLst/>
              <a:uLnTx/>
              <a:uFillTx/>
              <a:latin typeface="Noteworthy Bold"/>
              <a:sym typeface="Noteworthy Bold"/>
            </a:endParaRPr>
          </a:p>
        </p:txBody>
      </p:sp>
      <p:sp>
        <p:nvSpPr>
          <p:cNvPr id="190" name="In play In play the children will improve their fine motor skills they will do this whilst using construction, doll dressing, IT and a range of other activities that will be out in provision."/>
          <p:cNvSpPr txBox="1"/>
          <p:nvPr/>
        </p:nvSpPr>
        <p:spPr>
          <a:xfrm>
            <a:off x="187091" y="3027025"/>
            <a:ext cx="2922019"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191" name="Gross motor Children use their gross motor skills to perform every day functions, such as walking and running, playground skills (e.g. climbing) and sporting skills (e.g. catching, throwing and hitting a ball with a bat). We will practice these skills du"/>
          <p:cNvSpPr txBox="1"/>
          <p:nvPr/>
        </p:nvSpPr>
        <p:spPr>
          <a:xfrm>
            <a:off x="89899" y="4361164"/>
            <a:ext cx="5536743" cy="1703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b="0" i="0" u="none" strike="noStrike" kern="0" cap="none" spc="0" normalizeH="0" baseline="0" noProof="0" dirty="0">
                <a:ln>
                  <a:noFill/>
                </a:ln>
                <a:solidFill>
                  <a:srgbClr val="000000"/>
                </a:solidFill>
                <a:effectLst/>
                <a:uLnTx/>
                <a:uFillTx/>
                <a:latin typeface="Noteworthy Bold"/>
                <a:sym typeface="Noteworthy Bold"/>
              </a:rPr>
              <a:t>Gross motor </a:t>
            </a:r>
            <a:endParaRPr kumimoji="0" lang="en-GB" sz="2000" b="0" i="0" u="none" strike="noStrike" kern="0" cap="none" spc="0" normalizeH="0" baseline="0" noProof="0" dirty="0">
              <a:ln>
                <a:noFill/>
              </a:ln>
              <a:solidFill>
                <a:srgbClr val="000000"/>
              </a:solidFill>
              <a:effectLst/>
              <a:uLnTx/>
              <a:uFillTx/>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The c</a:t>
            </a:r>
            <a:r>
              <a:rPr kumimoji="0" sz="1400" b="0" i="0" u="none" strike="noStrike" kern="0" cap="none" spc="0" normalizeH="0" baseline="0" noProof="0" dirty="0" err="1">
                <a:ln>
                  <a:noFill/>
                </a:ln>
                <a:solidFill>
                  <a:srgbClr val="000000"/>
                </a:solidFill>
                <a:effectLst/>
                <a:uLnTx/>
                <a:uFillTx/>
                <a:latin typeface="Noteworthy Light"/>
                <a:ea typeface="Noteworthy Light"/>
                <a:cs typeface="Noteworthy Light"/>
                <a:sym typeface="Noteworthy Light"/>
              </a:rPr>
              <a:t>hildren</a:t>
            </a:r>
            <a:r>
              <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 use their gross motor skills to perform every day functions, such as walking</a:t>
            </a:r>
            <a:r>
              <a:rPr kumimoji="0" lang="en-GB"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 </a:t>
            </a:r>
            <a:r>
              <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running, playground skills (e.g. climbing) and sporting skills (e.g. catching, throwing and hitting a ball with a bat). </a:t>
            </a:r>
            <a:r>
              <a:rPr kumimoji="0" lang="en-GB"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They will have the opportunity to use balance bikes and scooters. In PE, the children will use apparatus to aid rolling, jumping and climbing.</a:t>
            </a:r>
            <a:endParaRPr kumimoji="0" sz="14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pic>
        <p:nvPicPr>
          <p:cNvPr id="193" name="Image" descr="Image"/>
          <p:cNvPicPr>
            <a:picLocks noChangeAspect="1"/>
          </p:cNvPicPr>
          <p:nvPr/>
        </p:nvPicPr>
        <p:blipFill>
          <a:blip r:embed="rId6"/>
          <a:srcRect l="272" t="223" r="193" b="65"/>
          <a:stretch>
            <a:fillRect/>
          </a:stretch>
        </p:blipFill>
        <p:spPr>
          <a:xfrm>
            <a:off x="11383735" y="10588083"/>
            <a:ext cx="899499" cy="902499"/>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194" name="Jigsaw  We follow a scheme called Jigsaw to focus on PSHE, which links to PSED in EYFS. The first topic focus is: Being me in my world- this will look at the children being in our community as a school, where they live, who they are and what makes them u"/>
          <p:cNvSpPr txBox="1"/>
          <p:nvPr/>
        </p:nvSpPr>
        <p:spPr>
          <a:xfrm>
            <a:off x="10688080" y="7322364"/>
            <a:ext cx="3704273" cy="33034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1" indent="457200" algn="just" defTabSz="825500" rtl="0" eaLnBrk="1" fontAlgn="auto" latinLnBrk="0" hangingPunct="0">
              <a:lnSpc>
                <a:spcPct val="100000"/>
              </a:lnSpc>
              <a:spcBef>
                <a:spcPts val="5900"/>
              </a:spcBef>
              <a:spcAft>
                <a:spcPts val="0"/>
              </a:spcAft>
              <a:buClrTx/>
              <a:buSzTx/>
              <a:buFontTx/>
              <a:buNone/>
              <a:tabLst/>
              <a:defRPr sz="2000" b="0">
                <a:latin typeface="Noteworthy Bold"/>
                <a:ea typeface="Noteworthy Bold"/>
                <a:cs typeface="Noteworthy Bold"/>
                <a:sym typeface="Noteworthy Bold"/>
              </a:defRPr>
            </a:pPr>
            <a:r>
              <a:rPr kumimoji="0" sz="2800" b="0" i="0" u="none" strike="noStrike" kern="0" cap="none" spc="0" normalizeH="0" baseline="0" noProof="0" dirty="0">
                <a:ln>
                  <a:noFill/>
                </a:ln>
                <a:solidFill>
                  <a:srgbClr val="000000"/>
                </a:solidFill>
                <a:effectLst/>
                <a:uLnTx/>
                <a:uFillTx/>
                <a:latin typeface="Noteworthy Bold"/>
                <a:sym typeface="Noteworthy Bold"/>
              </a:rPr>
              <a:t>Jigsaw </a:t>
            </a:r>
            <a:r>
              <a:rPr kumimoji="0" lang="en-GB" sz="2800" b="0" i="0" u="none" strike="noStrike" kern="0" cap="none" spc="0" normalizeH="0" baseline="0" noProof="0" dirty="0">
                <a:ln>
                  <a:noFill/>
                </a:ln>
                <a:solidFill>
                  <a:srgbClr val="000000"/>
                </a:solidFill>
                <a:effectLst/>
                <a:uLnTx/>
                <a:uFillTx/>
                <a:latin typeface="Noteworthy Bold"/>
                <a:sym typeface="Noteworthy Bold"/>
              </a:rPr>
              <a:t>                              </a:t>
            </a:r>
            <a:r>
              <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We follow a scheme called Jigsaw to focus on</a:t>
            </a:r>
            <a:r>
              <a:rPr kumimoji="0" lang="en-GB"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 building positive relationships and develop self esteem in learning. It </a:t>
            </a:r>
            <a:r>
              <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links </a:t>
            </a:r>
            <a:r>
              <a:rPr kumimoji="0" lang="en-GB"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well into our Early Years curriculum (EYFS)</a:t>
            </a:r>
            <a:r>
              <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 The  topic focus </a:t>
            </a:r>
            <a:r>
              <a:rPr kumimoji="0" lang="en-GB"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for this half term </a:t>
            </a:r>
            <a:r>
              <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is</a:t>
            </a:r>
            <a:r>
              <a:rPr kumimoji="0" lang="en-GB"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 ‘</a:t>
            </a:r>
            <a:r>
              <a:rPr lang="en-GB" sz="1800" b="0" dirty="0">
                <a:latin typeface="Noteworthy Light"/>
                <a:ea typeface="Noteworthy Light"/>
                <a:cs typeface="Noteworthy Light"/>
                <a:sym typeface="Noteworthy Light"/>
              </a:rPr>
              <a:t>Dreams and goals</a:t>
            </a:r>
            <a:r>
              <a:rPr kumimoji="0" lang="en-GB" sz="180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 </a:t>
            </a:r>
            <a:r>
              <a:rPr kumimoji="0" lang="en-GB"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T</a:t>
            </a:r>
            <a:r>
              <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his  </a:t>
            </a:r>
            <a:r>
              <a:rPr kumimoji="0" lang="en-GB"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encourages children to think about what they would like to achieve and how they might achieve it.  </a:t>
            </a:r>
            <a:endParaRPr kumimoji="0" sz="18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195" name="AT HOME: Talk to your children about ways we can be a really good friend."/>
          <p:cNvSpPr txBox="1"/>
          <p:nvPr/>
        </p:nvSpPr>
        <p:spPr>
          <a:xfrm>
            <a:off x="10998009" y="11683804"/>
            <a:ext cx="3549514" cy="10874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indent="0" algn="l">
              <a:defRPr sz="1200" b="0">
                <a:solidFill>
                  <a:srgbClr val="FF644E">
                    <a:hueOff val="-82419"/>
                    <a:satOff val="-9513"/>
                    <a:lumOff val="-16343"/>
                  </a:srgbClr>
                </a:solidFill>
                <a:latin typeface="Noteworthy Bold"/>
                <a:ea typeface="Noteworthy Bold"/>
                <a:cs typeface="Noteworthy Bold"/>
                <a:sym typeface="Noteworthy Bold"/>
              </a:defRPr>
            </a:pPr>
            <a:r>
              <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lang="en-GB" sz="1600" b="0" dirty="0">
                <a:solidFill>
                  <a:srgbClr val="FF644E">
                    <a:hueOff val="-82419"/>
                    <a:satOff val="-9513"/>
                    <a:lumOff val="-16343"/>
                  </a:srgbClr>
                </a:solidFill>
                <a:latin typeface="Noteworthy Bold"/>
                <a:sym typeface="Noteworthy Bold"/>
              </a:rPr>
              <a:t>. Explore stories that celebrate achieving goals for example </a:t>
            </a:r>
            <a:r>
              <a:rPr lang="en-GB" sz="1600" b="0" dirty="0">
                <a:sym typeface="Noteworthy Bold"/>
              </a:rPr>
              <a:t>‘Love Monster’ by Rachel Bright Book: ‘Don’t worry, </a:t>
            </a:r>
            <a:r>
              <a:rPr lang="en-GB" sz="1600" b="0" dirty="0" err="1">
                <a:sym typeface="Noteworthy Bold"/>
              </a:rPr>
              <a:t>Hugless</a:t>
            </a:r>
            <a:r>
              <a:rPr lang="en-GB" sz="1600" b="0" dirty="0">
                <a:sym typeface="Noteworthy Bold"/>
              </a:rPr>
              <a:t> Douglas’ by David Melling</a:t>
            </a:r>
            <a:endPar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pic>
        <p:nvPicPr>
          <p:cNvPr id="200" name="Image" descr="Image"/>
          <p:cNvPicPr>
            <a:picLocks/>
          </p:cNvPicPr>
          <p:nvPr/>
        </p:nvPicPr>
        <p:blipFill>
          <a:blip r:embed="rId7">
            <a:alphaModFix amt="71632"/>
          </a:blip>
          <a:stretch>
            <a:fillRect/>
          </a:stretch>
        </p:blipFill>
        <p:spPr>
          <a:xfrm>
            <a:off x="10901474" y="6251512"/>
            <a:ext cx="1056496" cy="828280"/>
          </a:xfrm>
          <a:prstGeom prst="rect">
            <a:avLst/>
          </a:prstGeom>
        </p:spPr>
      </p:pic>
      <p:sp>
        <p:nvSpPr>
          <p:cNvPr id="201" name="Music We will sing a range of nursery rhymes in class, as a whole, in groups and individually. This year we will also be following a music scheme called Charanga."/>
          <p:cNvSpPr txBox="1"/>
          <p:nvPr/>
        </p:nvSpPr>
        <p:spPr>
          <a:xfrm>
            <a:off x="14947117" y="10331446"/>
            <a:ext cx="4074000" cy="1502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1600" i="0" u="sng" strike="noStrike" kern="0" cap="none" spc="0" normalizeH="0" baseline="0" noProof="0" dirty="0">
                <a:ln>
                  <a:noFill/>
                </a:ln>
                <a:solidFill>
                  <a:srgbClr val="000000"/>
                </a:solidFill>
                <a:effectLst/>
                <a:uLnTx/>
                <a:uFillTx/>
                <a:latin typeface="Noteworthy Light"/>
                <a:sym typeface="Noteworthy Bold"/>
              </a:rPr>
              <a:t>Music</a:t>
            </a:r>
            <a:endParaRPr kumimoji="0" lang="en-GB" sz="1600" i="0" u="sng" strike="noStrike" kern="0" cap="none" spc="0" normalizeH="0" baseline="0" noProof="0" dirty="0">
              <a:ln>
                <a:noFill/>
              </a:ln>
              <a:solidFill>
                <a:srgbClr val="000000"/>
              </a:solidFill>
              <a:effectLst/>
              <a:uLnTx/>
              <a:uFillTx/>
              <a:latin typeface="Noteworthy Light"/>
              <a:sym typeface="Noteworthy Bold"/>
            </a:endParaRPr>
          </a:p>
          <a:p>
            <a:pPr marL="0" marR="0" lvl="0" indent="0" algn="l"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200" dirty="0">
                <a:latin typeface="Noteworthy Light"/>
                <a:sym typeface="Noteworthy Bold"/>
              </a:rPr>
              <a:t>We will be:</a:t>
            </a:r>
            <a:r>
              <a:rPr kumimoji="0" sz="1200" i="0" u="none" strike="noStrike" kern="0" cap="none" spc="0" normalizeH="0" baseline="0" noProof="0" dirty="0">
                <a:ln>
                  <a:noFill/>
                </a:ln>
                <a:solidFill>
                  <a:srgbClr val="000000"/>
                </a:solidFill>
                <a:effectLst/>
                <a:uLnTx/>
                <a:uFillTx/>
                <a:latin typeface="Noteworthy Light"/>
                <a:sym typeface="Noteworthy Bold"/>
              </a:rPr>
              <a:t> </a:t>
            </a:r>
            <a:endParaRPr kumimoji="0" lang="en-GB" sz="1200" i="0" u="none" strike="noStrike" kern="0" cap="none" spc="0" normalizeH="0" baseline="0" noProof="0" dirty="0">
              <a:ln>
                <a:noFill/>
              </a:ln>
              <a:solidFill>
                <a:srgbClr val="000000"/>
              </a:solidFill>
              <a:effectLst/>
              <a:uLnTx/>
              <a:uFillTx/>
              <a:latin typeface="Noteworthy Light"/>
              <a:sym typeface="Noteworthy Bold"/>
            </a:endParaRPr>
          </a:p>
          <a:p>
            <a:pPr marL="171450" indent="-171450" algn="l">
              <a:buFont typeface="Arial" panose="020B0604020202020204" pitchFamily="34" charset="0"/>
              <a:buChar char="•"/>
            </a:pPr>
            <a:r>
              <a:rPr lang="en-US" sz="1050" b="0" dirty="0">
                <a:latin typeface="Noteworthy Light"/>
              </a:rPr>
              <a:t>Listening and responding to different styles of music</a:t>
            </a:r>
          </a:p>
          <a:p>
            <a:pPr marL="171450" indent="-171450" algn="l">
              <a:buFont typeface="Arial" panose="020B0604020202020204" pitchFamily="34" charset="0"/>
              <a:buChar char="•"/>
            </a:pPr>
            <a:r>
              <a:rPr lang="en-US" sz="1050" b="0" dirty="0">
                <a:latin typeface="Noteworthy Light"/>
              </a:rPr>
              <a:t>Embedding foundations of the interrelated dimensions of music</a:t>
            </a:r>
          </a:p>
          <a:p>
            <a:pPr marL="171450" indent="-171450" algn="l">
              <a:buFont typeface="Arial" panose="020B0604020202020204" pitchFamily="34" charset="0"/>
              <a:buChar char="•"/>
            </a:pPr>
            <a:r>
              <a:rPr lang="en-US" sz="1050" b="0" dirty="0">
                <a:latin typeface="Noteworthy Light"/>
              </a:rPr>
              <a:t>Learning to sing or sing along with nursery rhymes and action songs</a:t>
            </a:r>
          </a:p>
          <a:p>
            <a:pPr marL="171450" indent="-171450" algn="l">
              <a:buFont typeface="Arial" panose="020B0604020202020204" pitchFamily="34" charset="0"/>
              <a:buChar char="•"/>
            </a:pPr>
            <a:r>
              <a:rPr lang="en-US" sz="1050" b="0" dirty="0">
                <a:latin typeface="Noteworthy Light"/>
              </a:rPr>
              <a:t>Improvising leading to playing classroom instruments</a:t>
            </a:r>
          </a:p>
          <a:p>
            <a:pPr marL="171450" indent="-171450" algn="l">
              <a:buFont typeface="Arial" panose="020B0604020202020204" pitchFamily="34" charset="0"/>
              <a:buChar char="•"/>
            </a:pPr>
            <a:r>
              <a:rPr lang="en-US" sz="1050" b="0" dirty="0">
                <a:latin typeface="Noteworthy Light"/>
              </a:rPr>
              <a:t>Share and perform the learning that has taken place</a:t>
            </a:r>
          </a:p>
        </p:txBody>
      </p:sp>
      <p:sp>
        <p:nvSpPr>
          <p:cNvPr id="203" name="Role play  The children will be able to perform and role play in a range of different spaces. Including; a home corner and a farm shop."/>
          <p:cNvSpPr txBox="1"/>
          <p:nvPr/>
        </p:nvSpPr>
        <p:spPr>
          <a:xfrm>
            <a:off x="16413194" y="7309512"/>
            <a:ext cx="2814606" cy="1164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1400" i="0" u="sng" strike="noStrike" kern="0" cap="none" spc="0" normalizeH="0" baseline="0" noProof="0" dirty="0">
                <a:ln>
                  <a:noFill/>
                </a:ln>
                <a:solidFill>
                  <a:srgbClr val="000000"/>
                </a:solidFill>
                <a:effectLst/>
                <a:uLnTx/>
                <a:uFillTx/>
                <a:latin typeface="Noteworthy Bold"/>
                <a:sym typeface="Noteworthy Bold"/>
              </a:rPr>
              <a:t>Role play  </a:t>
            </a:r>
            <a:endParaRPr kumimoji="0" lang="en-GB" sz="1400" i="0" u="sng" strike="noStrike" kern="0" cap="none" spc="0" normalizeH="0" baseline="0" noProof="0" dirty="0">
              <a:ln>
                <a:noFill/>
              </a:ln>
              <a:solidFill>
                <a:srgbClr val="000000"/>
              </a:solidFill>
              <a:effectLst/>
              <a:uLnTx/>
              <a:uFillTx/>
              <a:latin typeface="Noteworthy Bold"/>
              <a:sym typeface="Noteworthy Bold"/>
            </a:endParaRPr>
          </a:p>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11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The children will be able to perform and role play in a range of different spaces. Including;</a:t>
            </a:r>
            <a:r>
              <a:rPr kumimoji="0" lang="en-GB" sz="11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 our </a:t>
            </a:r>
            <a:r>
              <a:rPr kumimoji="0" sz="11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home corner</a:t>
            </a:r>
            <a:r>
              <a:rPr kumimoji="0" lang="en-GB" sz="11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 or transport scenes. </a:t>
            </a:r>
          </a:p>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100" b="0" dirty="0">
                <a:latin typeface="Noteworthy Light"/>
                <a:ea typeface="Noteworthy Light"/>
                <a:cs typeface="Noteworthy Light"/>
                <a:sym typeface="Noteworthy Light"/>
              </a:rPr>
              <a:t>They will look at how different characters interact in different places. </a:t>
            </a:r>
            <a:endParaRPr kumimoji="0" sz="11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206" name="Text"/>
          <p:cNvSpPr txBox="1"/>
          <p:nvPr/>
        </p:nvSpPr>
        <p:spPr>
          <a:xfrm>
            <a:off x="14790904" y="11169722"/>
            <a:ext cx="161196" cy="37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marL="0" marR="0" lvl="0" indent="0" algn="l" defTabSz="825500" rtl="0" eaLnBrk="1" fontAlgn="auto" latinLnBrk="0" hangingPunct="0">
              <a:lnSpc>
                <a:spcPct val="100000"/>
              </a:lnSpc>
              <a:spcBef>
                <a:spcPts val="0"/>
              </a:spcBef>
              <a:spcAft>
                <a:spcPts val="0"/>
              </a:spcAft>
              <a:buClrTx/>
              <a:buSzTx/>
              <a:buFontTx/>
              <a:buNone/>
              <a:tabLst/>
              <a:defRPr sz="2000">
                <a:latin typeface="Noteworthy Bold"/>
                <a:ea typeface="Noteworthy Bold"/>
                <a:cs typeface="Noteworthy Bold"/>
                <a:sym typeface="Noteworthy Bold"/>
              </a:defRPr>
            </a:pPr>
            <a:r>
              <a:rPr kumimoji="0" sz="1400" b="0" i="0" u="none" strike="noStrike" kern="0" cap="none" spc="0" normalizeH="0" baseline="0" noProof="0">
                <a:ln>
                  <a:noFill/>
                </a:ln>
                <a:solidFill>
                  <a:srgbClr val="000000"/>
                </a:solidFill>
                <a:effectLst/>
                <a:uLnTx/>
                <a:uFillTx/>
                <a:latin typeface="Noteworthy Light"/>
                <a:ea typeface="Noteworthy Light"/>
                <a:cs typeface="Noteworthy Light"/>
                <a:sym typeface="Noteworthy Light"/>
              </a:rPr>
              <a:t> </a:t>
            </a:r>
          </a:p>
        </p:txBody>
      </p:sp>
      <p:sp>
        <p:nvSpPr>
          <p:cNvPr id="207" name="AT HOME: Sing nursery rhymes."/>
          <p:cNvSpPr txBox="1"/>
          <p:nvPr/>
        </p:nvSpPr>
        <p:spPr>
          <a:xfrm>
            <a:off x="15114503" y="12118906"/>
            <a:ext cx="389079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a:t>
            </a:r>
            <a:r>
              <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Listen to a range of different genres of music, classical, pop, rock, indie and discuss if you like them or not and why. </a:t>
            </a:r>
            <a:endPar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pic>
        <p:nvPicPr>
          <p:cNvPr id="209" name="Image" descr="Image"/>
          <p:cNvPicPr>
            <a:picLocks noChangeAspect="1"/>
          </p:cNvPicPr>
          <p:nvPr/>
        </p:nvPicPr>
        <p:blipFill>
          <a:blip r:embed="rId8">
            <a:alphaModFix amt="62648"/>
          </a:blip>
          <a:stretch>
            <a:fillRect/>
          </a:stretch>
        </p:blipFill>
        <p:spPr>
          <a:xfrm>
            <a:off x="18014927" y="8779600"/>
            <a:ext cx="776887" cy="581915"/>
          </a:xfrm>
          <a:prstGeom prst="rect">
            <a:avLst/>
          </a:prstGeom>
          <a:ln w="12700">
            <a:miter lim="400000"/>
          </a:ln>
        </p:spPr>
      </p:pic>
      <p:pic>
        <p:nvPicPr>
          <p:cNvPr id="210" name="Image" descr="Image"/>
          <p:cNvPicPr>
            <a:picLocks noChangeAspect="1"/>
          </p:cNvPicPr>
          <p:nvPr/>
        </p:nvPicPr>
        <p:blipFill>
          <a:blip r:embed="rId9">
            <a:alphaModFix amt="65308"/>
          </a:blip>
          <a:stretch>
            <a:fillRect/>
          </a:stretch>
        </p:blipFill>
        <p:spPr>
          <a:xfrm>
            <a:off x="14984109" y="7261662"/>
            <a:ext cx="1491622" cy="992607"/>
          </a:xfrm>
          <a:prstGeom prst="rect">
            <a:avLst/>
          </a:prstGeom>
          <a:ln w="12700">
            <a:miter lim="400000"/>
          </a:ln>
        </p:spPr>
      </p:pic>
      <p:sp>
        <p:nvSpPr>
          <p:cNvPr id="212" name="The natural world…"/>
          <p:cNvSpPr txBox="1"/>
          <p:nvPr/>
        </p:nvSpPr>
        <p:spPr>
          <a:xfrm>
            <a:off x="19419183" y="2948544"/>
            <a:ext cx="4349528" cy="191847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b="0" i="0" u="sng" strike="noStrike" kern="0" cap="none" spc="0" normalizeH="0" baseline="0" noProof="0" dirty="0">
                <a:ln>
                  <a:noFill/>
                </a:ln>
                <a:solidFill>
                  <a:srgbClr val="000000"/>
                </a:solidFill>
                <a:effectLst/>
                <a:uLnTx/>
                <a:uFillTx/>
                <a:latin typeface="Noteworthy Bold"/>
                <a:sym typeface="Noteworthy Bold"/>
              </a:rPr>
              <a:t>The natural world</a:t>
            </a:r>
            <a:endParaRPr kumimoji="0" lang="en-GB" sz="2000" b="0" i="0" u="sng" strike="noStrike" kern="0" cap="none" spc="0" normalizeH="0" baseline="0" noProof="0" dirty="0">
              <a:ln>
                <a:noFill/>
              </a:ln>
              <a:solidFill>
                <a:srgbClr val="000000"/>
              </a:solidFill>
              <a:effectLst/>
              <a:uLnTx/>
              <a:uFillTx/>
              <a:latin typeface="Noteworthy Bold"/>
              <a:sym typeface="Noteworthy Bold"/>
            </a:endParaRPr>
          </a:p>
          <a:p>
            <a:pPr lvl="0" algn="just">
              <a:defRPr sz="2000" b="0">
                <a:latin typeface="Noteworthy Bold"/>
                <a:ea typeface="Noteworthy Bold"/>
                <a:cs typeface="Noteworthy Bold"/>
                <a:sym typeface="Noteworthy Bold"/>
              </a:defRPr>
            </a:pPr>
            <a:r>
              <a:rPr kumimoji="0" lang="en-GB" sz="1400" b="0" i="0" strike="noStrike" kern="0" cap="none" spc="0" normalizeH="0" baseline="0" dirty="0">
                <a:ln>
                  <a:noFill/>
                </a:ln>
                <a:solidFill>
                  <a:srgbClr val="000000"/>
                </a:solidFill>
                <a:effectLst/>
                <a:uLnTx/>
                <a:uFillTx/>
                <a:latin typeface="Noteworthy Bold"/>
                <a:sym typeface="Noteworthy Bold"/>
              </a:rPr>
              <a:t>We</a:t>
            </a:r>
            <a:r>
              <a:rPr kumimoji="0" lang="en-GB" sz="1400" b="0" i="0" strike="noStrike" kern="0" cap="none" spc="0" normalizeH="0" dirty="0">
                <a:ln>
                  <a:noFill/>
                </a:ln>
                <a:solidFill>
                  <a:srgbClr val="000000"/>
                </a:solidFill>
                <a:effectLst/>
                <a:uLnTx/>
                <a:uFillTx/>
                <a:latin typeface="Noteworthy Bold"/>
                <a:sym typeface="Noteworthy Bold"/>
              </a:rPr>
              <a:t> will continue to lear</a:t>
            </a:r>
            <a:r>
              <a:rPr lang="en-GB" sz="1400" b="0" dirty="0">
                <a:latin typeface="Noteworthy Bold"/>
                <a:sym typeface="Noteworthy Bold"/>
              </a:rPr>
              <a:t>n about the natural world and how it is changing. How man is changing the world for the better and not. We will </a:t>
            </a:r>
            <a:r>
              <a:rPr lang="en-GB" sz="1400" b="0" dirty="0" err="1">
                <a:latin typeface="Noteworthy Bold"/>
                <a:sym typeface="Noteworthy Bold"/>
              </a:rPr>
              <a:t>looki</a:t>
            </a:r>
            <a:r>
              <a:rPr lang="en-GB" sz="1400" b="0" dirty="0">
                <a:latin typeface="Noteworthy Bold"/>
                <a:sym typeface="Noteworthy Bold"/>
              </a:rPr>
              <a:t> at eco friendly ways to support our environment. </a:t>
            </a:r>
          </a:p>
          <a:p>
            <a:pPr lvl="0" algn="just">
              <a:defRPr sz="2000" b="0">
                <a:latin typeface="Noteworthy Bold"/>
                <a:ea typeface="Noteworthy Bold"/>
                <a:cs typeface="Noteworthy Bold"/>
                <a:sym typeface="Noteworthy Bold"/>
              </a:defRPr>
            </a:pPr>
            <a:r>
              <a:rPr kumimoji="0" lang="en-GB" sz="1400" b="0" i="0" u="none" strike="noStrike" kern="0" cap="none" spc="0" normalizeH="0" baseline="0" noProof="0" dirty="0">
                <a:ln>
                  <a:noFill/>
                </a:ln>
                <a:solidFill>
                  <a:srgbClr val="000000"/>
                </a:solidFill>
                <a:effectLst/>
                <a:uLnTx/>
                <a:uFillTx/>
                <a:latin typeface="Noteworthy Bold"/>
                <a:sym typeface="Noteworthy Bold"/>
              </a:rPr>
              <a:t>We will record how m</a:t>
            </a:r>
            <a:r>
              <a:rPr lang="en-GB" sz="1400" b="0" dirty="0" err="1">
                <a:latin typeface="Noteworthy Bold"/>
                <a:sym typeface="Noteworthy Bold"/>
              </a:rPr>
              <a:t>uch</a:t>
            </a:r>
            <a:r>
              <a:rPr lang="en-GB" sz="1400" b="0" dirty="0">
                <a:latin typeface="Noteworthy Bold"/>
                <a:sym typeface="Noteworthy Bold"/>
              </a:rPr>
              <a:t> traffic passes by our school and will think about how pollution effects our environment and how we can make a change. </a:t>
            </a:r>
            <a:endParaRPr kumimoji="0" sz="1400" b="0" i="0" u="none" strike="noStrike" kern="0" cap="none" spc="0" normalizeH="0" baseline="0" noProof="0" dirty="0">
              <a:ln>
                <a:noFill/>
              </a:ln>
              <a:solidFill>
                <a:srgbClr val="000000"/>
              </a:solidFill>
              <a:effectLst/>
              <a:uLnTx/>
              <a:uFillTx/>
              <a:latin typeface="Noteworthy Light"/>
              <a:sym typeface="Noteworthy Light"/>
            </a:endParaRPr>
          </a:p>
        </p:txBody>
      </p:sp>
      <p:sp>
        <p:nvSpPr>
          <p:cNvPr id="214" name="People and communities:…"/>
          <p:cNvSpPr txBox="1"/>
          <p:nvPr/>
        </p:nvSpPr>
        <p:spPr>
          <a:xfrm>
            <a:off x="19418028" y="6725539"/>
            <a:ext cx="4548584" cy="1703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2000" b="0" i="0" u="sng" strike="noStrike" kern="0" cap="none" spc="0" normalizeH="0" baseline="0" noProof="0" dirty="0" err="1">
                <a:ln>
                  <a:noFill/>
                </a:ln>
                <a:solidFill>
                  <a:srgbClr val="000000"/>
                </a:solidFill>
                <a:effectLst/>
                <a:uLnTx/>
                <a:uFillTx/>
                <a:latin typeface="Noteworthy Bold"/>
                <a:sym typeface="Noteworthy Bold"/>
              </a:rPr>
              <a:t>Peo</a:t>
            </a:r>
            <a:r>
              <a:rPr kumimoji="0" lang="en-GB" sz="2000" b="0" i="0" u="sng" strike="noStrike" kern="0" cap="none" spc="0" normalizeH="0" baseline="0" noProof="0" dirty="0" err="1">
                <a:ln>
                  <a:noFill/>
                </a:ln>
                <a:solidFill>
                  <a:srgbClr val="000000"/>
                </a:solidFill>
                <a:effectLst/>
                <a:uLnTx/>
                <a:uFillTx/>
                <a:latin typeface="Noteworthy Bold"/>
                <a:sym typeface="Noteworthy Bold"/>
              </a:rPr>
              <a:t>ple</a:t>
            </a:r>
            <a:r>
              <a:rPr kumimoji="0" lang="en-GB" sz="2000" b="0" i="0" u="sng" strike="noStrike" kern="0" cap="none" spc="0" normalizeH="0" baseline="0" noProof="0" dirty="0">
                <a:ln>
                  <a:noFill/>
                </a:ln>
                <a:solidFill>
                  <a:srgbClr val="000000"/>
                </a:solidFill>
                <a:effectLst/>
                <a:uLnTx/>
                <a:uFillTx/>
                <a:latin typeface="Noteworthy Bold"/>
                <a:sym typeface="Noteworthy Bold"/>
              </a:rPr>
              <a:t> and Communities</a:t>
            </a: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endParaRPr lang="en-GB" sz="1400" b="0" dirty="0">
              <a:latin typeface="Noteworthy Bold"/>
              <a:sym typeface="Noteworthy Bold"/>
            </a:endParaRPr>
          </a:p>
          <a:p>
            <a:pPr marL="0" marR="0" lvl="0" indent="0" algn="just"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lang="en-GB" sz="1400" b="0" i="0" strike="noStrike" kern="0" cap="none" spc="0" normalizeH="0" baseline="0" noProof="0" dirty="0">
                <a:ln>
                  <a:noFill/>
                </a:ln>
                <a:solidFill>
                  <a:srgbClr val="000000"/>
                </a:solidFill>
                <a:effectLst/>
                <a:uLnTx/>
                <a:uFillTx/>
                <a:latin typeface="Noteworthy Bold"/>
                <a:sym typeface="Noteworthy Bold"/>
              </a:rPr>
              <a:t>This</a:t>
            </a:r>
            <a:r>
              <a:rPr kumimoji="0" lang="en-GB" sz="1400" b="0" i="0" strike="noStrike" kern="0" cap="none" spc="0" normalizeH="0" noProof="0" dirty="0">
                <a:ln>
                  <a:noFill/>
                </a:ln>
                <a:solidFill>
                  <a:srgbClr val="000000"/>
                </a:solidFill>
                <a:effectLst/>
                <a:uLnTx/>
                <a:uFillTx/>
                <a:latin typeface="Noteworthy Bold"/>
                <a:sym typeface="Noteworthy Bold"/>
              </a:rPr>
              <a:t> half term will look at different people in our community and what vehicle they drive. This will include: </a:t>
            </a:r>
            <a:r>
              <a:rPr lang="en-GB" sz="1400" b="0" dirty="0">
                <a:latin typeface="Noteworthy Bold"/>
                <a:sym typeface="Noteworthy Bold"/>
              </a:rPr>
              <a:t>t</a:t>
            </a:r>
            <a:r>
              <a:rPr kumimoji="0" lang="en-GB" sz="1400" b="0" i="0" strike="noStrike" kern="0" cap="none" spc="0" normalizeH="0" noProof="0" dirty="0">
                <a:ln>
                  <a:noFill/>
                </a:ln>
                <a:solidFill>
                  <a:srgbClr val="000000"/>
                </a:solidFill>
                <a:effectLst/>
                <a:uLnTx/>
                <a:uFillTx/>
                <a:latin typeface="Noteworthy Bold"/>
                <a:sym typeface="Noteworthy Bold"/>
              </a:rPr>
              <a:t>he police, firefighters, ambulance crews and life guards. We will compare the different vehicles that are used on land, in the air and in the water. </a:t>
            </a:r>
            <a:endParaRPr kumimoji="0" sz="1400" b="0" i="0" u="sng" strike="noStrike" kern="0" cap="none" spc="0" normalizeH="0" baseline="0" noProof="0" dirty="0">
              <a:ln>
                <a:noFill/>
              </a:ln>
              <a:solidFill>
                <a:srgbClr val="000000"/>
              </a:solidFill>
              <a:effectLst/>
              <a:uLnTx/>
              <a:uFillTx/>
              <a:latin typeface="Noteworthy Bold"/>
              <a:sym typeface="Noteworthy Bold"/>
            </a:endParaRPr>
          </a:p>
        </p:txBody>
      </p:sp>
      <p:sp>
        <p:nvSpPr>
          <p:cNvPr id="215" name="AT HOME: Talk to your children about the world around them and their place in it."/>
          <p:cNvSpPr txBox="1"/>
          <p:nvPr/>
        </p:nvSpPr>
        <p:spPr>
          <a:xfrm>
            <a:off x="19837294" y="12102916"/>
            <a:ext cx="3781684"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rPr>
              <a:t>AT HOME: Talk to your children about </a:t>
            </a:r>
            <a:r>
              <a:rPr lang="en-GB" sz="1600" b="0" dirty="0">
                <a:solidFill>
                  <a:srgbClr val="FF644E">
                    <a:hueOff val="-82419"/>
                    <a:satOff val="-9513"/>
                    <a:lumOff val="-16343"/>
                  </a:srgbClr>
                </a:solidFill>
                <a:latin typeface="Noteworthy Bold"/>
                <a:sym typeface="Noteworthy Bold"/>
              </a:rPr>
              <a:t>how the different people in our community help us. </a:t>
            </a:r>
            <a:endParaRPr kumimoji="0" lang="en-GB" sz="16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sp>
        <p:nvSpPr>
          <p:cNvPr id="216" name="AT HOME: Practice counting and looking for numbers in the world around them."/>
          <p:cNvSpPr txBox="1"/>
          <p:nvPr/>
        </p:nvSpPr>
        <p:spPr>
          <a:xfrm>
            <a:off x="9808182" y="2092787"/>
            <a:ext cx="1594850"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1" indent="0" algn="l" defTabSz="825500" rtl="0" eaLnBrk="1" fontAlgn="auto" latinLnBrk="0" hangingPunct="0">
              <a:lnSpc>
                <a:spcPct val="100000"/>
              </a:lnSpc>
              <a:spcBef>
                <a:spcPts val="0"/>
              </a:spcBef>
              <a:spcAft>
                <a:spcPts val="0"/>
              </a:spcAft>
              <a:buClrTx/>
              <a:buSzTx/>
              <a:buFontTx/>
              <a:buNone/>
              <a:tabLst/>
              <a:defRPr sz="1200" b="0">
                <a:solidFill>
                  <a:srgbClr val="FF644E">
                    <a:hueOff val="-82419"/>
                    <a:satOff val="-9513"/>
                    <a:lumOff val="-16343"/>
                  </a:srgbClr>
                </a:solidFill>
                <a:latin typeface="Noteworthy Bold"/>
                <a:ea typeface="Noteworthy Bold"/>
                <a:cs typeface="Noteworthy Bold"/>
                <a:sym typeface="Noteworthy Bold"/>
              </a:defRPr>
            </a:pPr>
            <a:r>
              <a:rPr kumimoji="0" sz="2400" b="0" i="0" u="none" strike="noStrike" kern="0" cap="none" spc="0" normalizeH="0" baseline="0" noProof="0" dirty="0" smtClean="0">
                <a:ln>
                  <a:noFill/>
                </a:ln>
                <a:solidFill>
                  <a:srgbClr val="FF644E">
                    <a:hueOff val="-82419"/>
                    <a:satOff val="-9513"/>
                    <a:lumOff val="-16343"/>
                  </a:srgbClr>
                </a:solidFill>
                <a:effectLst/>
                <a:uLnTx/>
                <a:uFillTx/>
                <a:latin typeface="Noteworthy Bold"/>
                <a:sym typeface="Noteworthy Bold"/>
              </a:rPr>
              <a:t>:</a:t>
            </a:r>
            <a:endParaRPr kumimoji="0" lang="en-GB" sz="1200" b="0" i="0" u="none" strike="noStrike" kern="0" cap="none" spc="0" normalizeH="0" baseline="0" noProof="0" dirty="0">
              <a:ln>
                <a:noFill/>
              </a:ln>
              <a:solidFill>
                <a:srgbClr val="FF644E">
                  <a:hueOff val="-82419"/>
                  <a:satOff val="-9513"/>
                  <a:lumOff val="-16343"/>
                </a:srgbClr>
              </a:solidFill>
              <a:effectLst/>
              <a:uLnTx/>
              <a:uFillTx/>
              <a:latin typeface="Noteworthy Bold"/>
              <a:sym typeface="Noteworthy Bold"/>
            </a:endParaRPr>
          </a:p>
        </p:txBody>
      </p:sp>
      <p:pic>
        <p:nvPicPr>
          <p:cNvPr id="217" name="Image" descr="Image"/>
          <p:cNvPicPr>
            <a:picLocks noChangeAspect="1"/>
          </p:cNvPicPr>
          <p:nvPr/>
        </p:nvPicPr>
        <p:blipFill>
          <a:blip r:embed="rId10">
            <a:alphaModFix amt="62313"/>
          </a:blip>
          <a:stretch>
            <a:fillRect/>
          </a:stretch>
        </p:blipFill>
        <p:spPr>
          <a:xfrm>
            <a:off x="21012869" y="10430807"/>
            <a:ext cx="1358901" cy="1358901"/>
          </a:xfrm>
          <a:prstGeom prst="rect">
            <a:avLst/>
          </a:prstGeom>
          <a:ln w="12700">
            <a:miter lim="400000"/>
          </a:ln>
        </p:spPr>
      </p:pic>
      <p:sp>
        <p:nvSpPr>
          <p:cNvPr id="224" name="Topics…"/>
          <p:cNvSpPr txBox="1"/>
          <p:nvPr/>
        </p:nvSpPr>
        <p:spPr>
          <a:xfrm>
            <a:off x="21379392" y="11789708"/>
            <a:ext cx="2818245"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0" marR="0" lvl="0" indent="0" algn="just" defTabSz="825500" rtl="0" eaLnBrk="1" fontAlgn="auto" latinLnBrk="0" hangingPunct="0">
              <a:lnSpc>
                <a:spcPct val="100000"/>
              </a:lnSpc>
              <a:spcBef>
                <a:spcPts val="0"/>
              </a:spcBef>
              <a:spcAft>
                <a:spcPts val="0"/>
              </a:spcAft>
              <a:buClrTx/>
              <a:buSzTx/>
              <a:buFontTx/>
              <a:buNone/>
              <a:tabLst/>
              <a:defRPr sz="2000" b="0" u="sng">
                <a:latin typeface="Noteworthy Bold"/>
                <a:ea typeface="Noteworthy Bold"/>
                <a:cs typeface="Noteworthy Bold"/>
                <a:sym typeface="Noteworthy Bold"/>
              </a:defRPr>
            </a:pPr>
            <a:endParaRPr kumimoji="0" sz="1400" b="0" i="0" u="sng"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sp>
        <p:nvSpPr>
          <p:cNvPr id="2" name="Rectangle 1"/>
          <p:cNvSpPr/>
          <p:nvPr/>
        </p:nvSpPr>
        <p:spPr>
          <a:xfrm>
            <a:off x="2716718" y="339567"/>
            <a:ext cx="3432350"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00000"/>
                </a:solidFill>
                <a:effectLst/>
                <a:uLnTx/>
                <a:uFillTx/>
                <a:latin typeface="Noteworthy Bold"/>
                <a:sym typeface="Noteworthy Bold"/>
              </a:rPr>
              <a:t>Physical development</a:t>
            </a:r>
          </a:p>
        </p:txBody>
      </p:sp>
      <p:sp>
        <p:nvSpPr>
          <p:cNvPr id="3" name="Rectangle 2"/>
          <p:cNvSpPr/>
          <p:nvPr/>
        </p:nvSpPr>
        <p:spPr>
          <a:xfrm>
            <a:off x="12982246" y="339567"/>
            <a:ext cx="2169184"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00000"/>
                </a:solidFill>
                <a:effectLst/>
                <a:uLnTx/>
                <a:uFillTx/>
                <a:latin typeface="Noteworthy Bold"/>
                <a:sym typeface="Noteworthy Bold"/>
              </a:rPr>
              <a:t>Mathematics </a:t>
            </a:r>
          </a:p>
        </p:txBody>
      </p:sp>
      <p:sp>
        <p:nvSpPr>
          <p:cNvPr id="5" name="Rectangle 4"/>
          <p:cNvSpPr/>
          <p:nvPr/>
        </p:nvSpPr>
        <p:spPr>
          <a:xfrm>
            <a:off x="9791830" y="901049"/>
            <a:ext cx="8957328" cy="584775"/>
          </a:xfrm>
          <a:prstGeom prst="rect">
            <a:avLst/>
          </a:prstGeom>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000000"/>
                </a:solidFill>
                <a:effectLst/>
                <a:uLnTx/>
                <a:uFillTx/>
                <a:latin typeface="Helvetica Neue"/>
                <a:sym typeface="Helvetica Neue"/>
              </a:rPr>
              <a:t>We follow the White Rose scheme for </a:t>
            </a:r>
            <a:r>
              <a:rPr kumimoji="0" lang="en-US" sz="1400" b="1" i="1" u="none" strike="noStrike" kern="0" cap="none" spc="0" normalizeH="0" baseline="0" noProof="0" dirty="0" err="1">
                <a:ln>
                  <a:noFill/>
                </a:ln>
                <a:solidFill>
                  <a:srgbClr val="000000"/>
                </a:solidFill>
                <a:effectLst/>
                <a:uLnTx/>
                <a:uFillTx/>
                <a:latin typeface="Helvetica Neue"/>
                <a:sym typeface="Helvetica Neue"/>
              </a:rPr>
              <a:t>maths</a:t>
            </a:r>
            <a:r>
              <a:rPr kumimoji="0" lang="en-US" sz="1400" b="1" i="1" u="none" strike="noStrike" kern="0" cap="none" spc="0" normalizeH="0" baseline="0" noProof="0" dirty="0">
                <a:ln>
                  <a:noFill/>
                </a:ln>
                <a:solidFill>
                  <a:srgbClr val="000000"/>
                </a:solidFill>
                <a:effectLst/>
                <a:uLnTx/>
                <a:uFillTx/>
                <a:latin typeface="Helvetica Neue"/>
                <a:sym typeface="Helvetica Neue"/>
              </a:rPr>
              <a:t>, incorporating </a:t>
            </a:r>
            <a:r>
              <a:rPr kumimoji="0" lang="en-US" sz="1400" b="1" i="1" u="none" strike="noStrike" kern="0" cap="none" spc="0" normalizeH="0" baseline="0" noProof="0" dirty="0" err="1">
                <a:ln>
                  <a:noFill/>
                </a:ln>
                <a:solidFill>
                  <a:srgbClr val="000000"/>
                </a:solidFill>
                <a:effectLst/>
                <a:uLnTx/>
                <a:uFillTx/>
                <a:latin typeface="Helvetica Neue"/>
                <a:sym typeface="Helvetica Neue"/>
              </a:rPr>
              <a:t>numicon</a:t>
            </a:r>
            <a:r>
              <a:rPr kumimoji="0" lang="en-US" sz="1400" b="1" i="1" u="none" strike="noStrike" kern="0" cap="none" spc="0" normalizeH="0" baseline="0" noProof="0" dirty="0">
                <a:ln>
                  <a:noFill/>
                </a:ln>
                <a:solidFill>
                  <a:srgbClr val="000000"/>
                </a:solidFill>
                <a:effectLst/>
                <a:uLnTx/>
                <a:uFillTx/>
                <a:latin typeface="Helvetica Neue"/>
                <a:sym typeface="Helvetica Neue"/>
              </a:rPr>
              <a:t> and number blocks to support our </a:t>
            </a:r>
            <a:r>
              <a:rPr kumimoji="0" lang="en-US" sz="1400" b="1" i="1" u="none" strike="noStrike" kern="0" cap="none" spc="0" normalizeH="0" baseline="0" noProof="0" dirty="0" err="1">
                <a:ln>
                  <a:noFill/>
                </a:ln>
                <a:solidFill>
                  <a:srgbClr val="000000"/>
                </a:solidFill>
                <a:effectLst/>
                <a:uLnTx/>
                <a:uFillTx/>
                <a:latin typeface="Helvetica Neue"/>
                <a:sym typeface="Helvetica Neue"/>
              </a:rPr>
              <a:t>maths</a:t>
            </a:r>
            <a:r>
              <a:rPr kumimoji="0" lang="en-US" sz="1800" b="1" i="0" u="none" strike="noStrike" kern="0" cap="none" spc="0" normalizeH="0" baseline="0" noProof="0" dirty="0">
                <a:ln>
                  <a:noFill/>
                </a:ln>
                <a:solidFill>
                  <a:srgbClr val="000000"/>
                </a:solidFill>
                <a:effectLst/>
                <a:uLnTx/>
                <a:uFillTx/>
                <a:latin typeface="Helvetica Neue"/>
                <a:sym typeface="Helvetica Neue"/>
              </a:rPr>
              <a:t>.</a:t>
            </a:r>
            <a:endParaRPr kumimoji="0" lang="en-GB" sz="1800" b="1" i="0" u="none" strike="noStrike" kern="0" cap="none" spc="0" normalizeH="0" baseline="0" noProof="0" dirty="0">
              <a:ln>
                <a:noFill/>
              </a:ln>
              <a:solidFill>
                <a:srgbClr val="000000"/>
              </a:solidFill>
              <a:effectLst/>
              <a:uLnTx/>
              <a:uFillTx/>
              <a:latin typeface="Helvetica Neue"/>
              <a:sym typeface="Helvetica Neue"/>
            </a:endParaRPr>
          </a:p>
        </p:txBody>
      </p:sp>
      <p:sp>
        <p:nvSpPr>
          <p:cNvPr id="12" name="Rectangle 11"/>
          <p:cNvSpPr/>
          <p:nvPr/>
        </p:nvSpPr>
        <p:spPr>
          <a:xfrm>
            <a:off x="19470808" y="315754"/>
            <a:ext cx="4514657" cy="492443"/>
          </a:xfrm>
          <a:prstGeom prst="rect">
            <a:avLst/>
          </a:prstGeom>
        </p:spPr>
        <p:txBody>
          <a:bodyPr wrap="squar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latin typeface="Noteworthy Bold"/>
                <a:ea typeface="Noteworthy Bold"/>
                <a:cs typeface="Noteworthy Bold"/>
                <a:sym typeface="Noteworthy Bold"/>
              </a:defRPr>
            </a:pPr>
            <a:r>
              <a:rPr kumimoji="0" lang="en-US" sz="2600" b="0" i="0" u="sng" strike="noStrike" kern="0" cap="none" spc="0" normalizeH="0" baseline="0" noProof="0" dirty="0">
                <a:ln>
                  <a:noFill/>
                </a:ln>
                <a:solidFill>
                  <a:srgbClr val="000000"/>
                </a:solidFill>
                <a:effectLst/>
                <a:uLnTx/>
                <a:uFillTx/>
                <a:latin typeface="Noteworthy Bold"/>
                <a:sym typeface="Noteworthy Bold"/>
              </a:rPr>
              <a:t>Understanding the world</a:t>
            </a:r>
          </a:p>
        </p:txBody>
      </p:sp>
      <p:sp>
        <p:nvSpPr>
          <p:cNvPr id="15" name="Rectangle 14"/>
          <p:cNvSpPr/>
          <p:nvPr/>
        </p:nvSpPr>
        <p:spPr>
          <a:xfrm>
            <a:off x="12370703" y="6130767"/>
            <a:ext cx="1093569" cy="492443"/>
          </a:xfrm>
          <a:prstGeom prst="rect">
            <a:avLst/>
          </a:prstGeom>
        </p:spPr>
        <p:txBody>
          <a:bodyPr wrap="none">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sz="2600" b="0" u="sng">
                <a:solidFill>
                  <a:srgbClr val="0C0404"/>
                </a:solidFill>
                <a:latin typeface="Noteworthy Bold"/>
                <a:ea typeface="Noteworthy Bold"/>
                <a:cs typeface="Noteworthy Bold"/>
                <a:sym typeface="Noteworthy Bold"/>
              </a:defRPr>
            </a:pPr>
            <a:r>
              <a:rPr kumimoji="0" lang="en-GB" sz="2600" b="0" i="0" u="sng" strike="noStrike" kern="0" cap="none" spc="0" normalizeH="0" baseline="0" noProof="0" dirty="0">
                <a:ln>
                  <a:noFill/>
                </a:ln>
                <a:solidFill>
                  <a:srgbClr val="0C0404"/>
                </a:solidFill>
                <a:effectLst/>
                <a:uLnTx/>
                <a:uFillTx/>
                <a:latin typeface="Noteworthy Bold"/>
                <a:sym typeface="Noteworthy Bold"/>
              </a:rPr>
              <a:t>PSED</a:t>
            </a:r>
          </a:p>
        </p:txBody>
      </p:sp>
      <p:sp>
        <p:nvSpPr>
          <p:cNvPr id="6" name="TextBox 5"/>
          <p:cNvSpPr txBox="1"/>
          <p:nvPr/>
        </p:nvSpPr>
        <p:spPr>
          <a:xfrm>
            <a:off x="261435" y="13038664"/>
            <a:ext cx="99598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Helvetica Neue"/>
                <a:ea typeface="Helvetica Neue"/>
                <a:cs typeface="Helvetica Neue"/>
                <a:sym typeface="Helvetica Neue"/>
              </a:rPr>
              <a:t>Remember to log any home learning onto Seesaw. If you need reminders of your login details, please get in touch with your child’s class teacher.  </a:t>
            </a:r>
          </a:p>
        </p:txBody>
      </p:sp>
      <p:pic>
        <p:nvPicPr>
          <p:cNvPr id="9" name="Picture 8"/>
          <p:cNvPicPr>
            <a:picLocks noChangeAspect="1"/>
          </p:cNvPicPr>
          <p:nvPr/>
        </p:nvPicPr>
        <p:blipFill>
          <a:blip r:embed="rId11"/>
          <a:stretch>
            <a:fillRect/>
          </a:stretch>
        </p:blipFill>
        <p:spPr>
          <a:xfrm>
            <a:off x="8520366" y="10958444"/>
            <a:ext cx="1821948" cy="1143126"/>
          </a:xfrm>
          <a:prstGeom prst="rect">
            <a:avLst/>
          </a:prstGeom>
        </p:spPr>
      </p:pic>
      <p:pic>
        <p:nvPicPr>
          <p:cNvPr id="11" name="Picture 10"/>
          <p:cNvPicPr>
            <a:picLocks noChangeAspect="1"/>
          </p:cNvPicPr>
          <p:nvPr/>
        </p:nvPicPr>
        <p:blipFill>
          <a:blip r:embed="rId12"/>
          <a:stretch>
            <a:fillRect/>
          </a:stretch>
        </p:blipFill>
        <p:spPr>
          <a:xfrm>
            <a:off x="555657" y="2366892"/>
            <a:ext cx="1945072" cy="1808391"/>
          </a:xfrm>
          <a:prstGeom prst="rect">
            <a:avLst/>
          </a:prstGeom>
        </p:spPr>
      </p:pic>
      <p:pic>
        <p:nvPicPr>
          <p:cNvPr id="16" name="Picture 15"/>
          <p:cNvPicPr>
            <a:picLocks noChangeAspect="1"/>
          </p:cNvPicPr>
          <p:nvPr/>
        </p:nvPicPr>
        <p:blipFill>
          <a:blip r:embed="rId13"/>
          <a:stretch>
            <a:fillRect/>
          </a:stretch>
        </p:blipFill>
        <p:spPr>
          <a:xfrm>
            <a:off x="20002787" y="1441214"/>
            <a:ext cx="3381375" cy="1114425"/>
          </a:xfrm>
          <a:prstGeom prst="rect">
            <a:avLst/>
          </a:prstGeom>
        </p:spPr>
      </p:pic>
      <p:sp>
        <p:nvSpPr>
          <p:cNvPr id="4" name="TextBox 3"/>
          <p:cNvSpPr txBox="1"/>
          <p:nvPr/>
        </p:nvSpPr>
        <p:spPr>
          <a:xfrm>
            <a:off x="9560567" y="1394570"/>
            <a:ext cx="941985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1600" dirty="0"/>
              <a:t>This half term we are introducing the number zero. Comparing and working with numbers to 5.</a:t>
            </a:r>
          </a:p>
          <a:p>
            <a:pPr marL="0" marR="0" indent="0" algn="ctr" defTabSz="825500" rtl="0" fontAlgn="auto" latinLnBrk="0" hangingPunct="0">
              <a:lnSpc>
                <a:spcPct val="100000"/>
              </a:lnSpc>
              <a:spcBef>
                <a:spcPts val="0"/>
              </a:spcBef>
              <a:spcAft>
                <a:spcPts val="0"/>
              </a:spcAft>
              <a:buClrTx/>
              <a:buSzTx/>
              <a:buFontTx/>
              <a:buNone/>
              <a:tabLst/>
            </a:pPr>
            <a:r>
              <a:rPr lang="en-GB" sz="1600" dirty="0"/>
              <a:t>We will then look at weight using the language heavy, heavier, heavier than, light, lighter and lighter than. Capacity using the language full, empty, half full, nearly empty. </a:t>
            </a:r>
            <a:endParaRPr kumimoji="0" lang="en-GB" sz="1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9" name="Picture 18">
            <a:extLst>
              <a:ext uri="{FF2B5EF4-FFF2-40B4-BE49-F238E27FC236}">
                <a16:creationId xmlns:a16="http://schemas.microsoft.com/office/drawing/2014/main" id="{0A737EB1-4696-4595-9A75-D7EA479005E4}"/>
              </a:ext>
            </a:extLst>
          </p:cNvPr>
          <p:cNvPicPr>
            <a:picLocks noChangeAspect="1"/>
          </p:cNvPicPr>
          <p:nvPr/>
        </p:nvPicPr>
        <p:blipFill>
          <a:blip r:embed="rId14"/>
          <a:stretch>
            <a:fillRect/>
          </a:stretch>
        </p:blipFill>
        <p:spPr>
          <a:xfrm>
            <a:off x="9654268" y="2468974"/>
            <a:ext cx="4448175" cy="2790825"/>
          </a:xfrm>
          <a:prstGeom prst="rect">
            <a:avLst/>
          </a:prstGeom>
        </p:spPr>
      </p:pic>
      <p:pic>
        <p:nvPicPr>
          <p:cNvPr id="20" name="Picture 19">
            <a:extLst>
              <a:ext uri="{FF2B5EF4-FFF2-40B4-BE49-F238E27FC236}">
                <a16:creationId xmlns:a16="http://schemas.microsoft.com/office/drawing/2014/main" id="{F6A3B3BF-F18B-4C27-B073-12C5A02F5C23}"/>
              </a:ext>
            </a:extLst>
          </p:cNvPr>
          <p:cNvPicPr>
            <a:picLocks noChangeAspect="1"/>
          </p:cNvPicPr>
          <p:nvPr/>
        </p:nvPicPr>
        <p:blipFill>
          <a:blip r:embed="rId15"/>
          <a:stretch>
            <a:fillRect/>
          </a:stretch>
        </p:blipFill>
        <p:spPr>
          <a:xfrm>
            <a:off x="14251644" y="2392953"/>
            <a:ext cx="4448175" cy="2657475"/>
          </a:xfrm>
          <a:prstGeom prst="rect">
            <a:avLst/>
          </a:prstGeom>
        </p:spPr>
      </p:pic>
      <p:pic>
        <p:nvPicPr>
          <p:cNvPr id="167" name="Image" descr="Image"/>
          <p:cNvPicPr>
            <a:picLocks noChangeAspect="1"/>
          </p:cNvPicPr>
          <p:nvPr/>
        </p:nvPicPr>
        <p:blipFill>
          <a:blip r:embed="rId16">
            <a:alphaModFix amt="63033"/>
          </a:blip>
          <a:srcRect l="1147" t="10744" r="7217" b="3063"/>
          <a:stretch>
            <a:fillRect/>
          </a:stretch>
        </p:blipFill>
        <p:spPr>
          <a:xfrm>
            <a:off x="16349106" y="4789457"/>
            <a:ext cx="2168391" cy="1142173"/>
          </a:xfrm>
          <a:custGeom>
            <a:avLst/>
            <a:gdLst/>
            <a:ahLst/>
            <a:cxnLst>
              <a:cxn ang="0">
                <a:pos x="wd2" y="hd2"/>
              </a:cxn>
              <a:cxn ang="5400000">
                <a:pos x="wd2" y="hd2"/>
              </a:cxn>
              <a:cxn ang="10800000">
                <a:pos x="wd2" y="hd2"/>
              </a:cxn>
              <a:cxn ang="16200000">
                <a:pos x="wd2" y="hd2"/>
              </a:cxn>
            </a:cxnLst>
            <a:rect l="0" t="0" r="r" b="b"/>
            <a:pathLst>
              <a:path w="21588" h="21376" extrusionOk="0">
                <a:moveTo>
                  <a:pt x="12137" y="1"/>
                </a:moveTo>
                <a:cubicBezTo>
                  <a:pt x="12046" y="10"/>
                  <a:pt x="11980" y="77"/>
                  <a:pt x="11955" y="203"/>
                </a:cubicBezTo>
                <a:cubicBezTo>
                  <a:pt x="11925" y="349"/>
                  <a:pt x="11976" y="429"/>
                  <a:pt x="12118" y="461"/>
                </a:cubicBezTo>
                <a:cubicBezTo>
                  <a:pt x="12375" y="518"/>
                  <a:pt x="12447" y="867"/>
                  <a:pt x="12225" y="976"/>
                </a:cubicBezTo>
                <a:cubicBezTo>
                  <a:pt x="12006" y="1084"/>
                  <a:pt x="12016" y="1295"/>
                  <a:pt x="12248" y="1461"/>
                </a:cubicBezTo>
                <a:cubicBezTo>
                  <a:pt x="12504" y="1643"/>
                  <a:pt x="12560" y="1861"/>
                  <a:pt x="12398" y="2031"/>
                </a:cubicBezTo>
                <a:cubicBezTo>
                  <a:pt x="12311" y="2124"/>
                  <a:pt x="12220" y="2118"/>
                  <a:pt x="12131" y="2013"/>
                </a:cubicBezTo>
                <a:cubicBezTo>
                  <a:pt x="12029" y="1894"/>
                  <a:pt x="11960" y="1905"/>
                  <a:pt x="11863" y="2056"/>
                </a:cubicBezTo>
                <a:cubicBezTo>
                  <a:pt x="11745" y="2241"/>
                  <a:pt x="11752" y="2280"/>
                  <a:pt x="11942" y="2467"/>
                </a:cubicBezTo>
                <a:cubicBezTo>
                  <a:pt x="12062" y="2586"/>
                  <a:pt x="12132" y="2756"/>
                  <a:pt x="12108" y="2872"/>
                </a:cubicBezTo>
                <a:cubicBezTo>
                  <a:pt x="12085" y="2982"/>
                  <a:pt x="12046" y="3310"/>
                  <a:pt x="12017" y="3602"/>
                </a:cubicBezTo>
                <a:cubicBezTo>
                  <a:pt x="11957" y="4197"/>
                  <a:pt x="11697" y="4589"/>
                  <a:pt x="11618" y="4203"/>
                </a:cubicBezTo>
                <a:cubicBezTo>
                  <a:pt x="11593" y="4078"/>
                  <a:pt x="11527" y="3976"/>
                  <a:pt x="11475" y="3976"/>
                </a:cubicBezTo>
                <a:cubicBezTo>
                  <a:pt x="11422" y="3976"/>
                  <a:pt x="11304" y="3811"/>
                  <a:pt x="11211" y="3608"/>
                </a:cubicBezTo>
                <a:cubicBezTo>
                  <a:pt x="11117" y="3405"/>
                  <a:pt x="10985" y="3240"/>
                  <a:pt x="10920" y="3240"/>
                </a:cubicBezTo>
                <a:cubicBezTo>
                  <a:pt x="10766" y="3240"/>
                  <a:pt x="10763" y="3920"/>
                  <a:pt x="10917" y="4031"/>
                </a:cubicBezTo>
                <a:cubicBezTo>
                  <a:pt x="11082" y="4151"/>
                  <a:pt x="11082" y="8453"/>
                  <a:pt x="10917" y="8712"/>
                </a:cubicBezTo>
                <a:cubicBezTo>
                  <a:pt x="10829" y="8848"/>
                  <a:pt x="10795" y="8831"/>
                  <a:pt x="10757" y="8644"/>
                </a:cubicBezTo>
                <a:cubicBezTo>
                  <a:pt x="10730" y="8514"/>
                  <a:pt x="10675" y="8446"/>
                  <a:pt x="10636" y="8491"/>
                </a:cubicBezTo>
                <a:cubicBezTo>
                  <a:pt x="10597" y="8536"/>
                  <a:pt x="10547" y="8473"/>
                  <a:pt x="10522" y="8350"/>
                </a:cubicBezTo>
                <a:cubicBezTo>
                  <a:pt x="10478" y="8133"/>
                  <a:pt x="9858" y="7489"/>
                  <a:pt x="9631" y="7424"/>
                </a:cubicBezTo>
                <a:cubicBezTo>
                  <a:pt x="9389" y="7354"/>
                  <a:pt x="9221" y="7675"/>
                  <a:pt x="9246" y="8160"/>
                </a:cubicBezTo>
                <a:cubicBezTo>
                  <a:pt x="9259" y="8418"/>
                  <a:pt x="9313" y="8626"/>
                  <a:pt x="9363" y="8626"/>
                </a:cubicBezTo>
                <a:cubicBezTo>
                  <a:pt x="9414" y="8626"/>
                  <a:pt x="9481" y="8675"/>
                  <a:pt x="9514" y="8736"/>
                </a:cubicBezTo>
                <a:cubicBezTo>
                  <a:pt x="9546" y="8797"/>
                  <a:pt x="9636" y="8847"/>
                  <a:pt x="9713" y="8847"/>
                </a:cubicBezTo>
                <a:cubicBezTo>
                  <a:pt x="9789" y="8847"/>
                  <a:pt x="9900" y="8979"/>
                  <a:pt x="9961" y="9141"/>
                </a:cubicBezTo>
                <a:cubicBezTo>
                  <a:pt x="10021" y="9303"/>
                  <a:pt x="10093" y="9395"/>
                  <a:pt x="10121" y="9344"/>
                </a:cubicBezTo>
                <a:cubicBezTo>
                  <a:pt x="10194" y="9205"/>
                  <a:pt x="10394" y="9560"/>
                  <a:pt x="10741" y="10442"/>
                </a:cubicBezTo>
                <a:lnTo>
                  <a:pt x="11047" y="11227"/>
                </a:lnTo>
                <a:lnTo>
                  <a:pt x="11041" y="14754"/>
                </a:lnTo>
                <a:cubicBezTo>
                  <a:pt x="11033" y="18447"/>
                  <a:pt x="11062" y="19036"/>
                  <a:pt x="11246" y="19036"/>
                </a:cubicBezTo>
                <a:cubicBezTo>
                  <a:pt x="11402" y="19036"/>
                  <a:pt x="11502" y="19622"/>
                  <a:pt x="11423" y="20066"/>
                </a:cubicBezTo>
                <a:cubicBezTo>
                  <a:pt x="11333" y="20568"/>
                  <a:pt x="11372" y="20918"/>
                  <a:pt x="11547" y="21158"/>
                </a:cubicBezTo>
                <a:cubicBezTo>
                  <a:pt x="11862" y="21592"/>
                  <a:pt x="12159" y="21124"/>
                  <a:pt x="12066" y="20343"/>
                </a:cubicBezTo>
                <a:cubicBezTo>
                  <a:pt x="12001" y="19806"/>
                  <a:pt x="12089" y="19257"/>
                  <a:pt x="12216" y="19404"/>
                </a:cubicBezTo>
                <a:cubicBezTo>
                  <a:pt x="12253" y="19448"/>
                  <a:pt x="12306" y="19414"/>
                  <a:pt x="12333" y="19330"/>
                </a:cubicBezTo>
                <a:cubicBezTo>
                  <a:pt x="12436" y="19019"/>
                  <a:pt x="12532" y="19371"/>
                  <a:pt x="12532" y="20066"/>
                </a:cubicBezTo>
                <a:cubicBezTo>
                  <a:pt x="12532" y="21041"/>
                  <a:pt x="12585" y="21250"/>
                  <a:pt x="12842" y="21250"/>
                </a:cubicBezTo>
                <a:cubicBezTo>
                  <a:pt x="13177" y="21250"/>
                  <a:pt x="13284" y="20912"/>
                  <a:pt x="13178" y="20171"/>
                </a:cubicBezTo>
                <a:cubicBezTo>
                  <a:pt x="13105" y="19656"/>
                  <a:pt x="13114" y="19509"/>
                  <a:pt x="13218" y="19294"/>
                </a:cubicBezTo>
                <a:cubicBezTo>
                  <a:pt x="13286" y="19151"/>
                  <a:pt x="13388" y="19036"/>
                  <a:pt x="13446" y="19036"/>
                </a:cubicBezTo>
                <a:cubicBezTo>
                  <a:pt x="13532" y="19036"/>
                  <a:pt x="13550" y="18324"/>
                  <a:pt x="13550" y="15257"/>
                </a:cubicBezTo>
                <a:cubicBezTo>
                  <a:pt x="13550" y="11572"/>
                  <a:pt x="13556" y="11476"/>
                  <a:pt x="13714" y="11399"/>
                </a:cubicBezTo>
                <a:cubicBezTo>
                  <a:pt x="13843" y="11335"/>
                  <a:pt x="13866" y="11238"/>
                  <a:pt x="13828" y="10914"/>
                </a:cubicBezTo>
                <a:cubicBezTo>
                  <a:pt x="13787" y="10563"/>
                  <a:pt x="13843" y="10394"/>
                  <a:pt x="14272" y="9607"/>
                </a:cubicBezTo>
                <a:cubicBezTo>
                  <a:pt x="14543" y="9109"/>
                  <a:pt x="14820" y="8701"/>
                  <a:pt x="14885" y="8699"/>
                </a:cubicBezTo>
                <a:cubicBezTo>
                  <a:pt x="15178" y="8694"/>
                  <a:pt x="15353" y="8007"/>
                  <a:pt x="15176" y="7558"/>
                </a:cubicBezTo>
                <a:cubicBezTo>
                  <a:pt x="15074" y="7303"/>
                  <a:pt x="14690" y="7327"/>
                  <a:pt x="14572" y="7595"/>
                </a:cubicBezTo>
                <a:cubicBezTo>
                  <a:pt x="14518" y="7717"/>
                  <a:pt x="14431" y="7816"/>
                  <a:pt x="14379" y="7816"/>
                </a:cubicBezTo>
                <a:cubicBezTo>
                  <a:pt x="14255" y="7816"/>
                  <a:pt x="13999" y="8371"/>
                  <a:pt x="13880" y="8896"/>
                </a:cubicBezTo>
                <a:cubicBezTo>
                  <a:pt x="13828" y="9125"/>
                  <a:pt x="13741" y="9291"/>
                  <a:pt x="13687" y="9258"/>
                </a:cubicBezTo>
                <a:cubicBezTo>
                  <a:pt x="13617" y="9213"/>
                  <a:pt x="13586" y="8514"/>
                  <a:pt x="13570" y="6663"/>
                </a:cubicBezTo>
                <a:lnTo>
                  <a:pt x="13547" y="4123"/>
                </a:lnTo>
                <a:lnTo>
                  <a:pt x="13792" y="3847"/>
                </a:lnTo>
                <a:cubicBezTo>
                  <a:pt x="14049" y="3553"/>
                  <a:pt x="14029" y="3446"/>
                  <a:pt x="13707" y="3375"/>
                </a:cubicBezTo>
                <a:cubicBezTo>
                  <a:pt x="13574" y="3346"/>
                  <a:pt x="13431" y="3480"/>
                  <a:pt x="13260" y="3786"/>
                </a:cubicBezTo>
                <a:cubicBezTo>
                  <a:pt x="12946" y="4347"/>
                  <a:pt x="12694" y="4496"/>
                  <a:pt x="12637" y="4154"/>
                </a:cubicBezTo>
                <a:cubicBezTo>
                  <a:pt x="12614" y="4018"/>
                  <a:pt x="12563" y="3770"/>
                  <a:pt x="12522" y="3608"/>
                </a:cubicBezTo>
                <a:cubicBezTo>
                  <a:pt x="12440" y="3280"/>
                  <a:pt x="12458" y="2938"/>
                  <a:pt x="12601" y="2283"/>
                </a:cubicBezTo>
                <a:cubicBezTo>
                  <a:pt x="12661" y="2004"/>
                  <a:pt x="12671" y="1737"/>
                  <a:pt x="12627" y="1547"/>
                </a:cubicBezTo>
                <a:cubicBezTo>
                  <a:pt x="12589" y="1382"/>
                  <a:pt x="12581" y="1036"/>
                  <a:pt x="12611" y="780"/>
                </a:cubicBezTo>
                <a:cubicBezTo>
                  <a:pt x="12656" y="382"/>
                  <a:pt x="12638" y="292"/>
                  <a:pt x="12477" y="154"/>
                </a:cubicBezTo>
                <a:cubicBezTo>
                  <a:pt x="12347" y="43"/>
                  <a:pt x="12229" y="-8"/>
                  <a:pt x="12137" y="1"/>
                </a:cubicBezTo>
                <a:close/>
                <a:moveTo>
                  <a:pt x="6877" y="6786"/>
                </a:moveTo>
                <a:cubicBezTo>
                  <a:pt x="6662" y="6786"/>
                  <a:pt x="6564" y="7004"/>
                  <a:pt x="6564" y="7485"/>
                </a:cubicBezTo>
                <a:cubicBezTo>
                  <a:pt x="6564" y="7672"/>
                  <a:pt x="6601" y="7655"/>
                  <a:pt x="6753" y="7387"/>
                </a:cubicBezTo>
                <a:cubicBezTo>
                  <a:pt x="6935" y="7064"/>
                  <a:pt x="7112" y="7069"/>
                  <a:pt x="7112" y="7399"/>
                </a:cubicBezTo>
                <a:cubicBezTo>
                  <a:pt x="7112" y="7485"/>
                  <a:pt x="6945" y="7946"/>
                  <a:pt x="6740" y="8423"/>
                </a:cubicBezTo>
                <a:cubicBezTo>
                  <a:pt x="6408" y="9195"/>
                  <a:pt x="6241" y="9393"/>
                  <a:pt x="5986" y="9307"/>
                </a:cubicBezTo>
                <a:cubicBezTo>
                  <a:pt x="5789" y="9240"/>
                  <a:pt x="5612" y="9490"/>
                  <a:pt x="5633" y="9804"/>
                </a:cubicBezTo>
                <a:cubicBezTo>
                  <a:pt x="5646" y="9988"/>
                  <a:pt x="5607" y="10253"/>
                  <a:pt x="5545" y="10393"/>
                </a:cubicBezTo>
                <a:cubicBezTo>
                  <a:pt x="5456" y="10594"/>
                  <a:pt x="5452" y="10703"/>
                  <a:pt x="5526" y="10926"/>
                </a:cubicBezTo>
                <a:cubicBezTo>
                  <a:pt x="5642" y="11275"/>
                  <a:pt x="5647" y="11754"/>
                  <a:pt x="5536" y="11883"/>
                </a:cubicBezTo>
                <a:cubicBezTo>
                  <a:pt x="5480" y="11948"/>
                  <a:pt x="5490" y="12058"/>
                  <a:pt x="5568" y="12221"/>
                </a:cubicBezTo>
                <a:cubicBezTo>
                  <a:pt x="5724" y="12547"/>
                  <a:pt x="5727" y="14850"/>
                  <a:pt x="5571" y="15269"/>
                </a:cubicBezTo>
                <a:cubicBezTo>
                  <a:pt x="5512" y="15430"/>
                  <a:pt x="5464" y="15665"/>
                  <a:pt x="5464" y="15797"/>
                </a:cubicBezTo>
                <a:cubicBezTo>
                  <a:pt x="5464" y="15929"/>
                  <a:pt x="5412" y="16230"/>
                  <a:pt x="5350" y="16466"/>
                </a:cubicBezTo>
                <a:cubicBezTo>
                  <a:pt x="5239" y="16884"/>
                  <a:pt x="5178" y="17306"/>
                  <a:pt x="5098" y="18238"/>
                </a:cubicBezTo>
                <a:cubicBezTo>
                  <a:pt x="5067" y="18604"/>
                  <a:pt x="5093" y="18713"/>
                  <a:pt x="5213" y="18772"/>
                </a:cubicBezTo>
                <a:cubicBezTo>
                  <a:pt x="5296" y="18813"/>
                  <a:pt x="5422" y="18786"/>
                  <a:pt x="5493" y="18711"/>
                </a:cubicBezTo>
                <a:cubicBezTo>
                  <a:pt x="5564" y="18636"/>
                  <a:pt x="5665" y="18630"/>
                  <a:pt x="5718" y="18692"/>
                </a:cubicBezTo>
                <a:cubicBezTo>
                  <a:pt x="5772" y="18755"/>
                  <a:pt x="5886" y="18806"/>
                  <a:pt x="5973" y="18809"/>
                </a:cubicBezTo>
                <a:cubicBezTo>
                  <a:pt x="6104" y="18814"/>
                  <a:pt x="6127" y="18898"/>
                  <a:pt x="6107" y="19330"/>
                </a:cubicBezTo>
                <a:cubicBezTo>
                  <a:pt x="6093" y="19615"/>
                  <a:pt x="6014" y="19956"/>
                  <a:pt x="5930" y="20091"/>
                </a:cubicBezTo>
                <a:cubicBezTo>
                  <a:pt x="5741" y="20396"/>
                  <a:pt x="5732" y="20929"/>
                  <a:pt x="5914" y="21189"/>
                </a:cubicBezTo>
                <a:cubicBezTo>
                  <a:pt x="6098" y="21452"/>
                  <a:pt x="6167" y="21446"/>
                  <a:pt x="6456" y="21115"/>
                </a:cubicBezTo>
                <a:cubicBezTo>
                  <a:pt x="6669" y="20871"/>
                  <a:pt x="6698" y="20760"/>
                  <a:pt x="6684" y="20269"/>
                </a:cubicBezTo>
                <a:cubicBezTo>
                  <a:pt x="6676" y="19957"/>
                  <a:pt x="6643" y="19586"/>
                  <a:pt x="6609" y="19447"/>
                </a:cubicBezTo>
                <a:cubicBezTo>
                  <a:pt x="6508" y="19024"/>
                  <a:pt x="6594" y="18843"/>
                  <a:pt x="6909" y="18827"/>
                </a:cubicBezTo>
                <a:cubicBezTo>
                  <a:pt x="7259" y="18809"/>
                  <a:pt x="7353" y="19064"/>
                  <a:pt x="7151" y="19484"/>
                </a:cubicBezTo>
                <a:cubicBezTo>
                  <a:pt x="7042" y="19710"/>
                  <a:pt x="7032" y="19814"/>
                  <a:pt x="7105" y="19981"/>
                </a:cubicBezTo>
                <a:cubicBezTo>
                  <a:pt x="7166" y="20117"/>
                  <a:pt x="7169" y="20222"/>
                  <a:pt x="7118" y="20281"/>
                </a:cubicBezTo>
                <a:cubicBezTo>
                  <a:pt x="7019" y="20397"/>
                  <a:pt x="7095" y="20772"/>
                  <a:pt x="7291" y="21140"/>
                </a:cubicBezTo>
                <a:cubicBezTo>
                  <a:pt x="7430" y="21400"/>
                  <a:pt x="7466" y="21409"/>
                  <a:pt x="7729" y="21220"/>
                </a:cubicBezTo>
                <a:cubicBezTo>
                  <a:pt x="7964" y="21050"/>
                  <a:pt x="8010" y="20946"/>
                  <a:pt x="7990" y="20649"/>
                </a:cubicBezTo>
                <a:cubicBezTo>
                  <a:pt x="7976" y="20451"/>
                  <a:pt x="7900" y="20117"/>
                  <a:pt x="7820" y="19907"/>
                </a:cubicBezTo>
                <a:cubicBezTo>
                  <a:pt x="7740" y="19697"/>
                  <a:pt x="7665" y="19367"/>
                  <a:pt x="7650" y="19171"/>
                </a:cubicBezTo>
                <a:cubicBezTo>
                  <a:pt x="7625" y="18829"/>
                  <a:pt x="7643" y="18812"/>
                  <a:pt x="8120" y="18791"/>
                </a:cubicBezTo>
                <a:cubicBezTo>
                  <a:pt x="8393" y="18778"/>
                  <a:pt x="8632" y="18735"/>
                  <a:pt x="8655" y="18692"/>
                </a:cubicBezTo>
                <a:cubicBezTo>
                  <a:pt x="8763" y="18490"/>
                  <a:pt x="8683" y="17508"/>
                  <a:pt x="8486" y="16619"/>
                </a:cubicBezTo>
                <a:cubicBezTo>
                  <a:pt x="8420" y="16324"/>
                  <a:pt x="8366" y="16052"/>
                  <a:pt x="8365" y="16012"/>
                </a:cubicBezTo>
                <a:cubicBezTo>
                  <a:pt x="8363" y="15912"/>
                  <a:pt x="8289" y="15479"/>
                  <a:pt x="8212" y="15122"/>
                </a:cubicBezTo>
                <a:cubicBezTo>
                  <a:pt x="8176" y="14960"/>
                  <a:pt x="8153" y="14010"/>
                  <a:pt x="8159" y="13012"/>
                </a:cubicBezTo>
                <a:cubicBezTo>
                  <a:pt x="8169" y="11623"/>
                  <a:pt x="8198" y="11173"/>
                  <a:pt x="8283" y="11073"/>
                </a:cubicBezTo>
                <a:cubicBezTo>
                  <a:pt x="8378" y="10963"/>
                  <a:pt x="8374" y="10884"/>
                  <a:pt x="8260" y="10558"/>
                </a:cubicBezTo>
                <a:cubicBezTo>
                  <a:pt x="8165" y="10284"/>
                  <a:pt x="8151" y="10097"/>
                  <a:pt x="8205" y="9908"/>
                </a:cubicBezTo>
                <a:cubicBezTo>
                  <a:pt x="8262" y="9707"/>
                  <a:pt x="8242" y="9604"/>
                  <a:pt x="8130" y="9472"/>
                </a:cubicBezTo>
                <a:cubicBezTo>
                  <a:pt x="8027" y="9351"/>
                  <a:pt x="7967" y="9344"/>
                  <a:pt x="7931" y="9454"/>
                </a:cubicBezTo>
                <a:cubicBezTo>
                  <a:pt x="7894" y="9565"/>
                  <a:pt x="7854" y="9567"/>
                  <a:pt x="7794" y="9454"/>
                </a:cubicBezTo>
                <a:cubicBezTo>
                  <a:pt x="7747" y="9366"/>
                  <a:pt x="7627" y="9295"/>
                  <a:pt x="7526" y="9295"/>
                </a:cubicBezTo>
                <a:cubicBezTo>
                  <a:pt x="7426" y="9295"/>
                  <a:pt x="7323" y="9195"/>
                  <a:pt x="7298" y="9074"/>
                </a:cubicBezTo>
                <a:cubicBezTo>
                  <a:pt x="7273" y="8952"/>
                  <a:pt x="7188" y="8847"/>
                  <a:pt x="7109" y="8847"/>
                </a:cubicBezTo>
                <a:cubicBezTo>
                  <a:pt x="6896" y="8847"/>
                  <a:pt x="6848" y="8591"/>
                  <a:pt x="7027" y="8411"/>
                </a:cubicBezTo>
                <a:cubicBezTo>
                  <a:pt x="7221" y="8216"/>
                  <a:pt x="7327" y="7309"/>
                  <a:pt x="7190" y="7000"/>
                </a:cubicBezTo>
                <a:cubicBezTo>
                  <a:pt x="7137" y="6879"/>
                  <a:pt x="6996" y="6786"/>
                  <a:pt x="6877" y="6786"/>
                </a:cubicBezTo>
                <a:close/>
                <a:moveTo>
                  <a:pt x="19366" y="6786"/>
                </a:moveTo>
                <a:cubicBezTo>
                  <a:pt x="19322" y="6786"/>
                  <a:pt x="19234" y="6984"/>
                  <a:pt x="19167" y="7227"/>
                </a:cubicBezTo>
                <a:cubicBezTo>
                  <a:pt x="19100" y="7471"/>
                  <a:pt x="19017" y="7669"/>
                  <a:pt x="18984" y="7669"/>
                </a:cubicBezTo>
                <a:cubicBezTo>
                  <a:pt x="18951" y="7669"/>
                  <a:pt x="18918" y="7838"/>
                  <a:pt x="18909" y="8043"/>
                </a:cubicBezTo>
                <a:cubicBezTo>
                  <a:pt x="18897" y="8320"/>
                  <a:pt x="18943" y="8448"/>
                  <a:pt x="19088" y="8552"/>
                </a:cubicBezTo>
                <a:cubicBezTo>
                  <a:pt x="19196" y="8629"/>
                  <a:pt x="19284" y="8763"/>
                  <a:pt x="19284" y="8847"/>
                </a:cubicBezTo>
                <a:cubicBezTo>
                  <a:pt x="19284" y="9064"/>
                  <a:pt x="19343" y="9031"/>
                  <a:pt x="19499" y="8736"/>
                </a:cubicBezTo>
                <a:cubicBezTo>
                  <a:pt x="19664" y="8428"/>
                  <a:pt x="19576" y="7876"/>
                  <a:pt x="19343" y="7761"/>
                </a:cubicBezTo>
                <a:cubicBezTo>
                  <a:pt x="19206" y="7694"/>
                  <a:pt x="19203" y="7666"/>
                  <a:pt x="19320" y="7239"/>
                </a:cubicBezTo>
                <a:cubicBezTo>
                  <a:pt x="19389" y="6990"/>
                  <a:pt x="19409" y="6786"/>
                  <a:pt x="19366" y="6786"/>
                </a:cubicBezTo>
                <a:close/>
                <a:moveTo>
                  <a:pt x="18018" y="8859"/>
                </a:moveTo>
                <a:lnTo>
                  <a:pt x="17339" y="8877"/>
                </a:lnTo>
                <a:cubicBezTo>
                  <a:pt x="16732" y="8894"/>
                  <a:pt x="16643" y="8937"/>
                  <a:pt x="16487" y="9252"/>
                </a:cubicBezTo>
                <a:cubicBezTo>
                  <a:pt x="16363" y="9504"/>
                  <a:pt x="16253" y="9587"/>
                  <a:pt x="16093" y="9546"/>
                </a:cubicBezTo>
                <a:cubicBezTo>
                  <a:pt x="15737" y="9456"/>
                  <a:pt x="15607" y="10009"/>
                  <a:pt x="15610" y="11601"/>
                </a:cubicBezTo>
                <a:cubicBezTo>
                  <a:pt x="15613" y="13761"/>
                  <a:pt x="15450" y="15865"/>
                  <a:pt x="15303" y="15588"/>
                </a:cubicBezTo>
                <a:cubicBezTo>
                  <a:pt x="15275" y="15537"/>
                  <a:pt x="15214" y="15641"/>
                  <a:pt x="15166" y="15821"/>
                </a:cubicBezTo>
                <a:cubicBezTo>
                  <a:pt x="15118" y="16002"/>
                  <a:pt x="15010" y="16217"/>
                  <a:pt x="14924" y="16300"/>
                </a:cubicBezTo>
                <a:cubicBezTo>
                  <a:pt x="14344" y="16862"/>
                  <a:pt x="14105" y="17579"/>
                  <a:pt x="14363" y="17981"/>
                </a:cubicBezTo>
                <a:cubicBezTo>
                  <a:pt x="14532" y="18245"/>
                  <a:pt x="14979" y="17985"/>
                  <a:pt x="15195" y="17496"/>
                </a:cubicBezTo>
                <a:cubicBezTo>
                  <a:pt x="15417" y="16994"/>
                  <a:pt x="15514" y="17656"/>
                  <a:pt x="15345" y="18533"/>
                </a:cubicBezTo>
                <a:cubicBezTo>
                  <a:pt x="15209" y="19242"/>
                  <a:pt x="15338" y="19462"/>
                  <a:pt x="15893" y="19453"/>
                </a:cubicBezTo>
                <a:cubicBezTo>
                  <a:pt x="16531" y="19443"/>
                  <a:pt x="16968" y="19823"/>
                  <a:pt x="16690" y="20146"/>
                </a:cubicBezTo>
                <a:cubicBezTo>
                  <a:pt x="16645" y="20199"/>
                  <a:pt x="16619" y="20454"/>
                  <a:pt x="16634" y="20711"/>
                </a:cubicBezTo>
                <a:cubicBezTo>
                  <a:pt x="16656" y="21083"/>
                  <a:pt x="16705" y="21184"/>
                  <a:pt x="16863" y="21220"/>
                </a:cubicBezTo>
                <a:cubicBezTo>
                  <a:pt x="17108" y="21275"/>
                  <a:pt x="17255" y="20958"/>
                  <a:pt x="17316" y="20244"/>
                </a:cubicBezTo>
                <a:cubicBezTo>
                  <a:pt x="17359" y="19747"/>
                  <a:pt x="17387" y="19695"/>
                  <a:pt x="17636" y="19655"/>
                </a:cubicBezTo>
                <a:cubicBezTo>
                  <a:pt x="17787" y="19632"/>
                  <a:pt x="18051" y="19667"/>
                  <a:pt x="18223" y="19735"/>
                </a:cubicBezTo>
                <a:cubicBezTo>
                  <a:pt x="18515" y="19850"/>
                  <a:pt x="18540" y="19904"/>
                  <a:pt x="18579" y="20447"/>
                </a:cubicBezTo>
                <a:cubicBezTo>
                  <a:pt x="18602" y="20768"/>
                  <a:pt x="18647" y="21105"/>
                  <a:pt x="18677" y="21195"/>
                </a:cubicBezTo>
                <a:cubicBezTo>
                  <a:pt x="18707" y="21286"/>
                  <a:pt x="18819" y="21326"/>
                  <a:pt x="18928" y="21287"/>
                </a:cubicBezTo>
                <a:cubicBezTo>
                  <a:pt x="19122" y="21218"/>
                  <a:pt x="19136" y="21162"/>
                  <a:pt x="19160" y="20287"/>
                </a:cubicBezTo>
                <a:cubicBezTo>
                  <a:pt x="19167" y="20049"/>
                  <a:pt x="19218" y="19999"/>
                  <a:pt x="19428" y="20017"/>
                </a:cubicBezTo>
                <a:cubicBezTo>
                  <a:pt x="19571" y="20030"/>
                  <a:pt x="19750" y="20146"/>
                  <a:pt x="19826" y="20275"/>
                </a:cubicBezTo>
                <a:cubicBezTo>
                  <a:pt x="19953" y="20491"/>
                  <a:pt x="20395" y="20628"/>
                  <a:pt x="20283" y="20416"/>
                </a:cubicBezTo>
                <a:cubicBezTo>
                  <a:pt x="20255" y="20365"/>
                  <a:pt x="20285" y="20187"/>
                  <a:pt x="20348" y="20017"/>
                </a:cubicBezTo>
                <a:cubicBezTo>
                  <a:pt x="20411" y="19848"/>
                  <a:pt x="20462" y="19526"/>
                  <a:pt x="20462" y="19306"/>
                </a:cubicBezTo>
                <a:cubicBezTo>
                  <a:pt x="20462" y="19086"/>
                  <a:pt x="20500" y="18718"/>
                  <a:pt x="20547" y="18490"/>
                </a:cubicBezTo>
                <a:lnTo>
                  <a:pt x="20632" y="18079"/>
                </a:lnTo>
                <a:lnTo>
                  <a:pt x="20802" y="18465"/>
                </a:lnTo>
                <a:cubicBezTo>
                  <a:pt x="21001" y="18918"/>
                  <a:pt x="21283" y="19217"/>
                  <a:pt x="21363" y="19067"/>
                </a:cubicBezTo>
                <a:cubicBezTo>
                  <a:pt x="21394" y="19009"/>
                  <a:pt x="21459" y="18963"/>
                  <a:pt x="21510" y="18962"/>
                </a:cubicBezTo>
                <a:cubicBezTo>
                  <a:pt x="21563" y="18962"/>
                  <a:pt x="21595" y="18760"/>
                  <a:pt x="21588" y="18472"/>
                </a:cubicBezTo>
                <a:cubicBezTo>
                  <a:pt x="21578" y="18077"/>
                  <a:pt x="21484" y="17807"/>
                  <a:pt x="21098" y="17116"/>
                </a:cubicBezTo>
                <a:cubicBezTo>
                  <a:pt x="20577" y="16180"/>
                  <a:pt x="20589" y="16264"/>
                  <a:pt x="20619" y="14239"/>
                </a:cubicBezTo>
                <a:cubicBezTo>
                  <a:pt x="20654" y="11816"/>
                  <a:pt x="20682" y="10971"/>
                  <a:pt x="20730" y="10761"/>
                </a:cubicBezTo>
                <a:cubicBezTo>
                  <a:pt x="20767" y="10596"/>
                  <a:pt x="20709" y="10472"/>
                  <a:pt x="20524" y="10319"/>
                </a:cubicBezTo>
                <a:cubicBezTo>
                  <a:pt x="20382" y="10202"/>
                  <a:pt x="20266" y="10005"/>
                  <a:pt x="20266" y="9883"/>
                </a:cubicBezTo>
                <a:cubicBezTo>
                  <a:pt x="20266" y="9670"/>
                  <a:pt x="20084" y="9574"/>
                  <a:pt x="19695" y="9583"/>
                </a:cubicBezTo>
                <a:cubicBezTo>
                  <a:pt x="19597" y="9585"/>
                  <a:pt x="19497" y="9489"/>
                  <a:pt x="19473" y="9374"/>
                </a:cubicBezTo>
                <a:cubicBezTo>
                  <a:pt x="19415" y="9087"/>
                  <a:pt x="18892" y="9244"/>
                  <a:pt x="18736" y="9595"/>
                </a:cubicBezTo>
                <a:cubicBezTo>
                  <a:pt x="18671" y="9741"/>
                  <a:pt x="18492" y="9881"/>
                  <a:pt x="18341" y="9908"/>
                </a:cubicBezTo>
                <a:cubicBezTo>
                  <a:pt x="18075" y="9954"/>
                  <a:pt x="18067" y="9941"/>
                  <a:pt x="18044" y="9411"/>
                </a:cubicBezTo>
                <a:lnTo>
                  <a:pt x="18018" y="8859"/>
                </a:lnTo>
                <a:close/>
                <a:moveTo>
                  <a:pt x="2249" y="9736"/>
                </a:moveTo>
                <a:cubicBezTo>
                  <a:pt x="2134" y="9736"/>
                  <a:pt x="2091" y="10134"/>
                  <a:pt x="2057" y="11484"/>
                </a:cubicBezTo>
                <a:lnTo>
                  <a:pt x="2027" y="12717"/>
                </a:lnTo>
                <a:lnTo>
                  <a:pt x="1620" y="12779"/>
                </a:lnTo>
                <a:cubicBezTo>
                  <a:pt x="1396" y="12812"/>
                  <a:pt x="1146" y="12772"/>
                  <a:pt x="1062" y="12687"/>
                </a:cubicBezTo>
                <a:cubicBezTo>
                  <a:pt x="950" y="12575"/>
                  <a:pt x="854" y="12587"/>
                  <a:pt x="709" y="12730"/>
                </a:cubicBezTo>
                <a:cubicBezTo>
                  <a:pt x="511" y="12924"/>
                  <a:pt x="508" y="12949"/>
                  <a:pt x="477" y="15036"/>
                </a:cubicBezTo>
                <a:cubicBezTo>
                  <a:pt x="455" y="16558"/>
                  <a:pt x="416" y="17217"/>
                  <a:pt x="337" y="17392"/>
                </a:cubicBezTo>
                <a:cubicBezTo>
                  <a:pt x="205" y="17684"/>
                  <a:pt x="16" y="18545"/>
                  <a:pt x="1" y="18925"/>
                </a:cubicBezTo>
                <a:cubicBezTo>
                  <a:pt x="-5" y="19077"/>
                  <a:pt x="47" y="19251"/>
                  <a:pt x="115" y="19318"/>
                </a:cubicBezTo>
                <a:cubicBezTo>
                  <a:pt x="257" y="19457"/>
                  <a:pt x="590" y="19272"/>
                  <a:pt x="605" y="19042"/>
                </a:cubicBezTo>
                <a:cubicBezTo>
                  <a:pt x="610" y="18958"/>
                  <a:pt x="619" y="18805"/>
                  <a:pt x="624" y="18705"/>
                </a:cubicBezTo>
                <a:cubicBezTo>
                  <a:pt x="630" y="18604"/>
                  <a:pt x="734" y="18434"/>
                  <a:pt x="856" y="18324"/>
                </a:cubicBezTo>
                <a:cubicBezTo>
                  <a:pt x="1050" y="18149"/>
                  <a:pt x="1094" y="18158"/>
                  <a:pt x="1225" y="18380"/>
                </a:cubicBezTo>
                <a:cubicBezTo>
                  <a:pt x="1337" y="18571"/>
                  <a:pt x="1355" y="18696"/>
                  <a:pt x="1296" y="18901"/>
                </a:cubicBezTo>
                <a:cubicBezTo>
                  <a:pt x="1201" y="19235"/>
                  <a:pt x="1122" y="20765"/>
                  <a:pt x="1189" y="20968"/>
                </a:cubicBezTo>
                <a:cubicBezTo>
                  <a:pt x="1216" y="21050"/>
                  <a:pt x="1349" y="21097"/>
                  <a:pt x="1486" y="21073"/>
                </a:cubicBezTo>
                <a:cubicBezTo>
                  <a:pt x="1734" y="21027"/>
                  <a:pt x="1733" y="21025"/>
                  <a:pt x="1714" y="20214"/>
                </a:cubicBezTo>
                <a:cubicBezTo>
                  <a:pt x="1704" y="19767"/>
                  <a:pt x="1686" y="19174"/>
                  <a:pt x="1675" y="18895"/>
                </a:cubicBezTo>
                <a:cubicBezTo>
                  <a:pt x="1656" y="18426"/>
                  <a:pt x="1673" y="18386"/>
                  <a:pt x="1890" y="18361"/>
                </a:cubicBezTo>
                <a:cubicBezTo>
                  <a:pt x="2020" y="18346"/>
                  <a:pt x="2206" y="18396"/>
                  <a:pt x="2305" y="18465"/>
                </a:cubicBezTo>
                <a:cubicBezTo>
                  <a:pt x="2475" y="18586"/>
                  <a:pt x="2483" y="18654"/>
                  <a:pt x="2461" y="19809"/>
                </a:cubicBezTo>
                <a:lnTo>
                  <a:pt x="2439" y="21030"/>
                </a:lnTo>
                <a:lnTo>
                  <a:pt x="2713" y="21030"/>
                </a:lnTo>
                <a:lnTo>
                  <a:pt x="2990" y="21030"/>
                </a:lnTo>
                <a:lnTo>
                  <a:pt x="2974" y="20367"/>
                </a:lnTo>
                <a:cubicBezTo>
                  <a:pt x="2966" y="20002"/>
                  <a:pt x="2936" y="19533"/>
                  <a:pt x="2909" y="19330"/>
                </a:cubicBezTo>
                <a:cubicBezTo>
                  <a:pt x="2812" y="18614"/>
                  <a:pt x="2827" y="18538"/>
                  <a:pt x="3085" y="18435"/>
                </a:cubicBezTo>
                <a:cubicBezTo>
                  <a:pt x="3400" y="18309"/>
                  <a:pt x="3561" y="18522"/>
                  <a:pt x="3594" y="19110"/>
                </a:cubicBezTo>
                <a:cubicBezTo>
                  <a:pt x="3615" y="19490"/>
                  <a:pt x="3652" y="19561"/>
                  <a:pt x="3871" y="19600"/>
                </a:cubicBezTo>
                <a:cubicBezTo>
                  <a:pt x="4113" y="19644"/>
                  <a:pt x="4129" y="19618"/>
                  <a:pt x="4129" y="19152"/>
                </a:cubicBezTo>
                <a:cubicBezTo>
                  <a:pt x="4129" y="18882"/>
                  <a:pt x="4060" y="18422"/>
                  <a:pt x="3976" y="18128"/>
                </a:cubicBezTo>
                <a:cubicBezTo>
                  <a:pt x="3892" y="17834"/>
                  <a:pt x="3841" y="17553"/>
                  <a:pt x="3865" y="17508"/>
                </a:cubicBezTo>
                <a:cubicBezTo>
                  <a:pt x="3889" y="17464"/>
                  <a:pt x="3828" y="17209"/>
                  <a:pt x="3728" y="16944"/>
                </a:cubicBezTo>
                <a:cubicBezTo>
                  <a:pt x="3563" y="16509"/>
                  <a:pt x="3545" y="16329"/>
                  <a:pt x="3565" y="15085"/>
                </a:cubicBezTo>
                <a:cubicBezTo>
                  <a:pt x="3592" y="13325"/>
                  <a:pt x="3497" y="12842"/>
                  <a:pt x="3108" y="12810"/>
                </a:cubicBezTo>
                <a:cubicBezTo>
                  <a:pt x="2956" y="12797"/>
                  <a:pt x="2707" y="12779"/>
                  <a:pt x="2556" y="12767"/>
                </a:cubicBezTo>
                <a:lnTo>
                  <a:pt x="2282" y="12742"/>
                </a:lnTo>
                <a:lnTo>
                  <a:pt x="2305" y="11239"/>
                </a:lnTo>
                <a:cubicBezTo>
                  <a:pt x="2318" y="10341"/>
                  <a:pt x="2295" y="9736"/>
                  <a:pt x="2249" y="9736"/>
                </a:cubicBezTo>
                <a:close/>
              </a:path>
            </a:pathLst>
          </a:custGeom>
          <a:ln w="12700">
            <a:miter lim="400000"/>
          </a:ln>
        </p:spPr>
      </p:pic>
      <p:pic>
        <p:nvPicPr>
          <p:cNvPr id="2050" name="Picture 2" descr="25 Plants &amp; Flowers That Attract Butterflies | Garden Design">
            <a:extLst>
              <a:ext uri="{FF2B5EF4-FFF2-40B4-BE49-F238E27FC236}">
                <a16:creationId xmlns:a16="http://schemas.microsoft.com/office/drawing/2014/main" id="{769BA1DD-9964-4C9E-A69F-6304F9596CE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9418028" y="4922148"/>
            <a:ext cx="2249851" cy="1499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ur traffic survey">
            <a:extLst>
              <a:ext uri="{FF2B5EF4-FFF2-40B4-BE49-F238E27FC236}">
                <a16:creationId xmlns:a16="http://schemas.microsoft.com/office/drawing/2014/main" id="{18F04B89-02E8-400C-8476-5EC2011EF40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840218" y="4909234"/>
            <a:ext cx="2022456" cy="151489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mium Vector | Emergency workers men and women firefighters police  officers and ambulance paramedics">
            <a:extLst>
              <a:ext uri="{FF2B5EF4-FFF2-40B4-BE49-F238E27FC236}">
                <a16:creationId xmlns:a16="http://schemas.microsoft.com/office/drawing/2014/main" id="{AE58061D-EB9C-42CC-BF4B-3A32EB1725B2}"/>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692069" y="8524592"/>
            <a:ext cx="4000500" cy="1144143"/>
          </a:xfrm>
          <a:prstGeom prst="rect">
            <a:avLst/>
          </a:prstGeom>
          <a:noFill/>
          <a:extLst>
            <a:ext uri="{909E8E84-426E-40DD-AFC4-6F175D3DCCD1}">
              <a14:hiddenFill xmlns:a14="http://schemas.microsoft.com/office/drawing/2010/main">
                <a:solidFill>
                  <a:srgbClr val="FFFFFF"/>
                </a:solidFill>
              </a14:hiddenFill>
            </a:ext>
          </a:extLst>
        </p:spPr>
      </p:pic>
      <p:sp>
        <p:nvSpPr>
          <p:cNvPr id="62" name="Role play  The children will be able to perform and role play in a range of different spaces. Including; a home corner and a farm shop.">
            <a:extLst>
              <a:ext uri="{FF2B5EF4-FFF2-40B4-BE49-F238E27FC236}">
                <a16:creationId xmlns:a16="http://schemas.microsoft.com/office/drawing/2014/main" id="{28E282B9-3FAF-4E19-92C6-ED6057449F09}"/>
              </a:ext>
            </a:extLst>
          </p:cNvPr>
          <p:cNvSpPr txBox="1"/>
          <p:nvPr/>
        </p:nvSpPr>
        <p:spPr>
          <a:xfrm>
            <a:off x="14925689" y="8706664"/>
            <a:ext cx="2868358" cy="11644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lang="en-GB" sz="1400" u="sng" dirty="0">
                <a:latin typeface="Noteworthy Bold"/>
                <a:sym typeface="Noteworthy Bold"/>
              </a:rPr>
              <a:t>Art</a:t>
            </a:r>
            <a:r>
              <a:rPr kumimoji="0" sz="1400" i="0" u="sng" strike="noStrike" kern="0" cap="none" spc="0" normalizeH="0" baseline="0" noProof="0" dirty="0">
                <a:ln>
                  <a:noFill/>
                </a:ln>
                <a:solidFill>
                  <a:srgbClr val="000000"/>
                </a:solidFill>
                <a:effectLst/>
                <a:uLnTx/>
                <a:uFillTx/>
                <a:latin typeface="Noteworthy Bold"/>
                <a:sym typeface="Noteworthy Bold"/>
              </a:rPr>
              <a:t> </a:t>
            </a:r>
            <a:r>
              <a:rPr kumimoji="0" lang="en-GB" sz="1400" i="0" u="sng" strike="noStrike" kern="0" cap="none" spc="0" normalizeH="0" baseline="0" noProof="0" dirty="0">
                <a:ln>
                  <a:noFill/>
                </a:ln>
                <a:solidFill>
                  <a:srgbClr val="000000"/>
                </a:solidFill>
                <a:effectLst/>
                <a:uLnTx/>
                <a:uFillTx/>
                <a:latin typeface="Noteworthy Bold"/>
                <a:sym typeface="Noteworthy Bold"/>
              </a:rPr>
              <a:t>and Design</a:t>
            </a:r>
          </a:p>
          <a:p>
            <a:pPr marL="0" marR="0" lvl="0" indent="0" defTabSz="825500" rtl="0" eaLnBrk="1" fontAlgn="auto" latinLnBrk="0" hangingPunct="0">
              <a:lnSpc>
                <a:spcPct val="100000"/>
              </a:lnSpc>
              <a:spcBef>
                <a:spcPts val="0"/>
              </a:spcBef>
              <a:spcAft>
                <a:spcPts val="0"/>
              </a:spcAft>
              <a:buClrTx/>
              <a:buSzTx/>
              <a:buFontTx/>
              <a:buNone/>
              <a:tabLst/>
              <a:defRPr sz="2000" b="0">
                <a:latin typeface="Noteworthy Bold"/>
                <a:ea typeface="Noteworthy Bold"/>
                <a:cs typeface="Noteworthy Bold"/>
                <a:sym typeface="Noteworthy Bold"/>
              </a:defRPr>
            </a:pPr>
            <a:r>
              <a:rPr kumimoji="0" sz="11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The children will </a:t>
            </a:r>
            <a:r>
              <a:rPr kumimoji="0" lang="en-GB" sz="11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rPr>
              <a:t>use a range of different media to create works linked to vehicles and transport. Rolling wheels in paints on a small scale and on a large scale. We will make different our</a:t>
            </a:r>
            <a:r>
              <a:rPr kumimoji="0" lang="en-GB" sz="1100" b="0" i="0" u="none" strike="noStrike" kern="0" cap="none" spc="0" normalizeH="0" noProof="0" dirty="0">
                <a:ln>
                  <a:noFill/>
                </a:ln>
                <a:solidFill>
                  <a:srgbClr val="000000"/>
                </a:solidFill>
                <a:effectLst/>
                <a:uLnTx/>
                <a:uFillTx/>
                <a:latin typeface="Noteworthy Light"/>
                <a:ea typeface="Noteworthy Light"/>
                <a:cs typeface="Noteworthy Light"/>
                <a:sym typeface="Noteworthy Light"/>
              </a:rPr>
              <a:t> own vehicle that moves.</a:t>
            </a:r>
            <a:endParaRPr kumimoji="0" sz="1100" b="0" i="0" u="none" strike="noStrike" kern="0" cap="none" spc="0" normalizeH="0" baseline="0" noProof="0" dirty="0">
              <a:ln>
                <a:noFill/>
              </a:ln>
              <a:solidFill>
                <a:srgbClr val="000000"/>
              </a:solidFill>
              <a:effectLst/>
              <a:uLnTx/>
              <a:uFillTx/>
              <a:latin typeface="Noteworthy Light"/>
              <a:ea typeface="Noteworthy Light"/>
              <a:cs typeface="Noteworthy Light"/>
              <a:sym typeface="Noteworthy Light"/>
            </a:endParaRPr>
          </a:p>
        </p:txBody>
      </p:sp>
      <p:pic>
        <p:nvPicPr>
          <p:cNvPr id="2056" name="Picture 8" descr="Car Track Painting | Kids' Crafts | Fun Craft Ideas | FirstPalette.com">
            <a:extLst>
              <a:ext uri="{FF2B5EF4-FFF2-40B4-BE49-F238E27FC236}">
                <a16:creationId xmlns:a16="http://schemas.microsoft.com/office/drawing/2014/main" id="{766BB1CB-F0CC-468E-8A33-41F38E56AFE9}"/>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7670407" y="9646735"/>
            <a:ext cx="1253207" cy="834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21"/>
          <a:stretch>
            <a:fillRect/>
          </a:stretch>
        </p:blipFill>
        <p:spPr>
          <a:xfrm>
            <a:off x="534574" y="6997879"/>
            <a:ext cx="2741222" cy="1873168"/>
          </a:xfrm>
          <a:prstGeom prst="rect">
            <a:avLst/>
          </a:prstGeom>
        </p:spPr>
      </p:pic>
      <p:sp>
        <p:nvSpPr>
          <p:cNvPr id="10" name="TextBox 9"/>
          <p:cNvSpPr txBox="1"/>
          <p:nvPr/>
        </p:nvSpPr>
        <p:spPr>
          <a:xfrm>
            <a:off x="6595672" y="7079792"/>
            <a:ext cx="3625570" cy="16238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3" name="TextBox 12"/>
          <p:cNvSpPr txBox="1"/>
          <p:nvPr/>
        </p:nvSpPr>
        <p:spPr>
          <a:xfrm>
            <a:off x="6457281" y="6918240"/>
            <a:ext cx="3726916" cy="3765133"/>
          </a:xfrm>
          <a:prstGeom prst="rect">
            <a:avLst/>
          </a:prstGeom>
          <a:noFill/>
          <a:ln w="635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200" b="0" dirty="0">
                <a:latin typeface="Noteworthy Light"/>
              </a:rPr>
              <a:t>One of the best things you can do to help children learn to read is to drop the  /uh/ sound when saying a letter sound. The technical term for this is a 'schwa' and avoiding adding it to the end will mean you are using the 'pure sound'. The common phonemes where an /uh/ is unnecessarily added are:</a:t>
            </a:r>
          </a:p>
          <a:p>
            <a:r>
              <a:rPr lang="en-GB" sz="1200" b="0" dirty="0" err="1">
                <a:latin typeface="Noteworthy Light"/>
              </a:rPr>
              <a:t>mmmmm</a:t>
            </a:r>
            <a:r>
              <a:rPr lang="en-GB" sz="1200" b="0" dirty="0">
                <a:latin typeface="Noteworthy Light"/>
              </a:rPr>
              <a:t> not </a:t>
            </a:r>
            <a:r>
              <a:rPr lang="en-GB" sz="1200" b="0" dirty="0" err="1">
                <a:latin typeface="Noteworthy Light"/>
              </a:rPr>
              <a:t>muh</a:t>
            </a:r>
            <a:endParaRPr lang="en-GB" sz="1200" b="0" dirty="0">
              <a:latin typeface="Noteworthy Light"/>
            </a:endParaRPr>
          </a:p>
          <a:p>
            <a:r>
              <a:rPr lang="en-GB" sz="1200" b="0" dirty="0" err="1">
                <a:latin typeface="Noteworthy Light"/>
              </a:rPr>
              <a:t>ssssss</a:t>
            </a:r>
            <a:r>
              <a:rPr lang="en-GB" sz="1200" b="0" dirty="0">
                <a:latin typeface="Noteworthy Light"/>
              </a:rPr>
              <a:t> not </a:t>
            </a:r>
            <a:r>
              <a:rPr lang="en-GB" sz="1200" b="0" dirty="0" err="1">
                <a:latin typeface="Noteworthy Light"/>
              </a:rPr>
              <a:t>suh</a:t>
            </a:r>
            <a:endParaRPr lang="en-GB" sz="1200" b="0" dirty="0">
              <a:latin typeface="Noteworthy Light"/>
            </a:endParaRPr>
          </a:p>
          <a:p>
            <a:r>
              <a:rPr lang="en-GB" sz="1200" b="0" dirty="0" err="1">
                <a:latin typeface="Noteworthy Light"/>
              </a:rPr>
              <a:t>llllll</a:t>
            </a:r>
            <a:r>
              <a:rPr lang="en-GB" sz="1200" b="0" dirty="0">
                <a:latin typeface="Noteworthy Light"/>
              </a:rPr>
              <a:t> not </a:t>
            </a:r>
            <a:r>
              <a:rPr lang="en-GB" sz="1200" b="0" dirty="0" err="1">
                <a:latin typeface="Noteworthy Light"/>
              </a:rPr>
              <a:t>luh</a:t>
            </a:r>
            <a:endParaRPr lang="en-GB" sz="1200" b="0" dirty="0">
              <a:latin typeface="Noteworthy Light"/>
            </a:endParaRPr>
          </a:p>
          <a:p>
            <a:r>
              <a:rPr lang="en-GB" sz="1200" b="0" dirty="0" err="1">
                <a:latin typeface="Noteworthy Light"/>
              </a:rPr>
              <a:t>rrrr</a:t>
            </a:r>
            <a:r>
              <a:rPr lang="en-GB" sz="1200" b="0" dirty="0">
                <a:latin typeface="Noteworthy Light"/>
              </a:rPr>
              <a:t> not </a:t>
            </a:r>
            <a:r>
              <a:rPr lang="en-GB" sz="1200" b="0" dirty="0" err="1">
                <a:latin typeface="Noteworthy Light"/>
              </a:rPr>
              <a:t>ruh</a:t>
            </a:r>
            <a:endParaRPr lang="en-GB" sz="1200" b="0" dirty="0">
              <a:latin typeface="Noteworthy Light"/>
            </a:endParaRPr>
          </a:p>
          <a:p>
            <a:r>
              <a:rPr lang="en-GB" sz="1200" b="0" dirty="0">
                <a:latin typeface="Noteworthy Light"/>
              </a:rPr>
              <a:t>p </a:t>
            </a:r>
            <a:r>
              <a:rPr lang="en-GB" sz="1200" b="0" dirty="0" err="1">
                <a:latin typeface="Noteworthy Light"/>
              </a:rPr>
              <a:t>p</a:t>
            </a:r>
            <a:r>
              <a:rPr lang="en-GB" sz="1200" b="0" dirty="0">
                <a:latin typeface="Noteworthy Light"/>
              </a:rPr>
              <a:t> </a:t>
            </a:r>
            <a:r>
              <a:rPr lang="en-GB" sz="1200" b="0" dirty="0" err="1">
                <a:latin typeface="Noteworthy Light"/>
              </a:rPr>
              <a:t>p</a:t>
            </a:r>
            <a:r>
              <a:rPr lang="en-GB" sz="1200" b="0" dirty="0">
                <a:latin typeface="Noteworthy Light"/>
              </a:rPr>
              <a:t> not </a:t>
            </a:r>
            <a:r>
              <a:rPr lang="en-GB" sz="1200" b="0" dirty="0" err="1">
                <a:latin typeface="Noteworthy Light"/>
              </a:rPr>
              <a:t>puh</a:t>
            </a:r>
            <a:endParaRPr lang="en-GB" sz="1200" b="0" dirty="0">
              <a:latin typeface="Noteworthy Light"/>
            </a:endParaRPr>
          </a:p>
          <a:p>
            <a:r>
              <a:rPr lang="en-GB" sz="1200" b="0" dirty="0">
                <a:latin typeface="Noteworthy Light"/>
              </a:rPr>
              <a:t>Modelling the 'pure sounds' means that it is easier for children to push them all together to form the word. So, instead of saying '</a:t>
            </a:r>
            <a:r>
              <a:rPr lang="en-GB" sz="1200" b="0" dirty="0" err="1">
                <a:latin typeface="Noteworthy Light"/>
              </a:rPr>
              <a:t>suh</a:t>
            </a:r>
            <a:r>
              <a:rPr lang="en-GB" sz="1200" b="0" dirty="0">
                <a:latin typeface="Noteworthy Light"/>
              </a:rPr>
              <a:t>', 'u', '</a:t>
            </a:r>
            <a:r>
              <a:rPr lang="en-GB" sz="1200" b="0" dirty="0" err="1">
                <a:latin typeface="Noteworthy Light"/>
              </a:rPr>
              <a:t>nuh</a:t>
            </a:r>
            <a:r>
              <a:rPr lang="en-GB" sz="1200" b="0" dirty="0">
                <a:latin typeface="Noteworthy Light"/>
              </a:rPr>
              <a:t>' use '</a:t>
            </a:r>
            <a:r>
              <a:rPr lang="en-GB" sz="1200" b="0" dirty="0" err="1">
                <a:latin typeface="Noteworthy Light"/>
              </a:rPr>
              <a:t>ssss</a:t>
            </a:r>
            <a:r>
              <a:rPr lang="en-GB" sz="1200" b="0" dirty="0">
                <a:latin typeface="Noteworthy Light"/>
              </a:rPr>
              <a:t>', 'u', '</a:t>
            </a:r>
            <a:r>
              <a:rPr lang="en-GB" sz="1200" b="0" dirty="0" err="1">
                <a:latin typeface="Noteworthy Light"/>
              </a:rPr>
              <a:t>nnnn</a:t>
            </a:r>
            <a:r>
              <a:rPr lang="en-GB" sz="1200" b="0" dirty="0">
                <a:latin typeface="Noteworthy Light"/>
              </a:rPr>
              <a:t>' to make the word 'sun'. </a:t>
            </a:r>
          </a:p>
          <a:p>
            <a:r>
              <a:rPr lang="en-GB" sz="1200" b="0" dirty="0">
                <a:latin typeface="Noteworthy Light"/>
              </a:rPr>
              <a:t>Listening to adults use the correct pronunciation also means that children are more likely to say the sounds correctly and this gives them a greater chance to blend them to form words independently.</a:t>
            </a:r>
          </a:p>
          <a:p>
            <a:pPr marL="0" marR="0" indent="0" algn="ctr" defTabSz="825500" rtl="0" fontAlgn="auto" latinLnBrk="0" hangingPunct="0">
              <a:lnSpc>
                <a:spcPct val="100000"/>
              </a:lnSpc>
              <a:spcBef>
                <a:spcPts val="0"/>
              </a:spcBef>
              <a:spcAft>
                <a:spcPts val="0"/>
              </a:spcAft>
              <a:buClrTx/>
              <a:buSzTx/>
              <a:buFontTx/>
              <a:buNone/>
              <a:tabLst/>
            </a:pPr>
            <a:endParaRPr kumimoji="0" lang="en-GB" sz="10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Rectangle 16"/>
          <p:cNvSpPr/>
          <p:nvPr/>
        </p:nvSpPr>
        <p:spPr>
          <a:xfrm>
            <a:off x="14398714" y="6152465"/>
            <a:ext cx="4923530" cy="1077218"/>
          </a:xfrm>
          <a:prstGeom prst="rect">
            <a:avLst/>
          </a:prstGeom>
        </p:spPr>
        <p:txBody>
          <a:bodyPr wrap="square">
            <a:spAutoFit/>
          </a:bodyPr>
          <a:lstStyle/>
          <a:p>
            <a:pPr lvl="0">
              <a:defRPr sz="2600" b="0" u="sng">
                <a:latin typeface="Noteworthy Bold"/>
                <a:ea typeface="Noteworthy Bold"/>
                <a:cs typeface="Noteworthy Bold"/>
                <a:sym typeface="Noteworthy Bold"/>
              </a:defRPr>
            </a:pPr>
            <a:r>
              <a:rPr lang="en-GB" sz="3200" b="0" u="sng" dirty="0">
                <a:latin typeface="Noteworthy Bold"/>
                <a:sym typeface="Noteworthy Bold"/>
              </a:rPr>
              <a:t>Expressive arts and          design     </a:t>
            </a:r>
          </a:p>
        </p:txBody>
      </p:sp>
    </p:spTree>
    <p:extLst>
      <p:ext uri="{BB962C8B-B14F-4D97-AF65-F5344CB8AC3E}">
        <p14:creationId xmlns:p14="http://schemas.microsoft.com/office/powerpoint/2010/main" val="1117607557"/>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2439</TotalTime>
  <Words>1926</Words>
  <Application>Microsoft Office PowerPoint</Application>
  <PresentationFormat>Custom</PresentationFormat>
  <Paragraphs>250</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Comic Sans MS</vt:lpstr>
      <vt:lpstr>Helvetica Neue</vt:lpstr>
      <vt:lpstr>Helvetica Neue Light</vt:lpstr>
      <vt:lpstr>Helvetica Neue Medium</vt:lpstr>
      <vt:lpstr>Noteworthy Bold</vt:lpstr>
      <vt:lpstr>Noteworthy Light</vt:lpstr>
      <vt:lpstr>White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J Hutchinson</cp:lastModifiedBy>
  <cp:revision>130</cp:revision>
  <dcterms:modified xsi:type="dcterms:W3CDTF">2023-01-03T11:02:50Z</dcterms:modified>
</cp:coreProperties>
</file>