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8" r:id="rId2"/>
    <p:sldId id="263" r:id="rId3"/>
    <p:sldId id="259" r:id="rId4"/>
    <p:sldId id="262" r:id="rId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43" autoAdjust="0"/>
  </p:normalViewPr>
  <p:slideViewPr>
    <p:cSldViewPr snapToGrid="0">
      <p:cViewPr varScale="1">
        <p:scale>
          <a:sx n="37" d="100"/>
          <a:sy n="37" d="100"/>
        </p:scale>
        <p:origin x="53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02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490"/>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8T10:56:56.951"/>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8T10:56:57.584"/>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8T10:56:58.535"/>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8T10:56:58.905"/>
    </inkml:context>
    <inkml:brush xml:id="br0">
      <inkml:brushProperty name="width" value="0.05" units="cm"/>
      <inkml:brushProperty name="height" value="0.05" units="cm"/>
      <inkml:brushProperty name="ignorePressure" value="1"/>
    </inkml:brush>
  </inkml:definitions>
  <inkml:trace contextRef="#ctx0" brushRef="#br0">1 1,'0'0</inkml:trace>
  <inkml:trace contextRef="#ctx0" brushRef="#br0" timeOffset="266.789">1 1,'0'0</inkml:trace>
  <inkml:trace contextRef="#ctx0" brushRef="#br0" timeOffset="789.39">1 1,'0'0</inkml:trace>
  <inkml:trace contextRef="#ctx0" brushRef="#br0" timeOffset="1053.685">1 1,'0'0</inkml:trace>
  <inkml:trace contextRef="#ctx0" brushRef="#br0" timeOffset="1291.098">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544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1976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emf"/><Relationship Id="rId39" Type="http://schemas.openxmlformats.org/officeDocument/2006/relationships/image" Target="../media/image2.jpeg"/><Relationship Id="rId3" Type="http://schemas.openxmlformats.org/officeDocument/2006/relationships/customXml" Target="../ink/ink1.xml"/><Relationship Id="rId34" Type="http://schemas.openxmlformats.org/officeDocument/2006/relationships/image" Target="../media/image19.png"/><Relationship Id="rId42" Type="http://schemas.openxmlformats.org/officeDocument/2006/relationships/image" Target="../media/image5.jpeg"/><Relationship Id="rId38" Type="http://schemas.openxmlformats.org/officeDocument/2006/relationships/image" Target="../media/image1.jpeg"/><Relationship Id="rId2" Type="http://schemas.openxmlformats.org/officeDocument/2006/relationships/notesSlide" Target="../notesSlides/notesSlide1.xml"/><Relationship Id="rId41" Type="http://schemas.openxmlformats.org/officeDocument/2006/relationships/image" Target="../media/image4.jpeg"/><Relationship Id="rId1" Type="http://schemas.openxmlformats.org/officeDocument/2006/relationships/slideLayout" Target="../slideLayouts/slideLayout1.xml"/><Relationship Id="rId37" Type="http://schemas.openxmlformats.org/officeDocument/2006/relationships/customXml" Target="../ink/ink6.xml"/><Relationship Id="rId40" Type="http://schemas.openxmlformats.org/officeDocument/2006/relationships/image" Target="../media/image3.jpeg"/><Relationship Id="rId15" Type="http://schemas.openxmlformats.org/officeDocument/2006/relationships/customXml" Target="../ink/ink3.xml"/><Relationship Id="rId36" Type="http://schemas.openxmlformats.org/officeDocument/2006/relationships/customXml" Target="../ink/ink5.xml"/><Relationship Id="rId14" Type="http://schemas.openxmlformats.org/officeDocument/2006/relationships/customXml" Target="../ink/ink2.xml"/><Relationship Id="rId35" Type="http://schemas.openxmlformats.org/officeDocument/2006/relationships/customXml" Target="../ink/ink4.xml"/><Relationship Id="rId43"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18" Type="http://schemas.openxmlformats.org/officeDocument/2006/relationships/image" Target="../media/image23.png"/><Relationship Id="rId3" Type="http://schemas.openxmlformats.org/officeDocument/2006/relationships/image" Target="../media/image9.tif"/><Relationship Id="rId7" Type="http://schemas.openxmlformats.org/officeDocument/2006/relationships/image" Target="../media/image13.png"/><Relationship Id="rId12" Type="http://schemas.openxmlformats.org/officeDocument/2006/relationships/image" Target="../media/image16.png"/><Relationship Id="rId17"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hyperlink" Target="https://ebooks.monsterphonics.com/" TargetMode="External"/><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hyperlink" Target="https://phonicshero.com/getting-physical-phonics/" TargetMode="External"/><Relationship Id="rId19" Type="http://schemas.openxmlformats.org/officeDocument/2006/relationships/image" Target="../media/image24.jpe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Autumn 1: Knowledge organiser"/>
          <p:cNvSpPr txBox="1"/>
          <p:nvPr/>
        </p:nvSpPr>
        <p:spPr>
          <a:xfrm>
            <a:off x="269203" y="375151"/>
            <a:ext cx="13233426"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000" b="0">
                <a:latin typeface="Noteworthy Bold"/>
                <a:ea typeface="Noteworthy Bold"/>
                <a:cs typeface="Noteworthy Bold"/>
                <a:sym typeface="Noteworthy Bold"/>
              </a:defRPr>
            </a:lvl1pPr>
          </a:lstStyle>
          <a:p>
            <a:pPr algn="l"/>
            <a:r>
              <a:rPr lang="en-GB" sz="4400" b="1" dirty="0"/>
              <a:t>Summer 1: Down on the Farm</a:t>
            </a:r>
            <a:endParaRPr sz="4400" dirty="0"/>
          </a:p>
        </p:txBody>
      </p:sp>
      <p:sp>
        <p:nvSpPr>
          <p:cNvPr id="121" name="Key books this term"/>
          <p:cNvSpPr txBox="1"/>
          <p:nvPr/>
        </p:nvSpPr>
        <p:spPr>
          <a:xfrm>
            <a:off x="180868" y="1327785"/>
            <a:ext cx="3295774"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0" u="sng">
                <a:solidFill>
                  <a:srgbClr val="5E5E5E"/>
                </a:solidFill>
                <a:latin typeface="Noteworthy Bold"/>
                <a:ea typeface="Noteworthy Bold"/>
                <a:cs typeface="Noteworthy Bold"/>
                <a:sym typeface="Noteworthy Bold"/>
              </a:defRPr>
            </a:lvl1pPr>
          </a:lstStyle>
          <a:p>
            <a:r>
              <a:rPr dirty="0"/>
              <a:t>Key books this term</a:t>
            </a:r>
            <a:r>
              <a:rPr lang="en-GB" dirty="0"/>
              <a:t>:</a:t>
            </a:r>
            <a:endParaRPr dirty="0"/>
          </a:p>
        </p:txBody>
      </p:sp>
      <p:sp>
        <p:nvSpPr>
          <p:cNvPr id="17" name="Key Vocabulary:…"/>
          <p:cNvSpPr/>
          <p:nvPr/>
        </p:nvSpPr>
        <p:spPr>
          <a:xfrm>
            <a:off x="180868" y="5217027"/>
            <a:ext cx="4583637" cy="8123819"/>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457200" indent="-457200">
              <a:buClr>
                <a:schemeClr val="tx1"/>
              </a:buClr>
              <a:buFont typeface="Arial" panose="020B0604020202020204" pitchFamily="34" charset="0"/>
              <a:buChar char="•"/>
              <a:defRPr sz="3200" b="0">
                <a:latin typeface="Noteworthy Light"/>
                <a:ea typeface="Noteworthy Light"/>
                <a:cs typeface="Noteworthy Light"/>
                <a:sym typeface="Noteworthy Light"/>
              </a:defRPr>
            </a:pPr>
            <a:endParaRPr lang="en-GB" sz="3200" dirty="0">
              <a:solidFill>
                <a:srgbClr val="FF0000"/>
              </a:solidFill>
              <a:latin typeface="Noteworthy Light"/>
            </a:endParaRPr>
          </a:p>
          <a:p>
            <a:pPr>
              <a:buClr>
                <a:schemeClr val="tx1"/>
              </a:buClr>
              <a:defRPr sz="3200" b="0">
                <a:latin typeface="Noteworthy Light"/>
                <a:ea typeface="Noteworthy Light"/>
                <a:cs typeface="Noteworthy Light"/>
                <a:sym typeface="Noteworthy Light"/>
              </a:defRPr>
            </a:pPr>
            <a:endParaRPr lang="en-GB" sz="3200" dirty="0">
              <a:solidFill>
                <a:srgbClr val="FF0000"/>
              </a:solidFill>
              <a:latin typeface="+mn-lt"/>
            </a:endParaRPr>
          </a:p>
          <a:p>
            <a:pPr>
              <a:buClr>
                <a:schemeClr val="tx1"/>
              </a:buClr>
              <a:defRPr sz="3200" b="0">
                <a:latin typeface="Noteworthy Light"/>
                <a:ea typeface="Noteworthy Light"/>
                <a:cs typeface="Noteworthy Light"/>
                <a:sym typeface="Noteworthy Light"/>
              </a:defRPr>
            </a:pPr>
            <a:r>
              <a:rPr lang="en-GB" sz="3200" dirty="0">
                <a:latin typeface="+mn-lt"/>
              </a:rPr>
              <a:t>Key Vocabulary</a:t>
            </a:r>
          </a:p>
          <a:p>
            <a:pPr marL="457200" indent="-457200" algn="l">
              <a:buClr>
                <a:schemeClr val="tx1"/>
              </a:buClr>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n-lt"/>
              </a:rPr>
              <a:t>Chores </a:t>
            </a:r>
            <a:r>
              <a:rPr lang="en-GB" sz="2000" dirty="0">
                <a:latin typeface="+mn-lt"/>
              </a:rPr>
              <a:t>- A task someone needs to complete.</a:t>
            </a:r>
          </a:p>
          <a:p>
            <a:pPr marL="457200" indent="-457200" algn="l">
              <a:buClr>
                <a:schemeClr val="tx1"/>
              </a:buClr>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n-lt"/>
              </a:rPr>
              <a:t>Livestock</a:t>
            </a:r>
            <a:r>
              <a:rPr lang="en-GB" sz="2000" dirty="0">
                <a:latin typeface="+mn-lt"/>
              </a:rPr>
              <a:t> - Animals that live on a farm.</a:t>
            </a:r>
          </a:p>
          <a:p>
            <a:pPr marL="457200" indent="-457200" algn="l">
              <a:buClr>
                <a:schemeClr val="tx1"/>
              </a:buClr>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n-lt"/>
              </a:rPr>
              <a:t>Poultry</a:t>
            </a:r>
            <a:r>
              <a:rPr lang="en-GB" sz="2000" dirty="0">
                <a:latin typeface="+mn-lt"/>
              </a:rPr>
              <a:t> - A bird that lives on a farm. Chicken, turkey, ducks and geese. </a:t>
            </a:r>
          </a:p>
          <a:p>
            <a:pPr marL="457200" indent="-457200" algn="l">
              <a:buClr>
                <a:schemeClr val="tx1"/>
              </a:buClr>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n-lt"/>
              </a:rPr>
              <a:t>Herd</a:t>
            </a:r>
            <a:r>
              <a:rPr lang="en-GB" sz="2000" dirty="0">
                <a:latin typeface="+mn-lt"/>
              </a:rPr>
              <a:t> - A large group of animals </a:t>
            </a:r>
          </a:p>
          <a:p>
            <a:pPr marL="457200" indent="-457200" algn="l">
              <a:buClr>
                <a:schemeClr val="tx1"/>
              </a:buClr>
              <a:buFont typeface="Arial" panose="020B0604020202020204" pitchFamily="34" charset="0"/>
              <a:buChar char="•"/>
              <a:defRPr sz="3200" b="0">
                <a:latin typeface="Noteworthy Light"/>
                <a:ea typeface="Noteworthy Light"/>
                <a:cs typeface="Noteworthy Light"/>
                <a:sym typeface="Noteworthy Light"/>
              </a:defRPr>
            </a:pPr>
            <a:r>
              <a:rPr lang="en-GB" sz="2000" dirty="0">
                <a:latin typeface="+mn-lt"/>
              </a:rPr>
              <a:t>Silo- A tall tower on the farm used to store grain.</a:t>
            </a:r>
          </a:p>
          <a:p>
            <a:pPr marL="457200" indent="-457200" algn="l">
              <a:buClr>
                <a:schemeClr val="tx1"/>
              </a:buClr>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n-lt"/>
              </a:rPr>
              <a:t>Crops </a:t>
            </a:r>
            <a:r>
              <a:rPr lang="en-GB" sz="2000" dirty="0">
                <a:latin typeface="+mn-lt"/>
              </a:rPr>
              <a:t>- A plant that is grown for a specific purpose of food. </a:t>
            </a:r>
            <a:endParaRPr lang="en-GB" sz="2000" b="0" dirty="0">
              <a:solidFill>
                <a:srgbClr val="FF0000"/>
              </a:solidFill>
              <a:latin typeface="+mn-lt"/>
            </a:endParaRPr>
          </a:p>
          <a:p>
            <a:pPr>
              <a:buClr>
                <a:schemeClr val="tx1"/>
              </a:buClr>
              <a:buSzPct val="125000"/>
              <a:defRPr sz="2800" b="0">
                <a:latin typeface="Noteworthy Light"/>
                <a:ea typeface="Noteworthy Light"/>
                <a:cs typeface="Noteworthy Light"/>
                <a:sym typeface="Noteworthy Light"/>
              </a:defRPr>
            </a:pPr>
            <a:r>
              <a:rPr sz="3200" dirty="0">
                <a:latin typeface="+mn-lt"/>
              </a:rPr>
              <a:t>Key Questions?</a:t>
            </a:r>
            <a:endParaRPr lang="en-GB" sz="3200" dirty="0">
              <a:latin typeface="+mn-lt"/>
            </a:endParaRPr>
          </a:p>
          <a:p>
            <a:pPr marL="457200" indent="-457200" algn="l">
              <a:buClr>
                <a:schemeClr val="tx1"/>
              </a:buClr>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latin typeface="+mn-lt"/>
              </a:rPr>
              <a:t>What is a chore and why do the farmer’s children do these?</a:t>
            </a:r>
          </a:p>
          <a:p>
            <a:pPr marL="457200" indent="-457200" algn="l">
              <a:buClr>
                <a:schemeClr val="tx1"/>
              </a:buClr>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latin typeface="+mn-lt"/>
              </a:rPr>
              <a:t>If you owned a farm, what crops would you grow?</a:t>
            </a:r>
          </a:p>
          <a:p>
            <a:pPr marL="457200" indent="-457200" algn="l">
              <a:buClr>
                <a:schemeClr val="tx1"/>
              </a:buClr>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latin typeface="+mn-lt"/>
              </a:rPr>
              <a:t>Would you own any livestock or poultry? If so, what would you own?</a:t>
            </a:r>
          </a:p>
          <a:p>
            <a:pPr marL="285750" indent="-285750" algn="l">
              <a:buClr>
                <a:schemeClr val="tx1"/>
              </a:buClr>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600" dirty="0">
              <a:latin typeface="+mn-lt"/>
            </a:endParaRPr>
          </a:p>
        </p:txBody>
      </p:sp>
      <p:sp>
        <p:nvSpPr>
          <p:cNvPr id="20" name="All about me: Growing and Families- week 3-4"/>
          <p:cNvSpPr/>
          <p:nvPr/>
        </p:nvSpPr>
        <p:spPr>
          <a:xfrm>
            <a:off x="446456" y="4167032"/>
            <a:ext cx="3695163"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35BE2EE-1C92-423A-B3E7-D9C712EB3624}"/>
                  </a:ext>
                </a:extLst>
              </p14:cNvPr>
              <p14:cNvContentPartPr/>
              <p14:nvPr/>
            </p14:nvContentPartPr>
            <p14:xfrm>
              <a:off x="1828755" y="799920"/>
              <a:ext cx="360" cy="360"/>
            </p14:xfrm>
          </p:contentPart>
        </mc:Choice>
        <mc:Fallback xmlns="">
          <p:pic>
            <p:nvPicPr>
              <p:cNvPr id="2" name="Ink 1">
                <a:extLst>
                  <a:ext uri="{FF2B5EF4-FFF2-40B4-BE49-F238E27FC236}">
                    <a16:creationId xmlns:a16="http://schemas.microsoft.com/office/drawing/2014/main" id="{B35BE2EE-1C92-423A-B3E7-D9C712EB3624}"/>
                  </a:ext>
                </a:extLst>
              </p:cNvPr>
              <p:cNvPicPr/>
              <p:nvPr/>
            </p:nvPicPr>
            <p:blipFill>
              <a:blip r:embed="rId13"/>
              <a:stretch>
                <a:fillRect/>
              </a:stretch>
            </p:blipFill>
            <p:spPr>
              <a:xfrm>
                <a:off x="1819755" y="790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Ink 2">
                <a:extLst>
                  <a:ext uri="{FF2B5EF4-FFF2-40B4-BE49-F238E27FC236}">
                    <a16:creationId xmlns:a16="http://schemas.microsoft.com/office/drawing/2014/main" id="{970E4EC2-C392-4C11-A0BA-DB57E8580A56}"/>
                  </a:ext>
                </a:extLst>
              </p14:cNvPr>
              <p14:cNvContentPartPr/>
              <p14:nvPr/>
            </p14:nvContentPartPr>
            <p14:xfrm>
              <a:off x="1657395" y="571680"/>
              <a:ext cx="360" cy="360"/>
            </p14:xfrm>
          </p:contentPart>
        </mc:Choice>
        <mc:Fallback xmlns="">
          <p:pic>
            <p:nvPicPr>
              <p:cNvPr id="3" name="Ink 2">
                <a:extLst>
                  <a:ext uri="{FF2B5EF4-FFF2-40B4-BE49-F238E27FC236}">
                    <a16:creationId xmlns:a16="http://schemas.microsoft.com/office/drawing/2014/main" id="{970E4EC2-C392-4C11-A0BA-DB57E8580A56}"/>
                  </a:ext>
                </a:extLst>
              </p:cNvPr>
              <p:cNvPicPr/>
              <p:nvPr/>
            </p:nvPicPr>
            <p:blipFill>
              <a:blip r:embed="rId13"/>
              <a:stretch>
                <a:fillRect/>
              </a:stretch>
            </p:blipFill>
            <p:spPr>
              <a:xfrm>
                <a:off x="1648395" y="562680"/>
                <a:ext cx="18000" cy="18000"/>
              </a:xfrm>
              <a:prstGeom prst="rect">
                <a:avLst/>
              </a:prstGeom>
            </p:spPr>
          </p:pic>
        </mc:Fallback>
      </mc:AlternateContent>
      <p:sp>
        <p:nvSpPr>
          <p:cNvPr id="30" name="All about me: Growing and Families- week 3-4">
            <a:extLst>
              <a:ext uri="{FF2B5EF4-FFF2-40B4-BE49-F238E27FC236}">
                <a16:creationId xmlns:a16="http://schemas.microsoft.com/office/drawing/2014/main" id="{8360F10B-2A54-4EBA-9E4C-A7118F309B25}"/>
              </a:ext>
            </a:extLst>
          </p:cNvPr>
          <p:cNvSpPr/>
          <p:nvPr/>
        </p:nvSpPr>
        <p:spPr>
          <a:xfrm>
            <a:off x="4917897" y="4065960"/>
            <a:ext cx="3628901"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p:sp>
        <p:nvSpPr>
          <p:cNvPr id="39" name="Key Vocabulary:…">
            <a:extLst>
              <a:ext uri="{FF2B5EF4-FFF2-40B4-BE49-F238E27FC236}">
                <a16:creationId xmlns:a16="http://schemas.microsoft.com/office/drawing/2014/main" id="{201D4B91-88E4-45CA-86EA-70969F3FFC4A}"/>
              </a:ext>
            </a:extLst>
          </p:cNvPr>
          <p:cNvSpPr/>
          <p:nvPr/>
        </p:nvSpPr>
        <p:spPr>
          <a:xfrm>
            <a:off x="4927457" y="5217023"/>
            <a:ext cx="4583636"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sz="3200" dirty="0">
              <a:solidFill>
                <a:srgbClr val="FF0000"/>
              </a:solidFill>
            </a:endParaRPr>
          </a:p>
          <a:p>
            <a:pPr algn="l">
              <a:defRPr sz="3200" b="0">
                <a:latin typeface="Noteworthy Light"/>
                <a:ea typeface="Noteworthy Light"/>
                <a:cs typeface="Noteworthy Light"/>
                <a:sym typeface="Noteworthy Light"/>
              </a:defRPr>
            </a:pPr>
            <a:r>
              <a:rPr lang="en-GB" sz="1600" dirty="0">
                <a:solidFill>
                  <a:srgbClr val="FF0000"/>
                </a:solidFill>
              </a:rPr>
              <a:t>  </a:t>
            </a:r>
          </a:p>
          <a:p>
            <a:pPr>
              <a:defRPr sz="3200" b="0">
                <a:latin typeface="Noteworthy Light"/>
                <a:ea typeface="Noteworthy Light"/>
                <a:cs typeface="Noteworthy Light"/>
                <a:sym typeface="Noteworthy Light"/>
              </a:defRPr>
            </a:pPr>
            <a:r>
              <a:rPr lang="en-GB" sz="1600" dirty="0">
                <a:solidFill>
                  <a:srgbClr val="FF0000"/>
                </a:solidFill>
              </a:rPr>
              <a:t> </a:t>
            </a:r>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latin typeface="+mj-lt"/>
            </a:endParaRPr>
          </a:p>
          <a:p>
            <a:pPr>
              <a:defRPr sz="3200" b="0">
                <a:latin typeface="Noteworthy Light"/>
                <a:ea typeface="Noteworthy Light"/>
                <a:cs typeface="Noteworthy Light"/>
                <a:sym typeface="Noteworthy Light"/>
              </a:defRPr>
            </a:pPr>
            <a:endParaRPr lang="en-GB" sz="3200" dirty="0">
              <a:latin typeface="+mj-lt"/>
            </a:endParaRPr>
          </a:p>
          <a:p>
            <a:pPr>
              <a:defRPr sz="3200" b="0">
                <a:latin typeface="Noteworthy Light"/>
                <a:ea typeface="Noteworthy Light"/>
                <a:cs typeface="Noteworthy Light"/>
                <a:sym typeface="Noteworthy Light"/>
              </a:defRPr>
            </a:pPr>
            <a:r>
              <a:rPr lang="en-GB" sz="3200" dirty="0">
                <a:latin typeface="+mj-lt"/>
              </a:rPr>
              <a:t>Key Vocabulary</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Tractor </a:t>
            </a:r>
            <a:r>
              <a:rPr lang="en-GB" sz="2000" dirty="0">
                <a:solidFill>
                  <a:schemeClr val="tx1"/>
                </a:solidFill>
                <a:latin typeface="+mj-lt"/>
              </a:rPr>
              <a:t>- A powerful vehicle used on farms.</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Treads</a:t>
            </a:r>
            <a:r>
              <a:rPr lang="en-GB" sz="2000" dirty="0">
                <a:solidFill>
                  <a:schemeClr val="tx1"/>
                </a:solidFill>
                <a:latin typeface="+mj-lt"/>
              </a:rPr>
              <a:t> - The grooved rubber on a tyre.</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Plough</a:t>
            </a:r>
            <a:r>
              <a:rPr lang="en-GB" sz="2000" dirty="0">
                <a:solidFill>
                  <a:schemeClr val="tx1"/>
                </a:solidFill>
                <a:latin typeface="+mj-lt"/>
              </a:rPr>
              <a:t> - A piece of farming equipment with lots of blades on. It is pulled by the tractor to turn over the soil. </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Harrow</a:t>
            </a:r>
            <a:r>
              <a:rPr lang="en-GB" sz="2000" dirty="0">
                <a:solidFill>
                  <a:schemeClr val="tx1"/>
                </a:solidFill>
                <a:latin typeface="+mj-lt"/>
              </a:rPr>
              <a:t> - A piece of equipment pulled by a tractor to pull out weeds or cover up seeds.</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Bale</a:t>
            </a:r>
            <a:r>
              <a:rPr lang="en-GB" sz="2000" dirty="0">
                <a:solidFill>
                  <a:schemeClr val="tx1"/>
                </a:solidFill>
                <a:latin typeface="+mj-lt"/>
              </a:rPr>
              <a:t> - A large bundle of something. Normally hay on a farm.</a:t>
            </a:r>
          </a:p>
          <a:p>
            <a:pPr>
              <a:buSzPct val="125000"/>
              <a:defRPr sz="2800" b="0">
                <a:latin typeface="Noteworthy Light"/>
                <a:ea typeface="Noteworthy Light"/>
                <a:cs typeface="Noteworthy Light"/>
                <a:sym typeface="Noteworthy Light"/>
              </a:defRPr>
            </a:pPr>
            <a:r>
              <a:rPr sz="3200" dirty="0">
                <a:latin typeface="+mj-lt"/>
              </a:rPr>
              <a:t>Key Questions?</a:t>
            </a:r>
            <a:endParaRPr lang="en-GB" sz="3200" dirty="0">
              <a:latin typeface="+mj-lt"/>
            </a:endParaRP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latin typeface="+mj-lt"/>
              </a:rPr>
              <a:t>I wonder how farmers used to do these jobs before tractors were invented?</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latin typeface="+mj-lt"/>
              </a:rPr>
              <a:t>How do you plant seeds in your garden?</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latin typeface="+mj-lt"/>
              </a:rPr>
              <a:t>If you were a farmer, what equipment would you need? </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600" dirty="0">
              <a:latin typeface="+mj-lt"/>
            </a:endParaRPr>
          </a:p>
          <a:p>
            <a:pPr algn="l">
              <a:buSzPct val="125000"/>
              <a:defRPr sz="2800" b="0">
                <a:latin typeface="Noteworthy Light"/>
                <a:ea typeface="Noteworthy Light"/>
                <a:cs typeface="Noteworthy Light"/>
                <a:sym typeface="Noteworthy Light"/>
              </a:defRPr>
            </a:pPr>
            <a:endParaRPr lang="en-GB" sz="1600" dirty="0">
              <a:latin typeface="+mj-lt"/>
            </a:endParaRPr>
          </a:p>
          <a:p>
            <a:pPr algn="l">
              <a:buSzPct val="125000"/>
              <a:defRPr sz="2800" b="0">
                <a:latin typeface="Noteworthy Light"/>
                <a:ea typeface="Noteworthy Light"/>
                <a:cs typeface="Noteworthy Light"/>
                <a:sym typeface="Noteworthy Light"/>
              </a:defRPr>
            </a:pPr>
            <a:endParaRPr lang="en-GB" sz="1400" dirty="0"/>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400" dirty="0"/>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400" dirty="0"/>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400" dirty="0"/>
          </a:p>
        </p:txBody>
      </p:sp>
      <p:sp>
        <p:nvSpPr>
          <p:cNvPr id="40" name="Key Vocabulary:…">
            <a:extLst>
              <a:ext uri="{FF2B5EF4-FFF2-40B4-BE49-F238E27FC236}">
                <a16:creationId xmlns:a16="http://schemas.microsoft.com/office/drawing/2014/main" id="{3F8DC81A-2495-4D21-80C2-5E4BA7C75F18}"/>
              </a:ext>
            </a:extLst>
          </p:cNvPr>
          <p:cNvSpPr/>
          <p:nvPr/>
        </p:nvSpPr>
        <p:spPr>
          <a:xfrm>
            <a:off x="9661082" y="5217024"/>
            <a:ext cx="4583636"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r>
              <a:rPr lang="en-GB" sz="3200" dirty="0">
                <a:latin typeface="+mj-lt"/>
              </a:rPr>
              <a:t>Key Vocabulary</a:t>
            </a:r>
          </a:p>
          <a:p>
            <a:pPr marL="342900" indent="-3429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solidFill>
                  <a:srgbClr val="FF0000"/>
                </a:solidFill>
                <a:latin typeface="+mj-lt"/>
              </a:rPr>
              <a:t>Vegetable</a:t>
            </a:r>
            <a:r>
              <a:rPr lang="en-GB" sz="2000" dirty="0">
                <a:latin typeface="+mj-lt"/>
              </a:rPr>
              <a:t> - Part of a plant that is used for food.</a:t>
            </a:r>
          </a:p>
          <a:p>
            <a:pPr marL="342900" indent="-3429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solidFill>
                  <a:srgbClr val="FF0000"/>
                </a:solidFill>
                <a:latin typeface="+mj-lt"/>
              </a:rPr>
              <a:t>Crinkly</a:t>
            </a:r>
            <a:r>
              <a:rPr lang="en-GB" sz="2000" dirty="0">
                <a:latin typeface="+mj-lt"/>
              </a:rPr>
              <a:t> - Very wrinkly.</a:t>
            </a:r>
          </a:p>
          <a:p>
            <a:pPr marL="342900" indent="-3429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solidFill>
                  <a:srgbClr val="FF0000"/>
                </a:solidFill>
                <a:latin typeface="+mj-lt"/>
              </a:rPr>
              <a:t>Rhubarb</a:t>
            </a:r>
            <a:r>
              <a:rPr lang="en-GB" sz="2000" dirty="0">
                <a:latin typeface="+mj-lt"/>
              </a:rPr>
              <a:t> - A type of fruit.</a:t>
            </a:r>
          </a:p>
          <a:p>
            <a:pPr marL="342900" indent="-3429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solidFill>
                  <a:srgbClr val="FF0000"/>
                </a:solidFill>
                <a:latin typeface="+mj-lt"/>
              </a:rPr>
              <a:t>Beetroot </a:t>
            </a:r>
            <a:r>
              <a:rPr lang="en-GB" sz="2000" dirty="0">
                <a:latin typeface="+mj-lt"/>
              </a:rPr>
              <a:t>- A type of vegetable grown under the ground.</a:t>
            </a:r>
          </a:p>
          <a:p>
            <a:pPr marL="342900" indent="-3429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solidFill>
                  <a:srgbClr val="FF0000"/>
                </a:solidFill>
                <a:latin typeface="+mj-lt"/>
              </a:rPr>
              <a:t>Tangle</a:t>
            </a:r>
            <a:r>
              <a:rPr lang="en-GB" sz="2000" dirty="0">
                <a:latin typeface="+mj-lt"/>
              </a:rPr>
              <a:t> - Twisted together.</a:t>
            </a:r>
          </a:p>
          <a:p>
            <a:pPr marL="342900" indent="-3429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solidFill>
                  <a:srgbClr val="FF0000"/>
                </a:solidFill>
                <a:latin typeface="+mj-lt"/>
              </a:rPr>
              <a:t>Evening</a:t>
            </a:r>
            <a:r>
              <a:rPr lang="en-GB" sz="2000" dirty="0">
                <a:latin typeface="+mj-lt"/>
              </a:rPr>
              <a:t> - A time of the day before bedtime.</a:t>
            </a:r>
            <a:endParaRPr lang="en-GB" dirty="0">
              <a:latin typeface="+mj-lt"/>
            </a:endParaRPr>
          </a:p>
          <a:p>
            <a:pPr>
              <a:buSzPct val="125000"/>
              <a:defRPr sz="2800" b="0">
                <a:latin typeface="Noteworthy Light"/>
                <a:ea typeface="Noteworthy Light"/>
                <a:cs typeface="Noteworthy Light"/>
                <a:sym typeface="Noteworthy Light"/>
              </a:defRPr>
            </a:pPr>
            <a:r>
              <a:rPr lang="en-GB" sz="3200" dirty="0">
                <a:latin typeface="+mj-lt"/>
              </a:rPr>
              <a:t>Key</a:t>
            </a:r>
            <a:r>
              <a:rPr sz="3200" dirty="0">
                <a:latin typeface="+mj-lt"/>
              </a:rPr>
              <a:t> Questions?</a:t>
            </a:r>
            <a:endParaRPr lang="en-GB" sz="3200" dirty="0">
              <a:latin typeface="+mj-lt"/>
            </a:endParaRPr>
          </a:p>
          <a:p>
            <a:pPr marL="342900" indent="-3429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b="0" dirty="0">
                <a:sym typeface="Noteworthy Light"/>
              </a:rPr>
              <a:t>What is Oliver’s favourite food? Is it a vegetable?</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b="0" dirty="0">
                <a:sym typeface="Noteworthy Light"/>
              </a:rPr>
              <a:t>What vegetables does Oliver try while staying at his Grandad’s house?</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b="0" dirty="0">
                <a:sym typeface="Noteworthy Light"/>
              </a:rPr>
              <a:t>Where do the vegetables come from? </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b="0" dirty="0">
                <a:sym typeface="Noteworthy Light"/>
              </a:rPr>
              <a:t>Do you grow vegetables in your garden? If you do, what do you grow? </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b="0" dirty="0">
                <a:sym typeface="Noteworthy Light"/>
              </a:rPr>
              <a:t>If you could grow some vegetables, which would you grow?</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b="0" dirty="0">
                <a:sym typeface="Noteworthy Light"/>
              </a:rPr>
              <a:t>What is your favourite vegetable and why? </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400" b="0" dirty="0">
              <a:sym typeface="Noteworthy Light"/>
            </a:endParaRPr>
          </a:p>
          <a:p>
            <a:pPr algn="l">
              <a:buSzPct val="125000"/>
              <a:defRPr sz="2800" b="0">
                <a:latin typeface="Noteworthy Light"/>
                <a:ea typeface="Noteworthy Light"/>
                <a:cs typeface="Noteworthy Light"/>
                <a:sym typeface="Noteworthy Light"/>
              </a:defRPr>
            </a:pPr>
            <a:endParaRPr lang="en-GB" sz="1400" dirty="0"/>
          </a:p>
        </p:txBody>
      </p:sp>
      <p:sp>
        <p:nvSpPr>
          <p:cNvPr id="42" name="Key Vocabulary:…">
            <a:extLst>
              <a:ext uri="{FF2B5EF4-FFF2-40B4-BE49-F238E27FC236}">
                <a16:creationId xmlns:a16="http://schemas.microsoft.com/office/drawing/2014/main" id="{4AA1D428-2500-4421-8B91-890AD49C0712}"/>
              </a:ext>
            </a:extLst>
          </p:cNvPr>
          <p:cNvSpPr/>
          <p:nvPr/>
        </p:nvSpPr>
        <p:spPr>
          <a:xfrm>
            <a:off x="19349706" y="5217025"/>
            <a:ext cx="4853426"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sz="3200" dirty="0">
              <a:solidFill>
                <a:srgbClr val="FF0000"/>
              </a:solidFill>
            </a:endParaRPr>
          </a:p>
          <a:p>
            <a:pPr algn="l">
              <a:defRPr sz="3200" b="0">
                <a:latin typeface="Noteworthy Light"/>
                <a:ea typeface="Noteworthy Light"/>
                <a:cs typeface="Noteworthy Light"/>
                <a:sym typeface="Noteworthy Light"/>
              </a:defRPr>
            </a:pPr>
            <a:r>
              <a:rPr lang="en-GB" sz="1600" dirty="0">
                <a:solidFill>
                  <a:srgbClr val="FF0000"/>
                </a:solidFill>
              </a:rPr>
              <a:t>   </a:t>
            </a: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defRPr sz="3200" b="0">
                <a:latin typeface="Noteworthy Light"/>
                <a:ea typeface="Noteworthy Light"/>
                <a:cs typeface="Noteworthy Light"/>
                <a:sym typeface="Noteworthy Light"/>
              </a:defRPr>
            </a:pPr>
            <a:endParaRPr lang="en-GB" sz="3200" dirty="0">
              <a:latin typeface="+mj-lt"/>
            </a:endParaRPr>
          </a:p>
          <a:p>
            <a:pPr>
              <a:defRPr sz="3200" b="0">
                <a:latin typeface="Noteworthy Light"/>
                <a:ea typeface="Noteworthy Light"/>
                <a:cs typeface="Noteworthy Light"/>
                <a:sym typeface="Noteworthy Light"/>
              </a:defRPr>
            </a:pPr>
            <a:endParaRPr lang="en-GB" sz="3200" dirty="0">
              <a:latin typeface="+mj-lt"/>
            </a:endParaRPr>
          </a:p>
          <a:p>
            <a:pPr>
              <a:defRPr sz="3200" b="0">
                <a:latin typeface="Noteworthy Light"/>
                <a:ea typeface="Noteworthy Light"/>
                <a:cs typeface="Noteworthy Light"/>
                <a:sym typeface="Noteworthy Light"/>
              </a:defRPr>
            </a:pPr>
            <a:endParaRPr lang="en-GB" sz="3200" dirty="0">
              <a:latin typeface="+mj-lt"/>
            </a:endParaRPr>
          </a:p>
          <a:p>
            <a:pPr>
              <a:defRPr sz="3200" b="0">
                <a:latin typeface="Noteworthy Light"/>
                <a:ea typeface="Noteworthy Light"/>
                <a:cs typeface="Noteworthy Light"/>
                <a:sym typeface="Noteworthy Light"/>
              </a:defRPr>
            </a:pPr>
            <a:r>
              <a:rPr lang="en-GB" sz="3200" dirty="0">
                <a:latin typeface="+mj-lt"/>
              </a:rPr>
              <a:t>Key Vocabulary</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Smooth</a:t>
            </a:r>
            <a:r>
              <a:rPr lang="en-GB" sz="2000" dirty="0">
                <a:latin typeface="+mj-lt"/>
              </a:rPr>
              <a:t> - A surface that has no lumps and bumps.</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Duckling</a:t>
            </a:r>
            <a:r>
              <a:rPr lang="en-GB" sz="2000" dirty="0">
                <a:latin typeface="+mj-lt"/>
              </a:rPr>
              <a:t> - A baby duck.</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Piglet</a:t>
            </a:r>
            <a:r>
              <a:rPr lang="en-GB" sz="2000" dirty="0">
                <a:latin typeface="+mj-lt"/>
              </a:rPr>
              <a:t> - A baby pig.</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Lamb </a:t>
            </a:r>
            <a:r>
              <a:rPr lang="en-GB" sz="2000" dirty="0">
                <a:latin typeface="+mj-lt"/>
              </a:rPr>
              <a:t>- A baby sheep.</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Calf</a:t>
            </a:r>
            <a:r>
              <a:rPr lang="en-GB" sz="2000" dirty="0">
                <a:latin typeface="+mj-lt"/>
              </a:rPr>
              <a:t> - A baby cow.</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Puppy</a:t>
            </a:r>
            <a:r>
              <a:rPr lang="en-GB" sz="2000" dirty="0">
                <a:latin typeface="+mj-lt"/>
              </a:rPr>
              <a:t> - A baby dog. </a:t>
            </a:r>
            <a:endParaRPr lang="en-GB" sz="1600" dirty="0">
              <a:solidFill>
                <a:schemeClr val="tx1"/>
              </a:solidFill>
              <a:latin typeface="+mj-lt"/>
            </a:endParaRPr>
          </a:p>
          <a:p>
            <a:pPr marL="457200" indent="-457200" algn="l">
              <a:buFontTx/>
              <a:buChar char="-"/>
              <a:defRPr sz="3200" b="0">
                <a:latin typeface="Noteworthy Light"/>
                <a:ea typeface="Noteworthy Light"/>
                <a:cs typeface="Noteworthy Light"/>
                <a:sym typeface="Noteworthy Light"/>
              </a:defRPr>
            </a:pPr>
            <a:endParaRPr lang="en-GB" sz="1600" dirty="0">
              <a:solidFill>
                <a:schemeClr val="tx1"/>
              </a:solidFill>
              <a:latin typeface="+mj-lt"/>
            </a:endParaRPr>
          </a:p>
          <a:p>
            <a:pPr>
              <a:buSzPct val="125000"/>
              <a:defRPr sz="2800" b="0">
                <a:latin typeface="Noteworthy Light"/>
                <a:ea typeface="Noteworthy Light"/>
                <a:cs typeface="Noteworthy Light"/>
                <a:sym typeface="Noteworthy Light"/>
              </a:defRPr>
            </a:pPr>
            <a:r>
              <a:rPr sz="3200" dirty="0">
                <a:latin typeface="+mj-lt"/>
              </a:rPr>
              <a:t>Key Questions</a:t>
            </a:r>
            <a:r>
              <a:rPr lang="en-GB" sz="3200" dirty="0">
                <a:latin typeface="+mj-lt"/>
              </a:rPr>
              <a:t>?</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latin typeface="+mj-lt"/>
              </a:rPr>
              <a:t>Can you tell me how Dora felt about her eggs at the beginning of the story?</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latin typeface="+mj-lt"/>
              </a:rPr>
              <a:t>As Dora visited the other animals, did her feelings towards her eggs stay the same? Why?</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latin typeface="+mj-lt"/>
              </a:rPr>
              <a:t>How did Dora feel when her chicks hatched? </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latin typeface="+mj-lt"/>
              </a:rPr>
              <a:t>Have you seen any of the baby animals before? Where did you see them? What do you know about them? </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2000" dirty="0">
              <a:latin typeface="+mj-lt"/>
            </a:endParaRP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3200" dirty="0">
              <a:latin typeface="+mj-lt"/>
            </a:endParaRP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600" dirty="0"/>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600" dirty="0"/>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600" dirty="0"/>
          </a:p>
          <a:p>
            <a:pPr marL="514350" indent="-5143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dirty="0"/>
          </a:p>
          <a:p>
            <a:pPr marL="185208" indent="-185208" algn="l">
              <a:buSzPct val="125000"/>
              <a:buChar char="-"/>
              <a:defRPr sz="2800" b="0">
                <a:latin typeface="Noteworthy Light"/>
                <a:ea typeface="Noteworthy Light"/>
                <a:cs typeface="Noteworthy Light"/>
                <a:sym typeface="Noteworthy Light"/>
              </a:defRPr>
            </a:pPr>
            <a:endParaRPr lang="en-GB" sz="1400" dirty="0"/>
          </a:p>
          <a:p>
            <a:pPr algn="l">
              <a:buSzPct val="125000"/>
              <a:defRPr sz="2800" b="0">
                <a:latin typeface="Noteworthy Light"/>
                <a:ea typeface="Noteworthy Light"/>
                <a:cs typeface="Noteworthy Light"/>
                <a:sym typeface="Noteworthy Light"/>
              </a:defRPr>
            </a:pPr>
            <a:r>
              <a:rPr lang="en-GB" sz="1400" dirty="0">
                <a:latin typeface="Noteworthy Light"/>
              </a:rPr>
              <a:t>-</a:t>
            </a: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p:txBody>
      </p:sp>
      <p:sp>
        <p:nvSpPr>
          <p:cNvPr id="44" name="All about me: Growing and Families- week 3-4">
            <a:extLst>
              <a:ext uri="{FF2B5EF4-FFF2-40B4-BE49-F238E27FC236}">
                <a16:creationId xmlns:a16="http://schemas.microsoft.com/office/drawing/2014/main" id="{6AEA0618-F03C-4285-9FE3-F8E331FEADA5}"/>
              </a:ext>
            </a:extLst>
          </p:cNvPr>
          <p:cNvSpPr/>
          <p:nvPr/>
        </p:nvSpPr>
        <p:spPr>
          <a:xfrm>
            <a:off x="9711663" y="4142155"/>
            <a:ext cx="3628901"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p:sp>
        <p:nvSpPr>
          <p:cNvPr id="45" name="All about me: Growing and Families- week 3-4">
            <a:extLst>
              <a:ext uri="{FF2B5EF4-FFF2-40B4-BE49-F238E27FC236}">
                <a16:creationId xmlns:a16="http://schemas.microsoft.com/office/drawing/2014/main" id="{21495E8F-8AD2-4B15-AEFC-720860516EEB}"/>
              </a:ext>
            </a:extLst>
          </p:cNvPr>
          <p:cNvSpPr/>
          <p:nvPr/>
        </p:nvSpPr>
        <p:spPr>
          <a:xfrm>
            <a:off x="14476368" y="4167032"/>
            <a:ext cx="3628901"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p:sp>
        <p:nvSpPr>
          <p:cNvPr id="46" name="All about me: Growing and Families- week 3-4">
            <a:extLst>
              <a:ext uri="{FF2B5EF4-FFF2-40B4-BE49-F238E27FC236}">
                <a16:creationId xmlns:a16="http://schemas.microsoft.com/office/drawing/2014/main" id="{A94FE577-CB8A-4542-9457-ACA0168ED256}"/>
              </a:ext>
            </a:extLst>
          </p:cNvPr>
          <p:cNvSpPr/>
          <p:nvPr/>
        </p:nvSpPr>
        <p:spPr>
          <a:xfrm>
            <a:off x="19330924" y="4167032"/>
            <a:ext cx="3628901"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C621B9A-6C06-4B7F-8738-2F4AB3C72EDA}"/>
                  </a:ext>
                </a:extLst>
              </p14:cNvPr>
              <p14:cNvContentPartPr/>
              <p14:nvPr/>
            </p14:nvContentPartPr>
            <p14:xfrm>
              <a:off x="12695073" y="8825023"/>
              <a:ext cx="360" cy="360"/>
            </p14:xfrm>
          </p:contentPart>
        </mc:Choice>
        <mc:Fallback xmlns="">
          <p:pic>
            <p:nvPicPr>
              <p:cNvPr id="12" name="Ink 11">
                <a:extLst>
                  <a:ext uri="{FF2B5EF4-FFF2-40B4-BE49-F238E27FC236}">
                    <a16:creationId xmlns:a16="http://schemas.microsoft.com/office/drawing/2014/main" id="{9C621B9A-6C06-4B7F-8738-2F4AB3C72EDA}"/>
                  </a:ext>
                </a:extLst>
              </p:cNvPr>
              <p:cNvPicPr/>
              <p:nvPr/>
            </p:nvPicPr>
            <p:blipFill>
              <a:blip r:embed="rId34"/>
              <a:stretch>
                <a:fillRect/>
              </a:stretch>
            </p:blipFill>
            <p:spPr>
              <a:xfrm>
                <a:off x="12686073" y="88163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 name="Ink 12">
                <a:extLst>
                  <a:ext uri="{FF2B5EF4-FFF2-40B4-BE49-F238E27FC236}">
                    <a16:creationId xmlns:a16="http://schemas.microsoft.com/office/drawing/2014/main" id="{11B15166-0BC7-4B82-9C84-F650E767D031}"/>
                  </a:ext>
                </a:extLst>
              </p14:cNvPr>
              <p14:cNvContentPartPr/>
              <p14:nvPr/>
            </p14:nvContentPartPr>
            <p14:xfrm>
              <a:off x="12715953" y="8866783"/>
              <a:ext cx="360" cy="360"/>
            </p14:xfrm>
          </p:contentPart>
        </mc:Choice>
        <mc:Fallback xmlns="">
          <p:pic>
            <p:nvPicPr>
              <p:cNvPr id="13" name="Ink 12">
                <a:extLst>
                  <a:ext uri="{FF2B5EF4-FFF2-40B4-BE49-F238E27FC236}">
                    <a16:creationId xmlns:a16="http://schemas.microsoft.com/office/drawing/2014/main" id="{11B15166-0BC7-4B82-9C84-F650E767D031}"/>
                  </a:ext>
                </a:extLst>
              </p:cNvPr>
              <p:cNvPicPr/>
              <p:nvPr/>
            </p:nvPicPr>
            <p:blipFill>
              <a:blip r:embed="rId34"/>
              <a:stretch>
                <a:fillRect/>
              </a:stretch>
            </p:blipFill>
            <p:spPr>
              <a:xfrm>
                <a:off x="12706953" y="88581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 name="Ink 13">
                <a:extLst>
                  <a:ext uri="{FF2B5EF4-FFF2-40B4-BE49-F238E27FC236}">
                    <a16:creationId xmlns:a16="http://schemas.microsoft.com/office/drawing/2014/main" id="{C4E44459-C63D-4EEC-8334-54B4B81D5CAD}"/>
                  </a:ext>
                </a:extLst>
              </p14:cNvPr>
              <p14:cNvContentPartPr/>
              <p14:nvPr/>
            </p14:nvContentPartPr>
            <p14:xfrm>
              <a:off x="12886233" y="8909623"/>
              <a:ext cx="360" cy="360"/>
            </p14:xfrm>
          </p:contentPart>
        </mc:Choice>
        <mc:Fallback xmlns="">
          <p:pic>
            <p:nvPicPr>
              <p:cNvPr id="14" name="Ink 13">
                <a:extLst>
                  <a:ext uri="{FF2B5EF4-FFF2-40B4-BE49-F238E27FC236}">
                    <a16:creationId xmlns:a16="http://schemas.microsoft.com/office/drawing/2014/main" id="{C4E44459-C63D-4EEC-8334-54B4B81D5CAD}"/>
                  </a:ext>
                </a:extLst>
              </p:cNvPr>
              <p:cNvPicPr/>
              <p:nvPr/>
            </p:nvPicPr>
            <p:blipFill>
              <a:blip r:embed="rId34"/>
              <a:stretch>
                <a:fillRect/>
              </a:stretch>
            </p:blipFill>
            <p:spPr>
              <a:xfrm>
                <a:off x="12877593" y="89006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99AC3B0F-181E-416B-8994-6A7655DC6C69}"/>
                  </a:ext>
                </a:extLst>
              </p14:cNvPr>
              <p14:cNvContentPartPr/>
              <p14:nvPr/>
            </p14:nvContentPartPr>
            <p14:xfrm>
              <a:off x="12886233" y="8845903"/>
              <a:ext cx="360" cy="360"/>
            </p14:xfrm>
          </p:contentPart>
        </mc:Choice>
        <mc:Fallback xmlns="">
          <p:pic>
            <p:nvPicPr>
              <p:cNvPr id="22" name="Ink 21">
                <a:extLst>
                  <a:ext uri="{FF2B5EF4-FFF2-40B4-BE49-F238E27FC236}">
                    <a16:creationId xmlns:a16="http://schemas.microsoft.com/office/drawing/2014/main" id="{99AC3B0F-181E-416B-8994-6A7655DC6C69}"/>
                  </a:ext>
                </a:extLst>
              </p:cNvPr>
              <p:cNvPicPr/>
              <p:nvPr/>
            </p:nvPicPr>
            <p:blipFill>
              <a:blip r:embed="rId34"/>
              <a:stretch>
                <a:fillRect/>
              </a:stretch>
            </p:blipFill>
            <p:spPr>
              <a:xfrm>
                <a:off x="12877593" y="8837263"/>
                <a:ext cx="18000" cy="18000"/>
              </a:xfrm>
              <a:prstGeom prst="rect">
                <a:avLst/>
              </a:prstGeom>
            </p:spPr>
          </p:pic>
        </mc:Fallback>
      </mc:AlternateContent>
      <p:sp>
        <p:nvSpPr>
          <p:cNvPr id="48" name="Key Vocabulary:…">
            <a:extLst>
              <a:ext uri="{FF2B5EF4-FFF2-40B4-BE49-F238E27FC236}">
                <a16:creationId xmlns:a16="http://schemas.microsoft.com/office/drawing/2014/main" id="{87C3F344-74D3-4AEF-8AB5-7A58BAD4F652}"/>
              </a:ext>
            </a:extLst>
          </p:cNvPr>
          <p:cNvSpPr/>
          <p:nvPr/>
        </p:nvSpPr>
        <p:spPr>
          <a:xfrm>
            <a:off x="14404903" y="5217023"/>
            <a:ext cx="4736392"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sz="1600" dirty="0">
              <a:solidFill>
                <a:srgbClr val="FF0000"/>
              </a:solidFill>
            </a:endParaRPr>
          </a:p>
          <a:p>
            <a:pPr>
              <a:defRPr sz="3200" b="0">
                <a:latin typeface="Noteworthy Light"/>
                <a:ea typeface="Noteworthy Light"/>
                <a:cs typeface="Noteworthy Light"/>
                <a:sym typeface="Noteworthy Light"/>
              </a:defRPr>
            </a:pPr>
            <a:endParaRPr lang="en-GB" sz="1600" dirty="0">
              <a:solidFill>
                <a:srgbClr val="FF0000"/>
              </a:solidFill>
            </a:endParaRPr>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latin typeface="+mj-lt"/>
            </a:endParaRPr>
          </a:p>
          <a:p>
            <a:pPr>
              <a:defRPr sz="3200" b="0">
                <a:latin typeface="Noteworthy Light"/>
                <a:ea typeface="Noteworthy Light"/>
                <a:cs typeface="Noteworthy Light"/>
                <a:sym typeface="Noteworthy Light"/>
              </a:defRPr>
            </a:pPr>
            <a:endParaRPr lang="en-GB" sz="3200" dirty="0">
              <a:latin typeface="+mj-lt"/>
            </a:endParaRPr>
          </a:p>
          <a:p>
            <a:pPr>
              <a:defRPr sz="3200" b="0">
                <a:latin typeface="Noteworthy Light"/>
                <a:ea typeface="Noteworthy Light"/>
                <a:cs typeface="Noteworthy Light"/>
                <a:sym typeface="Noteworthy Light"/>
              </a:defRPr>
            </a:pPr>
            <a:endParaRPr lang="en-GB" sz="3200" dirty="0">
              <a:latin typeface="+mj-lt"/>
            </a:endParaRPr>
          </a:p>
          <a:p>
            <a:pPr>
              <a:defRPr sz="3200" b="0">
                <a:latin typeface="Noteworthy Light"/>
                <a:ea typeface="Noteworthy Light"/>
                <a:cs typeface="Noteworthy Light"/>
                <a:sym typeface="Noteworthy Light"/>
              </a:defRPr>
            </a:pPr>
            <a:endParaRPr lang="en-GB" sz="3200" dirty="0">
              <a:latin typeface="+mj-lt"/>
            </a:endParaRPr>
          </a:p>
          <a:p>
            <a:pPr>
              <a:defRPr sz="3200" b="0">
                <a:latin typeface="Noteworthy Light"/>
                <a:ea typeface="Noteworthy Light"/>
                <a:cs typeface="Noteworthy Light"/>
                <a:sym typeface="Noteworthy Light"/>
              </a:defRPr>
            </a:pPr>
            <a:endParaRPr lang="en-GB" sz="3200" dirty="0">
              <a:latin typeface="+mj-lt"/>
            </a:endParaRPr>
          </a:p>
          <a:p>
            <a:pPr>
              <a:defRPr sz="3200" b="0">
                <a:latin typeface="Noteworthy Light"/>
                <a:ea typeface="Noteworthy Light"/>
                <a:cs typeface="Noteworthy Light"/>
                <a:sym typeface="Noteworthy Light"/>
              </a:defRPr>
            </a:pPr>
            <a:endParaRPr lang="en-GB" sz="3200" dirty="0">
              <a:latin typeface="+mj-lt"/>
            </a:endParaRPr>
          </a:p>
          <a:p>
            <a:pPr>
              <a:defRPr sz="3200" b="0">
                <a:latin typeface="Noteworthy Light"/>
                <a:ea typeface="Noteworthy Light"/>
                <a:cs typeface="Noteworthy Light"/>
                <a:sym typeface="Noteworthy Light"/>
              </a:defRPr>
            </a:pPr>
            <a:r>
              <a:rPr lang="en-GB" sz="3200" dirty="0">
                <a:latin typeface="+mj-lt"/>
              </a:rPr>
              <a:t>Key Vocabulary</a:t>
            </a:r>
          </a:p>
          <a:p>
            <a:pPr marL="457200" indent="-45720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Housework</a:t>
            </a:r>
            <a:r>
              <a:rPr lang="en-GB" sz="2000" dirty="0">
                <a:latin typeface="+mj-lt"/>
              </a:rPr>
              <a:t> - Jobs done around the house it keep it clean and tidy.</a:t>
            </a:r>
          </a:p>
          <a:p>
            <a:pPr marL="457200" indent="-45720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Wheat</a:t>
            </a:r>
            <a:r>
              <a:rPr lang="en-GB" sz="2000" dirty="0">
                <a:latin typeface="+mj-lt"/>
              </a:rPr>
              <a:t> - A type of grain grown to make other foods.</a:t>
            </a:r>
          </a:p>
          <a:p>
            <a:pPr marL="457200" indent="-45720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Ripe </a:t>
            </a:r>
            <a:r>
              <a:rPr lang="en-GB" sz="2000" dirty="0">
                <a:latin typeface="+mj-lt"/>
              </a:rPr>
              <a:t>-  Food that is fully grown and ready to eat.</a:t>
            </a:r>
          </a:p>
          <a:p>
            <a:pPr marL="457200" indent="-45720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Mill</a:t>
            </a:r>
            <a:r>
              <a:rPr lang="en-GB" sz="2000" dirty="0">
                <a:latin typeface="+mj-lt"/>
              </a:rPr>
              <a:t> - A place where grains are ground into flour.</a:t>
            </a:r>
          </a:p>
          <a:p>
            <a:pPr marL="457200" indent="-45720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Flour</a:t>
            </a:r>
            <a:r>
              <a:rPr lang="en-GB" sz="2000" dirty="0">
                <a:latin typeface="+mj-lt"/>
              </a:rPr>
              <a:t> - A powder used as an ingredient for cooking in cakes and breads.</a:t>
            </a:r>
            <a:endParaRPr lang="en-GB" sz="1600" dirty="0">
              <a:solidFill>
                <a:schemeClr val="tx1"/>
              </a:solidFill>
              <a:latin typeface="+mj-lt"/>
            </a:endParaRPr>
          </a:p>
          <a:p>
            <a:pPr>
              <a:buSzPct val="125000"/>
              <a:defRPr sz="2800" b="0">
                <a:latin typeface="Noteworthy Light"/>
                <a:ea typeface="Noteworthy Light"/>
                <a:cs typeface="Noteworthy Light"/>
                <a:sym typeface="Noteworthy Light"/>
              </a:defRPr>
            </a:pPr>
            <a:r>
              <a:rPr lang="en-GB" sz="3200" dirty="0">
                <a:latin typeface="+mj-lt"/>
              </a:rPr>
              <a:t>K</a:t>
            </a:r>
            <a:r>
              <a:rPr sz="3200" dirty="0">
                <a:latin typeface="+mj-lt"/>
              </a:rPr>
              <a:t>e</a:t>
            </a:r>
            <a:r>
              <a:rPr lang="en-GB" sz="3200" dirty="0">
                <a:latin typeface="+mj-lt"/>
              </a:rPr>
              <a:t>y</a:t>
            </a:r>
            <a:r>
              <a:rPr sz="3200" dirty="0">
                <a:latin typeface="+mj-lt"/>
              </a:rPr>
              <a:t> Questions?</a:t>
            </a:r>
            <a:endParaRPr lang="en-GB" sz="3200" dirty="0">
              <a:latin typeface="+mj-lt"/>
            </a:endParaRP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latin typeface="+mj-lt"/>
              </a:rPr>
              <a:t>Are the Little Red Hen’s friends helpful? Can you explain your answer?</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latin typeface="+mj-lt"/>
              </a:rPr>
              <a:t>Does the Little Red Hen get her ingredients for her bread from the shop? Where does it come from?</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latin typeface="+mj-lt"/>
              </a:rPr>
              <a:t>If you were the Little Red Hen, what would you say to your friends who did not help you? </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2000" dirty="0">
              <a:latin typeface="+mj-lt"/>
            </a:endParaRPr>
          </a:p>
          <a:p>
            <a:pPr marL="457200" indent="-457200">
              <a:buSzPct val="125000"/>
              <a:buFont typeface="Arial" panose="020B0604020202020204" pitchFamily="34" charset="0"/>
              <a:buChar char="•"/>
              <a:defRPr sz="2800" b="0">
                <a:latin typeface="Noteworthy Light"/>
                <a:ea typeface="Noteworthy Light"/>
                <a:cs typeface="Noteworthy Light"/>
                <a:sym typeface="Noteworthy Light"/>
              </a:defRPr>
            </a:pPr>
            <a:endParaRPr lang="en-GB" sz="2000" dirty="0">
              <a:latin typeface="+mj-lt"/>
            </a:endParaRP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3200" dirty="0">
              <a:latin typeface="+mj-lt"/>
            </a:endParaRPr>
          </a:p>
          <a:p>
            <a:pPr algn="l">
              <a:buSzPct val="125000"/>
              <a:defRPr sz="2800" b="0">
                <a:latin typeface="Noteworthy Light"/>
                <a:ea typeface="Noteworthy Light"/>
                <a:cs typeface="Noteworthy Light"/>
                <a:sym typeface="Noteworthy Light"/>
              </a:defRPr>
            </a:pPr>
            <a:endParaRPr lang="en-GB" sz="1600" dirty="0">
              <a:latin typeface="+mj-lt"/>
            </a:endParaRPr>
          </a:p>
          <a:p>
            <a:pPr algn="l">
              <a:buSzPct val="125000"/>
              <a:defRPr sz="2800" b="0">
                <a:latin typeface="Noteworthy Light"/>
                <a:ea typeface="Noteworthy Light"/>
                <a:cs typeface="Noteworthy Light"/>
                <a:sym typeface="Noteworthy Light"/>
              </a:defRPr>
            </a:pPr>
            <a:endParaRPr lang="en-GB" sz="1600" dirty="0">
              <a:latin typeface="+mj-lt"/>
            </a:endParaRPr>
          </a:p>
          <a:p>
            <a:pPr marL="185208" indent="-185208" algn="l">
              <a:buSzPct val="125000"/>
              <a:buChar char="-"/>
              <a:defRPr sz="2800" b="0">
                <a:latin typeface="Noteworthy Light"/>
                <a:ea typeface="Noteworthy Light"/>
                <a:cs typeface="Noteworthy Light"/>
                <a:sym typeface="Noteworthy Light"/>
              </a:defRPr>
            </a:pPr>
            <a:endParaRPr lang="en-GB" dirty="0"/>
          </a:p>
          <a:p>
            <a:pPr marL="185208" indent="-185208" algn="l">
              <a:buSzPct val="125000"/>
              <a:buChar char="-"/>
              <a:defRPr sz="2800" b="0">
                <a:latin typeface="Noteworthy Light"/>
                <a:ea typeface="Noteworthy Light"/>
                <a:cs typeface="Noteworthy Light"/>
                <a:sym typeface="Noteworthy Light"/>
              </a:defRPr>
            </a:pPr>
            <a:endParaRPr lang="en-GB" dirty="0"/>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algn="l">
              <a:buSzPct val="125000"/>
              <a:defRPr sz="2800" b="0">
                <a:latin typeface="Noteworthy Light"/>
                <a:ea typeface="Noteworthy Light"/>
                <a:cs typeface="Noteworthy Light"/>
                <a:sym typeface="Noteworthy Light"/>
              </a:defRPr>
            </a:pPr>
            <a:endParaRPr lang="en-GB" sz="1400" b="0" dirty="0">
              <a:sym typeface="Noteworthy Light"/>
            </a:endParaRPr>
          </a:p>
          <a:p>
            <a:pPr marL="185208" indent="-185208" algn="l">
              <a:buSzPct val="125000"/>
              <a:buChar char="-"/>
              <a:defRPr sz="2800" b="0">
                <a:latin typeface="Noteworthy Light"/>
                <a:ea typeface="Noteworthy Light"/>
                <a:cs typeface="Noteworthy Light"/>
                <a:sym typeface="Noteworthy Light"/>
              </a:defRPr>
            </a:pPr>
            <a:endParaRPr lang="en-GB" sz="1400" dirty="0"/>
          </a:p>
          <a:p>
            <a:pPr algn="l">
              <a:buSzPct val="125000"/>
              <a:defRPr sz="2800" b="0">
                <a:latin typeface="Noteworthy Light"/>
                <a:ea typeface="Noteworthy Light"/>
                <a:cs typeface="Noteworthy Light"/>
                <a:sym typeface="Noteworthy Light"/>
              </a:defRPr>
            </a:pPr>
            <a:endParaRPr lang="en-GB" sz="1400" dirty="0"/>
          </a:p>
        </p:txBody>
      </p:sp>
      <p:pic>
        <p:nvPicPr>
          <p:cNvPr id="1028" name="Picture 4" descr="Book: Tremendous Tractors | NINOS SHOP">
            <a:extLst>
              <a:ext uri="{FF2B5EF4-FFF2-40B4-BE49-F238E27FC236}">
                <a16:creationId xmlns:a16="http://schemas.microsoft.com/office/drawing/2014/main" id="{8A239B3B-37D1-4B35-8116-155F5F41F4BF}"/>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774461" y="1571664"/>
            <a:ext cx="2923443" cy="29111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arden Literature Lesson Plan - Exploring the book Oliver's Vegetables">
            <a:extLst>
              <a:ext uri="{FF2B5EF4-FFF2-40B4-BE49-F238E27FC236}">
                <a16:creationId xmlns:a16="http://schemas.microsoft.com/office/drawing/2014/main" id="{794B48D8-A1E6-4DF6-9572-03A178093851}"/>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9624662" y="1582655"/>
            <a:ext cx="2923443" cy="29322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ittle Red Hen Book">
            <a:extLst>
              <a:ext uri="{FF2B5EF4-FFF2-40B4-BE49-F238E27FC236}">
                <a16:creationId xmlns:a16="http://schemas.microsoft.com/office/drawing/2014/main" id="{2360ACA3-4DAF-41F7-AB33-C66E340F7139}"/>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4373944" y="1571664"/>
            <a:ext cx="2896102" cy="2911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ra's Eggs by Julie Sykes">
            <a:extLst>
              <a:ext uri="{FF2B5EF4-FFF2-40B4-BE49-F238E27FC236}">
                <a16:creationId xmlns:a16="http://schemas.microsoft.com/office/drawing/2014/main" id="{176F45DB-3D93-477F-9DF1-F1BBFE399381}"/>
              </a:ext>
            </a:extLst>
          </p:cNvPr>
          <p:cNvPicPr>
            <a:picLocks noChangeAspect="1" noChangeArrowheads="1"/>
          </p:cNvPicPr>
          <p:nvPr/>
        </p:nvPicPr>
        <p:blipFill rotWithShape="1">
          <a:blip r:embed="rId41">
            <a:extLst>
              <a:ext uri="{28A0092B-C50C-407E-A947-70E740481C1C}">
                <a14:useLocalDpi xmlns:a14="http://schemas.microsoft.com/office/drawing/2010/main" val="0"/>
              </a:ext>
            </a:extLst>
          </a:blip>
          <a:srcRect l="19533" r="21353"/>
          <a:stretch/>
        </p:blipFill>
        <p:spPr bwMode="auto">
          <a:xfrm>
            <a:off x="18717565" y="1593221"/>
            <a:ext cx="3277824" cy="29111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D3750B-9F1B-46AE-A373-74F70BE9AF8D}"/>
              </a:ext>
            </a:extLst>
          </p:cNvPr>
          <p:cNvSpPr txBox="1"/>
          <p:nvPr/>
        </p:nvSpPr>
        <p:spPr>
          <a:xfrm>
            <a:off x="7697904" y="19631"/>
            <a:ext cx="1587312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rPr>
              <a:t>We will also look at different non-fiction books that are about farms, animals and growing.</a:t>
            </a:r>
          </a:p>
        </p:txBody>
      </p:sp>
      <p:pic>
        <p:nvPicPr>
          <p:cNvPr id="2050" name="Picture 2" descr="Kids to Farms program will educated children with hands-on experiences">
            <a:extLst>
              <a:ext uri="{FF2B5EF4-FFF2-40B4-BE49-F238E27FC236}">
                <a16:creationId xmlns:a16="http://schemas.microsoft.com/office/drawing/2014/main" id="{FC03FD76-57BA-4ED3-A6D8-0D3A052723CA}"/>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80868" y="1935768"/>
            <a:ext cx="2063124" cy="20718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armer Duck Bilingual Book, 20 languages to choose from - Multilingual ...">
            <a:extLst>
              <a:ext uri="{FF2B5EF4-FFF2-40B4-BE49-F238E27FC236}">
                <a16:creationId xmlns:a16="http://schemas.microsoft.com/office/drawing/2014/main" id="{6988DA6E-9643-4257-81D3-F1064796BA47}"/>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2176277" y="1845138"/>
            <a:ext cx="2301329" cy="22553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12A06D-88EB-4014-A9FB-3AE37757D75A}"/>
              </a:ext>
            </a:extLst>
          </p:cNvPr>
          <p:cNvPicPr>
            <a:picLocks noChangeAspect="1"/>
          </p:cNvPicPr>
          <p:nvPr/>
        </p:nvPicPr>
        <p:blipFill>
          <a:blip r:embed="rId2"/>
          <a:stretch>
            <a:fillRect/>
          </a:stretch>
        </p:blipFill>
        <p:spPr>
          <a:xfrm>
            <a:off x="944402" y="3736782"/>
            <a:ext cx="3645724" cy="1487553"/>
          </a:xfrm>
          <a:prstGeom prst="rect">
            <a:avLst/>
          </a:prstGeom>
        </p:spPr>
      </p:pic>
      <p:sp>
        <p:nvSpPr>
          <p:cNvPr id="8" name="Key Vocabulary:…">
            <a:extLst>
              <a:ext uri="{FF2B5EF4-FFF2-40B4-BE49-F238E27FC236}">
                <a16:creationId xmlns:a16="http://schemas.microsoft.com/office/drawing/2014/main" id="{D597F104-E81B-4C15-BD74-0501C0F15CB6}"/>
              </a:ext>
            </a:extLst>
          </p:cNvPr>
          <p:cNvSpPr/>
          <p:nvPr/>
        </p:nvSpPr>
        <p:spPr>
          <a:xfrm>
            <a:off x="655525" y="5224335"/>
            <a:ext cx="4935378" cy="812382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sz="3200" dirty="0">
              <a:solidFill>
                <a:srgbClr val="FF0000"/>
              </a:solidFill>
            </a:endParaRPr>
          </a:p>
          <a:p>
            <a:pPr algn="l">
              <a:defRPr sz="3200" b="0">
                <a:latin typeface="Noteworthy Light"/>
                <a:ea typeface="Noteworthy Light"/>
                <a:cs typeface="Noteworthy Light"/>
                <a:sym typeface="Noteworthy Light"/>
              </a:defRPr>
            </a:pPr>
            <a:r>
              <a:rPr lang="en-GB" sz="1600" dirty="0">
                <a:solidFill>
                  <a:srgbClr val="FF0000"/>
                </a:solidFill>
              </a:rPr>
              <a:t>   </a:t>
            </a: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defRPr sz="3200" b="0">
                <a:latin typeface="Noteworthy Light"/>
                <a:ea typeface="Noteworthy Light"/>
                <a:cs typeface="Noteworthy Light"/>
                <a:sym typeface="Noteworthy Light"/>
              </a:defRPr>
            </a:pPr>
            <a:endParaRPr lang="en-GB" sz="3200" dirty="0">
              <a:latin typeface="+mj-lt"/>
            </a:endParaRPr>
          </a:p>
          <a:p>
            <a:pPr>
              <a:defRPr sz="3200" b="0">
                <a:latin typeface="Noteworthy Light"/>
                <a:ea typeface="Noteworthy Light"/>
                <a:cs typeface="Noteworthy Light"/>
                <a:sym typeface="Noteworthy Light"/>
              </a:defRPr>
            </a:pPr>
            <a:r>
              <a:rPr lang="en-GB" sz="3200" dirty="0">
                <a:latin typeface="+mj-lt"/>
              </a:rPr>
              <a:t>Key Vocabulary</a:t>
            </a:r>
            <a:endParaRPr lang="en-GB" sz="1600" dirty="0">
              <a:latin typeface="+mj-lt"/>
            </a:endParaRP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Ugly</a:t>
            </a:r>
            <a:r>
              <a:rPr lang="en-GB" sz="2000" dirty="0">
                <a:latin typeface="+mj-lt"/>
              </a:rPr>
              <a:t> -Something that doesn’t look very pretty.</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Whispered</a:t>
            </a:r>
            <a:r>
              <a:rPr lang="en-GB" sz="2000" dirty="0">
                <a:latin typeface="+mj-lt"/>
              </a:rPr>
              <a:t> - Spoken very quietly.</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River</a:t>
            </a:r>
            <a:r>
              <a:rPr lang="en-GB" sz="2000" dirty="0">
                <a:latin typeface="+mj-lt"/>
              </a:rPr>
              <a:t> - A natural flowing water course.</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Waddled</a:t>
            </a:r>
            <a:r>
              <a:rPr lang="en-GB" sz="2000" dirty="0">
                <a:latin typeface="+mj-lt"/>
              </a:rPr>
              <a:t> - Walk in slow steps swaying side to side.</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000" dirty="0">
                <a:solidFill>
                  <a:srgbClr val="FF0000"/>
                </a:solidFill>
                <a:latin typeface="+mj-lt"/>
              </a:rPr>
              <a:t>Flock</a:t>
            </a:r>
            <a:r>
              <a:rPr lang="en-GB" sz="2000" dirty="0">
                <a:latin typeface="+mj-lt"/>
              </a:rPr>
              <a:t> - A group of birds.</a:t>
            </a:r>
          </a:p>
          <a:p>
            <a:pPr algn="l">
              <a:defRPr sz="3200" b="0">
                <a:latin typeface="Noteworthy Light"/>
                <a:ea typeface="Noteworthy Light"/>
                <a:cs typeface="Noteworthy Light"/>
                <a:sym typeface="Noteworthy Light"/>
              </a:defRPr>
            </a:pPr>
            <a:endParaRPr lang="en-GB" sz="1600" dirty="0">
              <a:solidFill>
                <a:schemeClr val="tx1"/>
              </a:solidFill>
              <a:latin typeface="+mj-lt"/>
            </a:endParaRPr>
          </a:p>
          <a:p>
            <a:pPr>
              <a:buSzPct val="125000"/>
              <a:defRPr sz="2800" b="0">
                <a:latin typeface="Noteworthy Light"/>
                <a:ea typeface="Noteworthy Light"/>
                <a:cs typeface="Noteworthy Light"/>
                <a:sym typeface="Noteworthy Light"/>
              </a:defRPr>
            </a:pPr>
            <a:r>
              <a:rPr sz="3200" dirty="0"/>
              <a:t>Key Questions</a:t>
            </a:r>
            <a:r>
              <a:rPr lang="en-GB" sz="3200" dirty="0"/>
              <a:t>?</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t>Why were the other animals unkind to the grey duckling?</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t>How would you feel if someone was unkind to you like that?</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t>How could the other animals have been kinder to the grey duckling?</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t>Have you seen a real swan before? Can you tell me about it?</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000" dirty="0"/>
              <a:t>I wonder what all those animals would say to the grey duckling when he turned into a swan. </a:t>
            </a:r>
          </a:p>
          <a:p>
            <a:pPr algn="l">
              <a:buSzPct val="125000"/>
              <a:defRPr sz="2800" b="0">
                <a:latin typeface="Noteworthy Light"/>
                <a:ea typeface="Noteworthy Light"/>
                <a:cs typeface="Noteworthy Light"/>
                <a:sym typeface="Noteworthy Light"/>
              </a:defRPr>
            </a:pPr>
            <a:endParaRPr lang="en-GB" sz="1600" dirty="0"/>
          </a:p>
          <a:p>
            <a:pPr algn="l">
              <a:buSzPct val="125000"/>
              <a:defRPr sz="2800" b="0">
                <a:latin typeface="Noteworthy Light"/>
                <a:ea typeface="Noteworthy Light"/>
                <a:cs typeface="Noteworthy Light"/>
                <a:sym typeface="Noteworthy Light"/>
              </a:defRPr>
            </a:pPr>
            <a:endParaRPr lang="en-GB" dirty="0"/>
          </a:p>
          <a:p>
            <a:pPr marL="185208" indent="-185208" algn="l">
              <a:buSzPct val="125000"/>
              <a:buChar char="-"/>
              <a:defRPr sz="2800" b="0">
                <a:latin typeface="Noteworthy Light"/>
                <a:ea typeface="Noteworthy Light"/>
                <a:cs typeface="Noteworthy Light"/>
                <a:sym typeface="Noteworthy Light"/>
              </a:defRPr>
            </a:pPr>
            <a:endParaRPr lang="en-GB" sz="1400" dirty="0"/>
          </a:p>
          <a:p>
            <a:pPr algn="l">
              <a:buSzPct val="125000"/>
              <a:defRPr sz="2800" b="0">
                <a:latin typeface="Noteworthy Light"/>
                <a:ea typeface="Noteworthy Light"/>
                <a:cs typeface="Noteworthy Light"/>
                <a:sym typeface="Noteworthy Light"/>
              </a:defRPr>
            </a:pPr>
            <a:r>
              <a:rPr lang="en-GB" sz="1400" dirty="0">
                <a:latin typeface="Noteworthy Light"/>
              </a:rPr>
              <a:t>-</a:t>
            </a: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p:txBody>
      </p:sp>
      <p:pic>
        <p:nvPicPr>
          <p:cNvPr id="2050" name="Picture 2" descr="https://pictures.abebooks.com/isbn/9780723270676-uk.jpg">
            <a:extLst>
              <a:ext uri="{FF2B5EF4-FFF2-40B4-BE49-F238E27FC236}">
                <a16:creationId xmlns:a16="http://schemas.microsoft.com/office/drawing/2014/main" id="{D6EAD23B-9245-4C34-BA87-2BEB3F4EE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25" y="1080407"/>
            <a:ext cx="3015287" cy="302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1476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Literacy- Reading and writing"/>
          <p:cNvSpPr/>
          <p:nvPr/>
        </p:nvSpPr>
        <p:spPr>
          <a:xfrm>
            <a:off x="120010" y="6918352"/>
            <a:ext cx="10349441" cy="5852930"/>
          </a:xfrm>
          <a:prstGeom prst="roundRect">
            <a:avLst>
              <a:gd name="adj" fmla="val 10174"/>
            </a:avLst>
          </a:prstGeom>
          <a:ln w="254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1" indent="0" algn="l" defTabSz="825500" rtl="0" eaLnBrk="1" fontAlgn="auto" latinLnBrk="0" hangingPunct="0">
              <a:lnSpc>
                <a:spcPct val="100000"/>
              </a:lnSpc>
              <a:spcBef>
                <a:spcPts val="0"/>
              </a:spcBef>
              <a:spcAft>
                <a:spcPts val="0"/>
              </a:spcAft>
              <a:buClrTx/>
              <a:buSzTx/>
              <a:buFontTx/>
              <a:buNone/>
              <a:tabLst/>
              <a:defRPr sz="1400" b="0">
                <a:solidFill>
                  <a:srgbClr val="FF644E">
                    <a:hueOff val="-82419"/>
                    <a:satOff val="-9513"/>
                    <a:lumOff val="-16343"/>
                  </a:srgbClr>
                </a:solidFill>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153" name="Physical development"/>
          <p:cNvSpPr/>
          <p:nvPr/>
        </p:nvSpPr>
        <p:spPr>
          <a:xfrm>
            <a:off x="120011" y="135204"/>
            <a:ext cx="9147480" cy="6511546"/>
          </a:xfrm>
          <a:prstGeom prst="roundRect">
            <a:avLst>
              <a:gd name="adj" fmla="val 14594"/>
            </a:avLst>
          </a:prstGeom>
          <a:solidFill>
            <a:schemeClr val="bg1"/>
          </a:solidFill>
          <a:ln w="25400">
            <a:solidFill>
              <a:schemeClr val="accent3"/>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sz="2600" b="0" i="0" u="none" strike="noStrike" kern="0" cap="none" spc="0" normalizeH="0" baseline="0" noProof="0" dirty="0">
                <a:ln>
                  <a:noFill/>
                </a:ln>
                <a:solidFill>
                  <a:srgbClr val="000000"/>
                </a:solidFill>
                <a:effectLst/>
                <a:uLnTx/>
                <a:uFillTx/>
                <a:latin typeface="Noteworthy Bold"/>
                <a:sym typeface="Noteworthy Bold"/>
              </a:rPr>
              <a:t>       </a:t>
            </a: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p:txBody>
      </p:sp>
      <p:sp>
        <p:nvSpPr>
          <p:cNvPr id="154" name="PSED"/>
          <p:cNvSpPr/>
          <p:nvPr/>
        </p:nvSpPr>
        <p:spPr>
          <a:xfrm>
            <a:off x="10632395" y="6112278"/>
            <a:ext cx="4060204" cy="7480750"/>
          </a:xfrm>
          <a:prstGeom prst="roundRect">
            <a:avLst>
              <a:gd name="adj" fmla="val 24104"/>
            </a:avLst>
          </a:prstGeom>
          <a:solidFill>
            <a:schemeClr val="bg1"/>
          </a:solidFill>
          <a:ln w="25400">
            <a:solidFill>
              <a:schemeClr val="accent4"/>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p:txBody>
      </p:sp>
      <p:sp>
        <p:nvSpPr>
          <p:cNvPr id="155" name="Mathematics…"/>
          <p:cNvSpPr/>
          <p:nvPr/>
        </p:nvSpPr>
        <p:spPr>
          <a:xfrm>
            <a:off x="9351067" y="247696"/>
            <a:ext cx="9641792" cy="5769890"/>
          </a:xfrm>
          <a:prstGeom prst="roundRect">
            <a:avLst>
              <a:gd name="adj" fmla="val 17514"/>
            </a:avLst>
          </a:prstGeom>
          <a:solidFill>
            <a:schemeClr val="bg1"/>
          </a:solidFill>
          <a:ln w="25400">
            <a:solidFill>
              <a:schemeClr val="accent5"/>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just"/>
            <a:endParaRPr lang="en-GB" sz="1600" b="0" dirty="0"/>
          </a:p>
        </p:txBody>
      </p:sp>
      <p:sp>
        <p:nvSpPr>
          <p:cNvPr id="156" name="Knowledge and understanding of the world"/>
          <p:cNvSpPr/>
          <p:nvPr/>
        </p:nvSpPr>
        <p:spPr>
          <a:xfrm>
            <a:off x="19232580" y="177425"/>
            <a:ext cx="4989043" cy="13279466"/>
          </a:xfrm>
          <a:prstGeom prst="roundRect">
            <a:avLst>
              <a:gd name="adj" fmla="val 15000"/>
            </a:avLst>
          </a:prstGeom>
          <a:solidFill>
            <a:schemeClr val="bg1"/>
          </a:solidFill>
          <a:ln w="25400">
            <a:solidFill>
              <a:schemeClr val="accent6">
                <a:hueOff val="-146070"/>
                <a:satOff val="-10048"/>
                <a:lumOff val="-30626"/>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000" b="0">
                <a:latin typeface="Noteworthy Bold"/>
                <a:ea typeface="Noteworthy Bold"/>
                <a:cs typeface="Noteworthy Bold"/>
                <a:sym typeface="Noteworthy Bold"/>
              </a:defRPr>
            </a:pPr>
            <a:endParaRPr lang="en-GB" sz="3200" b="0" dirty="0">
              <a:latin typeface="Noteworthy Bold"/>
              <a:sym typeface="Noteworthy Bold"/>
            </a:endParaRPr>
          </a:p>
        </p:txBody>
      </p:sp>
      <p:sp>
        <p:nvSpPr>
          <p:cNvPr id="157" name="Expressive arts and          design"/>
          <p:cNvSpPr/>
          <p:nvPr/>
        </p:nvSpPr>
        <p:spPr>
          <a:xfrm>
            <a:off x="14775585" y="6142893"/>
            <a:ext cx="4360023" cy="7480750"/>
          </a:xfrm>
          <a:prstGeom prst="roundRect">
            <a:avLst>
              <a:gd name="adj" fmla="val 17080"/>
            </a:avLst>
          </a:prstGeom>
          <a:solidFill>
            <a:schemeClr val="bg1"/>
          </a:solidFill>
          <a:ln w="25400">
            <a:solidFill>
              <a:schemeClr val="accent6">
                <a:satOff val="18029"/>
                <a:lumOff val="12067"/>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lang="en-GB"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lang="en-GB"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p:txBody>
      </p:sp>
      <p:sp>
        <p:nvSpPr>
          <p:cNvPr id="168" name="A number a week 0-4…"/>
          <p:cNvSpPr txBox="1"/>
          <p:nvPr/>
        </p:nvSpPr>
        <p:spPr>
          <a:xfrm>
            <a:off x="9811294" y="2478398"/>
            <a:ext cx="8781506" cy="1458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2000" b="0" i="0" u="none" strike="noStrike" kern="0" cap="none" spc="0" normalizeH="0" baseline="0" noProof="0" dirty="0">
              <a:ln>
                <a:noFill/>
              </a:ln>
              <a:solidFill>
                <a:srgbClr val="000000"/>
              </a:solidFill>
              <a:effectLst/>
              <a:uLnTx/>
              <a:uFillTx/>
              <a:latin typeface="Noteworthy Bold"/>
              <a:sym typeface="Noteworthy Bold"/>
            </a:endParaRPr>
          </a:p>
        </p:txBody>
      </p:sp>
      <p:sp>
        <p:nvSpPr>
          <p:cNvPr id="180" name="Phonics…"/>
          <p:cNvSpPr txBox="1"/>
          <p:nvPr/>
        </p:nvSpPr>
        <p:spPr>
          <a:xfrm>
            <a:off x="2820957" y="6872453"/>
            <a:ext cx="304638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2800" b="0" u="sng" dirty="0">
                <a:latin typeface="Noteworthy Bold"/>
                <a:sym typeface="Noteworthy Bold"/>
              </a:rPr>
              <a:t>Phonics/ English </a:t>
            </a:r>
            <a:endParaRPr kumimoji="0" sz="2800" b="0" i="0" u="sng" strike="noStrike" kern="0" cap="none" spc="0" normalizeH="0" baseline="0" noProof="0" dirty="0">
              <a:ln>
                <a:noFill/>
              </a:ln>
              <a:solidFill>
                <a:srgbClr val="000000"/>
              </a:solidFill>
              <a:effectLst/>
              <a:uLnTx/>
              <a:uFillTx/>
              <a:latin typeface="Noteworthy Bold"/>
              <a:sym typeface="Noteworthy Bold"/>
            </a:endParaRPr>
          </a:p>
        </p:txBody>
      </p:sp>
      <p:sp>
        <p:nvSpPr>
          <p:cNvPr id="181" name="Oral blending…"/>
          <p:cNvSpPr txBox="1"/>
          <p:nvPr/>
        </p:nvSpPr>
        <p:spPr>
          <a:xfrm>
            <a:off x="240905" y="9328699"/>
            <a:ext cx="2135707"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0A0203"/>
              </a:solidFill>
              <a:effectLst/>
              <a:uLnTx/>
              <a:uFillTx/>
              <a:latin typeface="Noteworthy Light"/>
              <a:sym typeface="Noteworthy Light"/>
            </a:endParaRPr>
          </a:p>
        </p:txBody>
      </p:sp>
      <p:sp>
        <p:nvSpPr>
          <p:cNvPr id="189" name="Self care…"/>
          <p:cNvSpPr txBox="1"/>
          <p:nvPr/>
        </p:nvSpPr>
        <p:spPr>
          <a:xfrm>
            <a:off x="5437214" y="5098481"/>
            <a:ext cx="2004951"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2000" b="0" i="0" u="none" strike="noStrike" kern="0" cap="none" spc="0" normalizeH="0" baseline="0" noProof="0" dirty="0">
              <a:ln>
                <a:noFill/>
              </a:ln>
              <a:solidFill>
                <a:srgbClr val="000000"/>
              </a:solidFill>
              <a:effectLst/>
              <a:uLnTx/>
              <a:uFillTx/>
              <a:latin typeface="Noteworthy Bold"/>
              <a:sym typeface="Noteworthy Bold"/>
            </a:endParaRPr>
          </a:p>
        </p:txBody>
      </p:sp>
      <p:sp>
        <p:nvSpPr>
          <p:cNvPr id="190" name="In play In play the children will improve their fine motor skills they will do this whilst using construction, doll dressing, IT and a range of other activities that will be out in provision."/>
          <p:cNvSpPr txBox="1"/>
          <p:nvPr/>
        </p:nvSpPr>
        <p:spPr>
          <a:xfrm>
            <a:off x="187091" y="3027025"/>
            <a:ext cx="2922019"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191" name="Gross motor Children use their gross motor skills to perform every day functions, such as walking and running, playground skills (e.g. climbing) and sporting skills (e.g. catching, throwing and hitting a ball with a bat). We will practice these skills du"/>
          <p:cNvSpPr txBox="1"/>
          <p:nvPr/>
        </p:nvSpPr>
        <p:spPr>
          <a:xfrm>
            <a:off x="200924" y="4177578"/>
            <a:ext cx="7776098"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1600" b="0" i="0" u="sng"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Scissor Skills</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16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Scissors are </a:t>
            </a:r>
            <a:r>
              <a:rPr lang="en-GB" sz="1600" b="0" dirty="0">
                <a:latin typeface="Noteworthy Light"/>
                <a:ea typeface="Noteworthy Light"/>
                <a:cs typeface="Noteworthy Light"/>
                <a:sym typeface="Noteworthy Light"/>
              </a:rPr>
              <a:t>an important part of continuous provision.  They are a hard tool to learn how to control and use correctly, so we ensure lots of scissor skills opportunities are provided. Scissors help to develop children’s fine motor skills by using muscles which are normally not used in other fine motor activities. Strengthening the hand muscles is important for many daily experiences children have, including fastening zips and writing. </a:t>
            </a:r>
            <a:endParaRPr kumimoji="0" sz="16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pic>
        <p:nvPicPr>
          <p:cNvPr id="193" name="Image" descr="Image"/>
          <p:cNvPicPr>
            <a:picLocks noChangeAspect="1"/>
          </p:cNvPicPr>
          <p:nvPr/>
        </p:nvPicPr>
        <p:blipFill>
          <a:blip r:embed="rId3"/>
          <a:srcRect l="272" t="223" r="193" b="65"/>
          <a:stretch>
            <a:fillRect/>
          </a:stretch>
        </p:blipFill>
        <p:spPr>
          <a:xfrm>
            <a:off x="14008514" y="8934826"/>
            <a:ext cx="773013" cy="775592"/>
          </a:xfrm>
          <a:custGeom>
            <a:avLst/>
            <a:gdLst/>
            <a:ahLst/>
            <a:cxnLst>
              <a:cxn ang="0">
                <a:pos x="wd2" y="hd2"/>
              </a:cxn>
              <a:cxn ang="5400000">
                <a:pos x="wd2" y="hd2"/>
              </a:cxn>
              <a:cxn ang="10800000">
                <a:pos x="wd2" y="hd2"/>
              </a:cxn>
              <a:cxn ang="16200000">
                <a:pos x="wd2" y="hd2"/>
              </a:cxn>
            </a:cxnLst>
            <a:rect l="0" t="0" r="r" b="b"/>
            <a:pathLst>
              <a:path w="21600" h="21600" extrusionOk="0">
                <a:moveTo>
                  <a:pt x="10418" y="0"/>
                </a:moveTo>
                <a:cubicBezTo>
                  <a:pt x="8787" y="95"/>
                  <a:pt x="8741" y="376"/>
                  <a:pt x="8185" y="1178"/>
                </a:cubicBezTo>
                <a:cubicBezTo>
                  <a:pt x="7424" y="2273"/>
                  <a:pt x="7359" y="2635"/>
                  <a:pt x="7767" y="3964"/>
                </a:cubicBezTo>
                <a:cubicBezTo>
                  <a:pt x="7872" y="4306"/>
                  <a:pt x="7938" y="4281"/>
                  <a:pt x="6225" y="4581"/>
                </a:cubicBezTo>
                <a:cubicBezTo>
                  <a:pt x="5018" y="4793"/>
                  <a:pt x="4911" y="4837"/>
                  <a:pt x="4553" y="5285"/>
                </a:cubicBezTo>
                <a:lnTo>
                  <a:pt x="4179" y="5759"/>
                </a:lnTo>
                <a:lnTo>
                  <a:pt x="4409" y="6994"/>
                </a:lnTo>
                <a:cubicBezTo>
                  <a:pt x="4540" y="7676"/>
                  <a:pt x="4618" y="8277"/>
                  <a:pt x="4568" y="8330"/>
                </a:cubicBezTo>
                <a:cubicBezTo>
                  <a:pt x="4518" y="8382"/>
                  <a:pt x="3933" y="8685"/>
                  <a:pt x="3271" y="9005"/>
                </a:cubicBezTo>
                <a:cubicBezTo>
                  <a:pt x="1342" y="9936"/>
                  <a:pt x="1211" y="10179"/>
                  <a:pt x="1960" y="11604"/>
                </a:cubicBezTo>
                <a:cubicBezTo>
                  <a:pt x="2406" y="12454"/>
                  <a:pt x="2399" y="12739"/>
                  <a:pt x="1931" y="12739"/>
                </a:cubicBezTo>
                <a:cubicBezTo>
                  <a:pt x="1469" y="12739"/>
                  <a:pt x="664" y="13083"/>
                  <a:pt x="317" y="13428"/>
                </a:cubicBezTo>
                <a:lnTo>
                  <a:pt x="0" y="13744"/>
                </a:lnTo>
                <a:cubicBezTo>
                  <a:pt x="34" y="14225"/>
                  <a:pt x="89" y="14317"/>
                  <a:pt x="173" y="14333"/>
                </a:cubicBezTo>
                <a:cubicBezTo>
                  <a:pt x="340" y="14365"/>
                  <a:pt x="403" y="14507"/>
                  <a:pt x="403" y="14836"/>
                </a:cubicBezTo>
                <a:cubicBezTo>
                  <a:pt x="403" y="15338"/>
                  <a:pt x="749" y="15487"/>
                  <a:pt x="836" y="15022"/>
                </a:cubicBezTo>
                <a:cubicBezTo>
                  <a:pt x="938" y="14475"/>
                  <a:pt x="1383" y="14289"/>
                  <a:pt x="1383" y="14793"/>
                </a:cubicBezTo>
                <a:cubicBezTo>
                  <a:pt x="1383" y="15057"/>
                  <a:pt x="1768" y="15482"/>
                  <a:pt x="2003" y="15482"/>
                </a:cubicBezTo>
                <a:cubicBezTo>
                  <a:pt x="2260" y="15482"/>
                  <a:pt x="2214" y="15026"/>
                  <a:pt x="1902" y="14419"/>
                </a:cubicBezTo>
                <a:cubicBezTo>
                  <a:pt x="1752" y="14128"/>
                  <a:pt x="1653" y="13815"/>
                  <a:pt x="1686" y="13730"/>
                </a:cubicBezTo>
                <a:cubicBezTo>
                  <a:pt x="1719" y="13645"/>
                  <a:pt x="1997" y="13415"/>
                  <a:pt x="2291" y="13213"/>
                </a:cubicBezTo>
                <a:lnTo>
                  <a:pt x="2824" y="12839"/>
                </a:lnTo>
                <a:lnTo>
                  <a:pt x="3329" y="13385"/>
                </a:lnTo>
                <a:cubicBezTo>
                  <a:pt x="3713" y="13787"/>
                  <a:pt x="3945" y="13916"/>
                  <a:pt x="4251" y="13916"/>
                </a:cubicBezTo>
                <a:cubicBezTo>
                  <a:pt x="4850" y="13916"/>
                  <a:pt x="4885" y="13690"/>
                  <a:pt x="4323" y="13457"/>
                </a:cubicBezTo>
                <a:cubicBezTo>
                  <a:pt x="3495" y="13114"/>
                  <a:pt x="3003" y="12647"/>
                  <a:pt x="2579" y="11805"/>
                </a:cubicBezTo>
                <a:cubicBezTo>
                  <a:pt x="2056" y="10767"/>
                  <a:pt x="2064" y="10359"/>
                  <a:pt x="2579" y="9996"/>
                </a:cubicBezTo>
                <a:cubicBezTo>
                  <a:pt x="3215" y="9546"/>
                  <a:pt x="4556" y="9051"/>
                  <a:pt x="4712" y="9206"/>
                </a:cubicBezTo>
                <a:cubicBezTo>
                  <a:pt x="4786" y="9280"/>
                  <a:pt x="5115" y="10766"/>
                  <a:pt x="5447" y="12509"/>
                </a:cubicBezTo>
                <a:lnTo>
                  <a:pt x="6052" y="15683"/>
                </a:lnTo>
                <a:lnTo>
                  <a:pt x="6715" y="15841"/>
                </a:lnTo>
                <a:cubicBezTo>
                  <a:pt x="7076" y="15932"/>
                  <a:pt x="7927" y="16039"/>
                  <a:pt x="8603" y="16085"/>
                </a:cubicBezTo>
                <a:cubicBezTo>
                  <a:pt x="9443" y="16142"/>
                  <a:pt x="9853" y="16224"/>
                  <a:pt x="9899" y="16344"/>
                </a:cubicBezTo>
                <a:cubicBezTo>
                  <a:pt x="9976" y="16542"/>
                  <a:pt x="9601" y="19987"/>
                  <a:pt x="9482" y="20178"/>
                </a:cubicBezTo>
                <a:cubicBezTo>
                  <a:pt x="9432" y="20258"/>
                  <a:pt x="9276" y="20258"/>
                  <a:pt x="9064" y="20178"/>
                </a:cubicBezTo>
                <a:cubicBezTo>
                  <a:pt x="8169" y="19841"/>
                  <a:pt x="6530" y="20139"/>
                  <a:pt x="5418" y="20839"/>
                </a:cubicBezTo>
                <a:cubicBezTo>
                  <a:pt x="4817" y="21217"/>
                  <a:pt x="4798" y="21254"/>
                  <a:pt x="5029" y="21428"/>
                </a:cubicBezTo>
                <a:cubicBezTo>
                  <a:pt x="5217" y="21569"/>
                  <a:pt x="6596" y="21592"/>
                  <a:pt x="12061" y="21600"/>
                </a:cubicBezTo>
                <a:cubicBezTo>
                  <a:pt x="17262" y="21582"/>
                  <a:pt x="17297" y="21481"/>
                  <a:pt x="16225" y="20781"/>
                </a:cubicBezTo>
                <a:cubicBezTo>
                  <a:pt x="15297" y="20175"/>
                  <a:pt x="14499" y="19994"/>
                  <a:pt x="13214" y="20092"/>
                </a:cubicBezTo>
                <a:cubicBezTo>
                  <a:pt x="12532" y="20144"/>
                  <a:pt x="12147" y="20127"/>
                  <a:pt x="12090" y="20035"/>
                </a:cubicBezTo>
                <a:cubicBezTo>
                  <a:pt x="11963" y="19832"/>
                  <a:pt x="11546" y="16130"/>
                  <a:pt x="11643" y="16071"/>
                </a:cubicBezTo>
                <a:cubicBezTo>
                  <a:pt x="11687" y="16043"/>
                  <a:pt x="12134" y="15925"/>
                  <a:pt x="12637" y="15812"/>
                </a:cubicBezTo>
                <a:cubicBezTo>
                  <a:pt x="14701" y="15349"/>
                  <a:pt x="15203" y="14934"/>
                  <a:pt x="15332" y="13529"/>
                </a:cubicBezTo>
                <a:cubicBezTo>
                  <a:pt x="15389" y="12901"/>
                  <a:pt x="15433" y="12816"/>
                  <a:pt x="15663" y="12854"/>
                </a:cubicBezTo>
                <a:cubicBezTo>
                  <a:pt x="17304" y="13119"/>
                  <a:pt x="18213" y="12978"/>
                  <a:pt x="19021" y="12351"/>
                </a:cubicBezTo>
                <a:cubicBezTo>
                  <a:pt x="19721" y="11808"/>
                  <a:pt x="19971" y="11769"/>
                  <a:pt x="20332" y="12150"/>
                </a:cubicBezTo>
                <a:cubicBezTo>
                  <a:pt x="20662" y="12498"/>
                  <a:pt x="21110" y="12590"/>
                  <a:pt x="21110" y="12308"/>
                </a:cubicBezTo>
                <a:cubicBezTo>
                  <a:pt x="21110" y="12215"/>
                  <a:pt x="21052" y="12077"/>
                  <a:pt x="20966" y="11992"/>
                </a:cubicBezTo>
                <a:cubicBezTo>
                  <a:pt x="20846" y="11873"/>
                  <a:pt x="20902" y="11802"/>
                  <a:pt x="21225" y="11690"/>
                </a:cubicBezTo>
                <a:lnTo>
                  <a:pt x="21600" y="11547"/>
                </a:lnTo>
                <a:cubicBezTo>
                  <a:pt x="21575" y="10726"/>
                  <a:pt x="21541" y="10339"/>
                  <a:pt x="21485" y="10283"/>
                </a:cubicBezTo>
                <a:cubicBezTo>
                  <a:pt x="21137" y="9938"/>
                  <a:pt x="20122" y="10208"/>
                  <a:pt x="19453" y="10814"/>
                </a:cubicBezTo>
                <a:cubicBezTo>
                  <a:pt x="19169" y="11072"/>
                  <a:pt x="19166" y="11069"/>
                  <a:pt x="19021" y="10800"/>
                </a:cubicBezTo>
                <a:cubicBezTo>
                  <a:pt x="18821" y="10429"/>
                  <a:pt x="18391" y="10217"/>
                  <a:pt x="18012" y="10312"/>
                </a:cubicBezTo>
                <a:cubicBezTo>
                  <a:pt x="17548" y="10427"/>
                  <a:pt x="17626" y="10608"/>
                  <a:pt x="18257" y="10886"/>
                </a:cubicBezTo>
                <a:cubicBezTo>
                  <a:pt x="19075" y="11246"/>
                  <a:pt x="19214" y="11464"/>
                  <a:pt x="18848" y="11805"/>
                </a:cubicBezTo>
                <a:cubicBezTo>
                  <a:pt x="18412" y="12211"/>
                  <a:pt x="17585" y="12513"/>
                  <a:pt x="16888" y="12523"/>
                </a:cubicBezTo>
                <a:cubicBezTo>
                  <a:pt x="16414" y="12531"/>
                  <a:pt x="16173" y="12456"/>
                  <a:pt x="15807" y="12179"/>
                </a:cubicBezTo>
                <a:cubicBezTo>
                  <a:pt x="15367" y="11845"/>
                  <a:pt x="15332" y="11764"/>
                  <a:pt x="15332" y="11102"/>
                </a:cubicBezTo>
                <a:cubicBezTo>
                  <a:pt x="15332" y="10277"/>
                  <a:pt x="15224" y="10225"/>
                  <a:pt x="14597" y="10771"/>
                </a:cubicBezTo>
                <a:cubicBezTo>
                  <a:pt x="13694" y="11558"/>
                  <a:pt x="12632" y="11383"/>
                  <a:pt x="12162" y="10355"/>
                </a:cubicBezTo>
                <a:cubicBezTo>
                  <a:pt x="11827" y="9623"/>
                  <a:pt x="11827" y="8881"/>
                  <a:pt x="12162" y="8703"/>
                </a:cubicBezTo>
                <a:cubicBezTo>
                  <a:pt x="12623" y="8458"/>
                  <a:pt x="13399" y="8541"/>
                  <a:pt x="13876" y="8890"/>
                </a:cubicBezTo>
                <a:cubicBezTo>
                  <a:pt x="14122" y="9069"/>
                  <a:pt x="14399" y="9220"/>
                  <a:pt x="14482" y="9220"/>
                </a:cubicBezTo>
                <a:cubicBezTo>
                  <a:pt x="14564" y="9220"/>
                  <a:pt x="14808" y="8965"/>
                  <a:pt x="15029" y="8660"/>
                </a:cubicBezTo>
                <a:cubicBezTo>
                  <a:pt x="15419" y="8122"/>
                  <a:pt x="15426" y="8045"/>
                  <a:pt x="15519" y="6190"/>
                </a:cubicBezTo>
                <a:lnTo>
                  <a:pt x="15620" y="4280"/>
                </a:lnTo>
                <a:lnTo>
                  <a:pt x="14784" y="4208"/>
                </a:lnTo>
                <a:cubicBezTo>
                  <a:pt x="14324" y="4166"/>
                  <a:pt x="13360" y="4090"/>
                  <a:pt x="12637" y="4036"/>
                </a:cubicBezTo>
                <a:cubicBezTo>
                  <a:pt x="11125" y="3922"/>
                  <a:pt x="11022" y="3820"/>
                  <a:pt x="11585" y="3002"/>
                </a:cubicBezTo>
                <a:cubicBezTo>
                  <a:pt x="11885" y="2566"/>
                  <a:pt x="11920" y="2386"/>
                  <a:pt x="11874" y="1738"/>
                </a:cubicBezTo>
                <a:cubicBezTo>
                  <a:pt x="11829" y="1107"/>
                  <a:pt x="11752" y="922"/>
                  <a:pt x="11398" y="560"/>
                </a:cubicBezTo>
                <a:cubicBezTo>
                  <a:pt x="11166" y="323"/>
                  <a:pt x="11031" y="92"/>
                  <a:pt x="11081" y="43"/>
                </a:cubicBezTo>
                <a:cubicBezTo>
                  <a:pt x="11096" y="28"/>
                  <a:pt x="10811" y="12"/>
                  <a:pt x="10418" y="0"/>
                </a:cubicBezTo>
                <a:close/>
              </a:path>
            </a:pathLst>
          </a:custGeom>
          <a:ln w="12700">
            <a:miter lim="400000"/>
          </a:ln>
        </p:spPr>
      </p:pic>
      <p:sp>
        <p:nvSpPr>
          <p:cNvPr id="194" name="Jigsaw  We follow a scheme called Jigsaw to focus on PSHE, which links to PSED in EYFS. The first topic focus is: Being me in my world- this will look at the children being in our community as a school, where they live, who they are and what makes them u"/>
          <p:cNvSpPr txBox="1"/>
          <p:nvPr/>
        </p:nvSpPr>
        <p:spPr>
          <a:xfrm>
            <a:off x="10600202" y="6733641"/>
            <a:ext cx="3888570"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1">
              <a:spcBef>
                <a:spcPts val="5900"/>
              </a:spcBef>
              <a:defRPr sz="2000" b="0">
                <a:latin typeface="Noteworthy Bold"/>
                <a:ea typeface="Noteworthy Bold"/>
                <a:cs typeface="Noteworthy Bold"/>
                <a:sym typeface="Noteworthy Bold"/>
              </a:defRPr>
            </a:pPr>
            <a:r>
              <a:rPr kumimoji="0" sz="2800" b="0" i="0" u="sng" strike="noStrike" kern="0" cap="none" spc="0" normalizeH="0" baseline="0" noProof="0" dirty="0">
                <a:ln>
                  <a:noFill/>
                </a:ln>
                <a:solidFill>
                  <a:srgbClr val="000000"/>
                </a:solidFill>
                <a:effectLst/>
                <a:uLnTx/>
                <a:uFillTx/>
                <a:latin typeface="Noteworthy Bold"/>
                <a:sym typeface="Noteworthy Bold"/>
              </a:rPr>
              <a:t>Jigsaw</a:t>
            </a:r>
            <a:endParaRPr kumimoji="0"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201" name="Music We will sing a range of nursery rhymes in class, as a whole, in groups and individually. This year we will also be following a music scheme called Charanga."/>
          <p:cNvSpPr txBox="1"/>
          <p:nvPr/>
        </p:nvSpPr>
        <p:spPr>
          <a:xfrm>
            <a:off x="14920160" y="9341379"/>
            <a:ext cx="4070871" cy="2103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2000" i="0" u="sng" strike="noStrike" kern="0" cap="none" spc="0" normalizeH="0" baseline="0" noProof="0" dirty="0">
                <a:ln>
                  <a:noFill/>
                </a:ln>
                <a:solidFill>
                  <a:srgbClr val="000000"/>
                </a:solidFill>
                <a:effectLst/>
                <a:uLnTx/>
                <a:uFillTx/>
                <a:latin typeface="Noteworthy Light"/>
                <a:sym typeface="Noteworthy Bold"/>
              </a:rPr>
              <a:t>Music</a:t>
            </a:r>
            <a:endParaRPr kumimoji="0" lang="en-GB" sz="2000" i="0" u="sng" strike="noStrike" kern="0" cap="none" spc="0" normalizeH="0" baseline="0" noProof="0" dirty="0">
              <a:ln>
                <a:noFill/>
              </a:ln>
              <a:solidFill>
                <a:srgbClr val="000000"/>
              </a:solidFill>
              <a:effectLst/>
              <a:uLnTx/>
              <a:uFillTx/>
              <a:latin typeface="Noteworthy Light"/>
              <a:sym typeface="Noteworthy Bold"/>
            </a:endParaRPr>
          </a:p>
          <a:p>
            <a:pPr algn="l">
              <a:defRPr sz="2000" b="0">
                <a:latin typeface="Noteworthy Bold"/>
                <a:ea typeface="Noteworthy Bold"/>
                <a:cs typeface="Noteworthy Bold"/>
                <a:sym typeface="Noteworthy Bold"/>
              </a:defRPr>
            </a:pPr>
            <a:r>
              <a:rPr lang="en-GB" sz="1600" b="0" dirty="0">
                <a:latin typeface="Noteworthy Light"/>
              </a:rPr>
              <a:t>We will continue using our music scheme, </a:t>
            </a:r>
            <a:r>
              <a:rPr lang="en-GB" sz="1600" b="0" dirty="0" err="1">
                <a:latin typeface="Noteworthy Light"/>
              </a:rPr>
              <a:t>Sparkyard</a:t>
            </a:r>
            <a:r>
              <a:rPr lang="en-GB" sz="1600" b="0" dirty="0">
                <a:latin typeface="Noteworthy Light"/>
              </a:rPr>
              <a:t>. </a:t>
            </a:r>
            <a:r>
              <a:rPr lang="en-GB" sz="1600" b="0" dirty="0">
                <a:latin typeface="Noteworthy Bold"/>
              </a:rPr>
              <a:t>This half-term begins with opportunities to tell playful stories using voices and tuned instruments.</a:t>
            </a:r>
          </a:p>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600" u="sng" dirty="0">
              <a:latin typeface="Noteworthy Light"/>
              <a:sym typeface="Noteworthy Bold"/>
            </a:endParaRPr>
          </a:p>
          <a:p>
            <a:pPr algn="l">
              <a:defRPr sz="2000" b="0">
                <a:latin typeface="Noteworthy Bold"/>
                <a:ea typeface="Noteworthy Bold"/>
                <a:cs typeface="Noteworthy Bold"/>
                <a:sym typeface="Noteworthy Bold"/>
              </a:defRPr>
            </a:pPr>
            <a:endParaRPr lang="en-GB" sz="1600" dirty="0">
              <a:latin typeface="Noteworthy Light"/>
              <a:ea typeface="Noteworthy Light"/>
              <a:cs typeface="Noteworthy Light"/>
              <a:sym typeface="Noteworthy Bold"/>
            </a:endParaRPr>
          </a:p>
          <a:p>
            <a:pPr algn="l">
              <a:defRPr sz="2000" b="0">
                <a:latin typeface="Noteworthy Bold"/>
                <a:ea typeface="Noteworthy Bold"/>
                <a:cs typeface="Noteworthy Bold"/>
                <a:sym typeface="Noteworthy Bold"/>
              </a:defRPr>
            </a:pPr>
            <a:endParaRPr kumimoji="0" lang="en-GB" sz="1400" i="0" u="none" strike="noStrike" kern="0" cap="none" spc="0" normalizeH="0" baseline="0" noProof="0" dirty="0">
              <a:ln>
                <a:noFill/>
              </a:ln>
              <a:solidFill>
                <a:srgbClr val="000000"/>
              </a:solidFill>
              <a:effectLst/>
              <a:uLnTx/>
              <a:uFillTx/>
              <a:latin typeface="Noteworthy Light"/>
              <a:sym typeface="Noteworthy Bold"/>
            </a:endParaRPr>
          </a:p>
        </p:txBody>
      </p:sp>
      <p:sp>
        <p:nvSpPr>
          <p:cNvPr id="206" name="Text"/>
          <p:cNvSpPr txBox="1"/>
          <p:nvPr/>
        </p:nvSpPr>
        <p:spPr>
          <a:xfrm>
            <a:off x="14790904" y="11169722"/>
            <a:ext cx="161196" cy="378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400" b="0">
                <a:latin typeface="Noteworthy Light"/>
                <a:ea typeface="Noteworthy Light"/>
                <a:cs typeface="Noteworthy Light"/>
                <a:sym typeface="Noteworthy Light"/>
              </a:defRPr>
            </a:lvl1pPr>
          </a:lstStyle>
          <a:p>
            <a:pPr marL="0" marR="0" lvl="0" indent="0" algn="l" defTabSz="825500" rtl="0" eaLnBrk="1" fontAlgn="auto" latinLnBrk="0" hangingPunct="0">
              <a:lnSpc>
                <a:spcPct val="100000"/>
              </a:lnSpc>
              <a:spcBef>
                <a:spcPts val="0"/>
              </a:spcBef>
              <a:spcAft>
                <a:spcPts val="0"/>
              </a:spcAft>
              <a:buClrTx/>
              <a:buSzTx/>
              <a:buFontTx/>
              <a:buNone/>
              <a:tabLst/>
              <a:defRPr sz="2000">
                <a:latin typeface="Noteworthy Bold"/>
                <a:ea typeface="Noteworthy Bold"/>
                <a:cs typeface="Noteworthy Bold"/>
                <a:sym typeface="Noteworthy Bold"/>
              </a:defRPr>
            </a:pPr>
            <a:r>
              <a:rPr kumimoji="0" sz="1400" b="0" i="0" u="none" strike="noStrike" kern="0" cap="none" spc="0" normalizeH="0" baseline="0" noProof="0">
                <a:ln>
                  <a:noFill/>
                </a:ln>
                <a:solidFill>
                  <a:srgbClr val="000000"/>
                </a:solidFill>
                <a:effectLst/>
                <a:uLnTx/>
                <a:uFillTx/>
                <a:latin typeface="Noteworthy Light"/>
                <a:ea typeface="Noteworthy Light"/>
                <a:cs typeface="Noteworthy Light"/>
                <a:sym typeface="Noteworthy Light"/>
              </a:rPr>
              <a:t> </a:t>
            </a:r>
          </a:p>
        </p:txBody>
      </p:sp>
      <p:sp>
        <p:nvSpPr>
          <p:cNvPr id="214" name="People and communities:…"/>
          <p:cNvSpPr txBox="1"/>
          <p:nvPr/>
        </p:nvSpPr>
        <p:spPr>
          <a:xfrm>
            <a:off x="19553426" y="7284360"/>
            <a:ext cx="4548584"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2800" b="0" u="sng" dirty="0">
              <a:latin typeface="Noteworthy Bold"/>
              <a:sym typeface="Noteworthy Bold"/>
            </a:endParaRPr>
          </a:p>
        </p:txBody>
      </p:sp>
      <p:sp>
        <p:nvSpPr>
          <p:cNvPr id="215" name="AT HOME: Talk to your children about the world around them and their place in it."/>
          <p:cNvSpPr txBox="1"/>
          <p:nvPr/>
        </p:nvSpPr>
        <p:spPr>
          <a:xfrm>
            <a:off x="19407504" y="11864099"/>
            <a:ext cx="4867134"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1" indent="0" algn="l">
              <a:defRPr sz="1200" b="0">
                <a:solidFill>
                  <a:srgbClr val="FF644E">
                    <a:hueOff val="-82419"/>
                    <a:satOff val="-9513"/>
                    <a:lumOff val="-16343"/>
                  </a:srgbClr>
                </a:solidFill>
                <a:latin typeface="Noteworthy Bold"/>
                <a:ea typeface="Noteworthy Bold"/>
                <a:cs typeface="Noteworthy Bold"/>
                <a:sym typeface="Noteworthy Bold"/>
              </a:defRPr>
            </a:pPr>
            <a:r>
              <a:rPr lang="en-GB" sz="2000" b="0" dirty="0">
                <a:solidFill>
                  <a:srgbClr val="FF644E">
                    <a:hueOff val="-82419"/>
                    <a:satOff val="-9513"/>
                    <a:lumOff val="-16343"/>
                  </a:srgbClr>
                </a:solidFill>
                <a:latin typeface="Noteworthy Bold"/>
                <a:sym typeface="Noteworthy Bold"/>
              </a:rPr>
              <a:t>AT HOME: Talk about different animals you could find on a farm. Learn the names of mothers and babies. For example, mare and foal, cow and calf, cat and kitten etc. </a:t>
            </a:r>
          </a:p>
        </p:txBody>
      </p:sp>
      <p:sp>
        <p:nvSpPr>
          <p:cNvPr id="224" name="Topics…"/>
          <p:cNvSpPr txBox="1"/>
          <p:nvPr/>
        </p:nvSpPr>
        <p:spPr>
          <a:xfrm>
            <a:off x="21379392" y="11789708"/>
            <a:ext cx="2818245"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u="sng">
                <a:latin typeface="Noteworthy Bold"/>
                <a:ea typeface="Noteworthy Bold"/>
                <a:cs typeface="Noteworthy Bold"/>
                <a:sym typeface="Noteworthy Bold"/>
              </a:defRPr>
            </a:pPr>
            <a:endParaRPr kumimoji="0" sz="1400" b="0" i="0" u="sng"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2" name="Rectangle 1"/>
          <p:cNvSpPr/>
          <p:nvPr/>
        </p:nvSpPr>
        <p:spPr>
          <a:xfrm>
            <a:off x="2767387" y="452275"/>
            <a:ext cx="3432350"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00000"/>
                </a:solidFill>
                <a:effectLst/>
                <a:uLnTx/>
                <a:uFillTx/>
                <a:latin typeface="Noteworthy Bold"/>
                <a:sym typeface="Noteworthy Bold"/>
              </a:rPr>
              <a:t>Physical development</a:t>
            </a:r>
          </a:p>
        </p:txBody>
      </p:sp>
      <p:sp>
        <p:nvSpPr>
          <p:cNvPr id="3" name="Rectangle 2"/>
          <p:cNvSpPr/>
          <p:nvPr/>
        </p:nvSpPr>
        <p:spPr>
          <a:xfrm>
            <a:off x="13039950" y="323629"/>
            <a:ext cx="2169184"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00000"/>
                </a:solidFill>
                <a:effectLst/>
                <a:uLnTx/>
                <a:uFillTx/>
                <a:latin typeface="Noteworthy Bold"/>
                <a:sym typeface="Noteworthy Bold"/>
              </a:rPr>
              <a:t>Mathematics </a:t>
            </a:r>
          </a:p>
        </p:txBody>
      </p:sp>
      <p:sp>
        <p:nvSpPr>
          <p:cNvPr id="5" name="Rectangle 4"/>
          <p:cNvSpPr/>
          <p:nvPr/>
        </p:nvSpPr>
        <p:spPr>
          <a:xfrm>
            <a:off x="9753400" y="821476"/>
            <a:ext cx="8957328" cy="584775"/>
          </a:xfrm>
          <a:prstGeom prst="rect">
            <a:avLst/>
          </a:prstGeom>
        </p:spPr>
        <p:txBody>
          <a:bodyPr wrap="squar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000000"/>
                </a:solidFill>
                <a:effectLst/>
                <a:uLnTx/>
                <a:uFillTx/>
                <a:latin typeface="Helvetica Neue"/>
                <a:sym typeface="Helvetica Neue"/>
              </a:rPr>
              <a:t>We follow the White Rose scheme for </a:t>
            </a:r>
            <a:r>
              <a:rPr kumimoji="0" lang="en-US" sz="1400" b="1" i="1" u="none" strike="noStrike" kern="0" cap="none" spc="0" normalizeH="0" baseline="0" noProof="0" dirty="0" err="1">
                <a:ln>
                  <a:noFill/>
                </a:ln>
                <a:solidFill>
                  <a:srgbClr val="000000"/>
                </a:solidFill>
                <a:effectLst/>
                <a:uLnTx/>
                <a:uFillTx/>
                <a:latin typeface="Helvetica Neue"/>
                <a:sym typeface="Helvetica Neue"/>
              </a:rPr>
              <a:t>maths</a:t>
            </a:r>
            <a:r>
              <a:rPr kumimoji="0" lang="en-US" sz="1400" b="1" i="1" u="none" strike="noStrike" kern="0" cap="none" spc="0" normalizeH="0" baseline="0" noProof="0" dirty="0">
                <a:ln>
                  <a:noFill/>
                </a:ln>
                <a:solidFill>
                  <a:srgbClr val="000000"/>
                </a:solidFill>
                <a:effectLst/>
                <a:uLnTx/>
                <a:uFillTx/>
                <a:latin typeface="Helvetica Neue"/>
                <a:sym typeface="Helvetica Neue"/>
              </a:rPr>
              <a:t>, incorporating </a:t>
            </a:r>
            <a:r>
              <a:rPr kumimoji="0" lang="en-US" sz="1400" b="1" i="1" u="none" strike="noStrike" kern="0" cap="none" spc="0" normalizeH="0" baseline="0" noProof="0" dirty="0" err="1">
                <a:ln>
                  <a:noFill/>
                </a:ln>
                <a:solidFill>
                  <a:srgbClr val="000000"/>
                </a:solidFill>
                <a:effectLst/>
                <a:uLnTx/>
                <a:uFillTx/>
                <a:latin typeface="Helvetica Neue"/>
                <a:sym typeface="Helvetica Neue"/>
              </a:rPr>
              <a:t>numicon</a:t>
            </a:r>
            <a:r>
              <a:rPr kumimoji="0" lang="en-US" sz="1400" b="1" i="1" u="none" strike="noStrike" kern="0" cap="none" spc="0" normalizeH="0" baseline="0" noProof="0" dirty="0">
                <a:ln>
                  <a:noFill/>
                </a:ln>
                <a:solidFill>
                  <a:srgbClr val="000000"/>
                </a:solidFill>
                <a:effectLst/>
                <a:uLnTx/>
                <a:uFillTx/>
                <a:latin typeface="Helvetica Neue"/>
                <a:sym typeface="Helvetica Neue"/>
              </a:rPr>
              <a:t> and number blocks to support our </a:t>
            </a:r>
            <a:r>
              <a:rPr kumimoji="0" lang="en-US" sz="1400" b="1" i="1" u="none" strike="noStrike" kern="0" cap="none" spc="0" normalizeH="0" baseline="0" noProof="0" dirty="0" err="1">
                <a:ln>
                  <a:noFill/>
                </a:ln>
                <a:solidFill>
                  <a:srgbClr val="000000"/>
                </a:solidFill>
                <a:effectLst/>
                <a:uLnTx/>
                <a:uFillTx/>
                <a:latin typeface="Helvetica Neue"/>
                <a:sym typeface="Helvetica Neue"/>
              </a:rPr>
              <a:t>maths</a:t>
            </a:r>
            <a:r>
              <a:rPr kumimoji="0" lang="en-US" sz="1800" b="1" i="0" u="none" strike="noStrike" kern="0" cap="none" spc="0" normalizeH="0" baseline="0" noProof="0" dirty="0">
                <a:ln>
                  <a:noFill/>
                </a:ln>
                <a:solidFill>
                  <a:srgbClr val="000000"/>
                </a:solidFill>
                <a:effectLst/>
                <a:uLnTx/>
                <a:uFillTx/>
                <a:latin typeface="Helvetica Neue"/>
                <a:sym typeface="Helvetica Neue"/>
              </a:rPr>
              <a:t>.</a:t>
            </a:r>
            <a:endParaRPr kumimoji="0" lang="en-GB" sz="1800" b="1" i="0" u="none" strike="noStrike" kern="0" cap="none" spc="0" normalizeH="0" baseline="0" noProof="0" dirty="0">
              <a:ln>
                <a:noFill/>
              </a:ln>
              <a:solidFill>
                <a:srgbClr val="000000"/>
              </a:solidFill>
              <a:effectLst/>
              <a:uLnTx/>
              <a:uFillTx/>
              <a:latin typeface="Helvetica Neue"/>
              <a:sym typeface="Helvetica Neue"/>
            </a:endParaRPr>
          </a:p>
        </p:txBody>
      </p:sp>
      <p:sp>
        <p:nvSpPr>
          <p:cNvPr id="12" name="Rectangle 11"/>
          <p:cNvSpPr/>
          <p:nvPr/>
        </p:nvSpPr>
        <p:spPr>
          <a:xfrm>
            <a:off x="19539080" y="444213"/>
            <a:ext cx="3323631" cy="1077218"/>
          </a:xfrm>
          <a:prstGeom prst="rect">
            <a:avLst/>
          </a:prstGeom>
          <a:solidFill>
            <a:schemeClr val="bg1"/>
          </a:solidFill>
        </p:spPr>
        <p:txBody>
          <a:bodyPr wrap="squar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US" sz="3200" b="0" i="0" u="sng" strike="noStrike" kern="0" cap="none" spc="0" normalizeH="0" baseline="0" noProof="0" dirty="0">
                <a:ln>
                  <a:noFill/>
                </a:ln>
                <a:solidFill>
                  <a:srgbClr val="000000"/>
                </a:solidFill>
                <a:effectLst/>
                <a:uLnTx/>
                <a:uFillTx/>
                <a:latin typeface="Noteworthy Bold"/>
                <a:sym typeface="Noteworthy Bold"/>
              </a:rPr>
              <a:t>Understanding </a:t>
            </a: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US" sz="3200" b="0" i="0" u="sng" strike="noStrike" kern="0" cap="none" spc="0" normalizeH="0" baseline="0" noProof="0" dirty="0">
                <a:ln>
                  <a:noFill/>
                </a:ln>
                <a:solidFill>
                  <a:srgbClr val="000000"/>
                </a:solidFill>
                <a:effectLst/>
                <a:uLnTx/>
                <a:uFillTx/>
                <a:latin typeface="Noteworthy Bold"/>
                <a:sym typeface="Noteworthy Bold"/>
              </a:rPr>
              <a:t>the world</a:t>
            </a:r>
          </a:p>
        </p:txBody>
      </p:sp>
      <p:sp>
        <p:nvSpPr>
          <p:cNvPr id="15" name="Rectangle 14"/>
          <p:cNvSpPr/>
          <p:nvPr/>
        </p:nvSpPr>
        <p:spPr>
          <a:xfrm>
            <a:off x="12260822" y="6398365"/>
            <a:ext cx="1093569"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C0404"/>
                </a:solidFill>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C0404"/>
                </a:solidFill>
                <a:effectLst/>
                <a:uLnTx/>
                <a:uFillTx/>
                <a:latin typeface="Noteworthy Bold"/>
                <a:sym typeface="Noteworthy Bold"/>
              </a:rPr>
              <a:t>PSED</a:t>
            </a:r>
          </a:p>
        </p:txBody>
      </p:sp>
      <p:sp>
        <p:nvSpPr>
          <p:cNvPr id="6" name="TextBox 5"/>
          <p:cNvSpPr txBox="1"/>
          <p:nvPr/>
        </p:nvSpPr>
        <p:spPr>
          <a:xfrm>
            <a:off x="261435" y="13038664"/>
            <a:ext cx="99598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Remember to log any home learning onto Seesaw. If you need reminders of your login details, please get in touch with your child’s class teacher.  </a:t>
            </a:r>
          </a:p>
        </p:txBody>
      </p:sp>
      <p:sp>
        <p:nvSpPr>
          <p:cNvPr id="62" name="Role play  The children will be able to perform and role play in a range of different spaces. Including; a home corner and a farm shop.">
            <a:extLst>
              <a:ext uri="{FF2B5EF4-FFF2-40B4-BE49-F238E27FC236}">
                <a16:creationId xmlns:a16="http://schemas.microsoft.com/office/drawing/2014/main" id="{28E282B9-3FAF-4E19-92C6-ED6057449F09}"/>
              </a:ext>
            </a:extLst>
          </p:cNvPr>
          <p:cNvSpPr txBox="1"/>
          <p:nvPr/>
        </p:nvSpPr>
        <p:spPr>
          <a:xfrm>
            <a:off x="13671514" y="7073377"/>
            <a:ext cx="4017214"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2000" u="sng" dirty="0">
                <a:latin typeface="Noteworthy Bold"/>
                <a:sym typeface="Noteworthy Bold"/>
              </a:rPr>
              <a:t>Art</a:t>
            </a:r>
            <a:r>
              <a:rPr kumimoji="0" sz="2000" i="0" u="sng" strike="noStrike" kern="0" cap="none" spc="0" normalizeH="0" baseline="0" noProof="0" dirty="0">
                <a:ln>
                  <a:noFill/>
                </a:ln>
                <a:solidFill>
                  <a:srgbClr val="000000"/>
                </a:solidFill>
                <a:effectLst/>
                <a:uLnTx/>
                <a:uFillTx/>
                <a:latin typeface="Noteworthy Bold"/>
                <a:sym typeface="Noteworthy Bold"/>
              </a:rPr>
              <a:t> </a:t>
            </a:r>
            <a:r>
              <a:rPr kumimoji="0" lang="en-GB" sz="2000" i="0" u="sng" strike="noStrike" kern="0" cap="none" spc="0" normalizeH="0" baseline="0" noProof="0" dirty="0">
                <a:ln>
                  <a:noFill/>
                </a:ln>
                <a:solidFill>
                  <a:srgbClr val="000000"/>
                </a:solidFill>
                <a:effectLst/>
                <a:uLnTx/>
                <a:uFillTx/>
                <a:latin typeface="Noteworthy Bold"/>
                <a:sym typeface="Noteworthy Bold"/>
              </a:rPr>
              <a:t>and Design</a:t>
            </a:r>
          </a:p>
        </p:txBody>
      </p:sp>
      <p:sp>
        <p:nvSpPr>
          <p:cNvPr id="17" name="Rectangle 16"/>
          <p:cNvSpPr/>
          <p:nvPr/>
        </p:nvSpPr>
        <p:spPr>
          <a:xfrm>
            <a:off x="14837957" y="10877368"/>
            <a:ext cx="4074000" cy="400110"/>
          </a:xfrm>
          <a:prstGeom prst="rect">
            <a:avLst/>
          </a:prstGeom>
          <a:solidFill>
            <a:schemeClr val="bg1"/>
          </a:solidFill>
        </p:spPr>
        <p:txBody>
          <a:bodyPr wrap="square">
            <a:spAutoFit/>
          </a:bodyPr>
          <a:lstStyle/>
          <a:p>
            <a:pPr lvl="0" algn="l">
              <a:defRPr sz="2600" b="0" u="sng">
                <a:latin typeface="Noteworthy Bold"/>
                <a:ea typeface="Noteworthy Bold"/>
                <a:cs typeface="Noteworthy Bold"/>
                <a:sym typeface="Noteworthy Bold"/>
              </a:defRPr>
            </a:pPr>
            <a:r>
              <a:rPr lang="en-GB" sz="2000" b="0" dirty="0">
                <a:latin typeface="Noteworthy Bold"/>
                <a:sym typeface="Noteworthy Bold"/>
              </a:rPr>
              <a:t>Religious Education (RE)</a:t>
            </a:r>
          </a:p>
        </p:txBody>
      </p:sp>
      <p:sp>
        <p:nvSpPr>
          <p:cNvPr id="60" name="Gross motor Children use their gross motor skills to perform every day functions, such as walking and running, playground skills (e.g. climbing) and sporting skills (e.g. catching, throwing and hitting a ball with a bat). We will practice these skills du"/>
          <p:cNvSpPr txBox="1"/>
          <p:nvPr/>
        </p:nvSpPr>
        <p:spPr>
          <a:xfrm>
            <a:off x="261435" y="4803747"/>
            <a:ext cx="7475733" cy="1240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58" name="Funky Fingers…">
            <a:extLst>
              <a:ext uri="{FF2B5EF4-FFF2-40B4-BE49-F238E27FC236}">
                <a16:creationId xmlns:a16="http://schemas.microsoft.com/office/drawing/2014/main" id="{87133CC2-0AF4-4A44-9E94-6F00B8641F72}"/>
              </a:ext>
            </a:extLst>
          </p:cNvPr>
          <p:cNvSpPr txBox="1"/>
          <p:nvPr/>
        </p:nvSpPr>
        <p:spPr>
          <a:xfrm>
            <a:off x="196477" y="2048963"/>
            <a:ext cx="7422091" cy="1856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0" algn="just">
              <a:defRPr sz="2000" b="0">
                <a:latin typeface="Noteworthy Bold"/>
                <a:ea typeface="Noteworthy Bold"/>
                <a:cs typeface="Noteworthy Bold"/>
                <a:sym typeface="Noteworthy Bold"/>
              </a:defRPr>
            </a:pPr>
            <a:r>
              <a:rPr lang="en-GB" sz="1600" b="0" u="sng" dirty="0">
                <a:latin typeface="Noteworthy Light"/>
                <a:sym typeface="Noteworthy Bold"/>
              </a:rPr>
              <a:t>Letter formation</a:t>
            </a:r>
          </a:p>
          <a:p>
            <a:pPr lvl="0" algn="just">
              <a:defRPr sz="2000" b="0">
                <a:latin typeface="Noteworthy Bold"/>
                <a:ea typeface="Noteworthy Bold"/>
                <a:cs typeface="Noteworthy Bold"/>
                <a:sym typeface="Noteworthy Bold"/>
              </a:defRPr>
            </a:pPr>
            <a:r>
              <a:rPr lang="en-GB" sz="1600" b="0" dirty="0">
                <a:latin typeface="Noteworthy Bold"/>
                <a:sym typeface="Noteworthy Bold"/>
              </a:rPr>
              <a:t>This is an important skill in learning to write. We continue with our </a:t>
            </a:r>
          </a:p>
          <a:p>
            <a:pPr lvl="0" algn="just">
              <a:defRPr sz="2000" b="0">
                <a:latin typeface="Noteworthy Bold"/>
                <a:ea typeface="Noteworthy Bold"/>
                <a:cs typeface="Noteworthy Bold"/>
                <a:sym typeface="Noteworthy Bold"/>
              </a:defRPr>
            </a:pPr>
            <a:r>
              <a:rPr lang="en-GB" sz="1600" b="0" dirty="0">
                <a:latin typeface="Noteworthy Bold"/>
                <a:sym typeface="Noteworthy Bold"/>
              </a:rPr>
              <a:t>handwriting sessions in class and will be sending home sheets </a:t>
            </a:r>
          </a:p>
          <a:p>
            <a:pPr lvl="0" algn="just">
              <a:defRPr sz="2000" b="0">
                <a:latin typeface="Noteworthy Bold"/>
                <a:ea typeface="Noteworthy Bold"/>
                <a:cs typeface="Noteworthy Bold"/>
                <a:sym typeface="Noteworthy Bold"/>
              </a:defRPr>
            </a:pPr>
            <a:r>
              <a:rPr lang="en-GB" sz="1600" b="0" dirty="0">
                <a:latin typeface="Noteworthy Bold"/>
                <a:sym typeface="Noteworthy Bold"/>
              </a:rPr>
              <a:t>to practise letter formation at home.</a:t>
            </a:r>
            <a:endParaRPr lang="en-GB" sz="2400" b="0" dirty="0">
              <a:latin typeface="Comic Sans MS" panose="030F0702030302020204" pitchFamily="66" charset="0"/>
              <a:sym typeface="Noteworthy Bold"/>
            </a:endParaRPr>
          </a:p>
          <a:p>
            <a:pPr lvl="0" algn="just">
              <a:defRPr sz="2000" b="0">
                <a:latin typeface="Noteworthy Bold"/>
                <a:ea typeface="Noteworthy Bold"/>
                <a:cs typeface="Noteworthy Bold"/>
                <a:sym typeface="Noteworthy Bold"/>
              </a:defRPr>
            </a:pPr>
            <a:r>
              <a:rPr lang="en-GB" sz="1600" b="0" dirty="0">
                <a:latin typeface="Noteworthy Bold"/>
                <a:sym typeface="Noteworthy Bold"/>
              </a:rPr>
              <a:t>Please encourage your child to hold their </a:t>
            </a:r>
          </a:p>
          <a:p>
            <a:pPr lvl="0" algn="just">
              <a:defRPr sz="2000" b="0">
                <a:latin typeface="Noteworthy Bold"/>
                <a:ea typeface="Noteworthy Bold"/>
                <a:cs typeface="Noteworthy Bold"/>
                <a:sym typeface="Noteworthy Bold"/>
              </a:defRPr>
            </a:pPr>
            <a:r>
              <a:rPr lang="en-GB" sz="1600" b="0" dirty="0">
                <a:latin typeface="Noteworthy Bold"/>
                <a:sym typeface="Noteworthy Bold"/>
              </a:rPr>
              <a:t>pencil correctly using a tripod grip</a:t>
            </a:r>
            <a:r>
              <a:rPr lang="en-GB" sz="1800" b="0" dirty="0">
                <a:latin typeface="Noteworthy Bold"/>
                <a:sym typeface="Noteworthy Bold"/>
              </a:rPr>
              <a:t>.</a:t>
            </a:r>
            <a:r>
              <a:rPr lang="en-GB" sz="1800" b="0" dirty="0">
                <a:latin typeface="Comic Sans MS" panose="030F0702030302020204" pitchFamily="66" charset="0"/>
                <a:sym typeface="Noteworthy Bold"/>
              </a:rPr>
              <a:t> </a:t>
            </a:r>
          </a:p>
          <a:p>
            <a:pPr lvl="0" algn="just">
              <a:defRPr sz="2000" b="0">
                <a:latin typeface="Noteworthy Bold"/>
                <a:ea typeface="Noteworthy Bold"/>
                <a:cs typeface="Noteworthy Bold"/>
                <a:sym typeface="Noteworthy Bold"/>
              </a:defRPr>
            </a:pPr>
            <a:endParaRPr kumimoji="0" sz="1600" b="0" i="0" u="none" strike="noStrike" kern="0" cap="none" spc="0" normalizeH="0" baseline="0" noProof="0" dirty="0">
              <a:ln>
                <a:noFill/>
              </a:ln>
              <a:solidFill>
                <a:srgbClr val="000000"/>
              </a:solidFill>
              <a:effectLst/>
              <a:uLnTx/>
              <a:uFillTx/>
              <a:latin typeface="Noteworthy Bold"/>
              <a:sym typeface="Noteworthy Bold"/>
            </a:endParaRPr>
          </a:p>
        </p:txBody>
      </p:sp>
      <p:sp>
        <p:nvSpPr>
          <p:cNvPr id="56" name="AT HOME: Practice counting and looking for numbers in the world around them.">
            <a:extLst>
              <a:ext uri="{FF2B5EF4-FFF2-40B4-BE49-F238E27FC236}">
                <a16:creationId xmlns:a16="http://schemas.microsoft.com/office/drawing/2014/main" id="{2B7AFBEF-A768-49F5-AFA1-80E5FE18F5D4}"/>
              </a:ext>
            </a:extLst>
          </p:cNvPr>
          <p:cNvSpPr txBox="1"/>
          <p:nvPr/>
        </p:nvSpPr>
        <p:spPr>
          <a:xfrm>
            <a:off x="11832719" y="4990764"/>
            <a:ext cx="695377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1" indent="0" algn="l" defTabSz="825500" rtl="0" eaLnBrk="1" fontAlgn="auto" latinLnBrk="0" hangingPunct="0">
              <a:lnSpc>
                <a:spcPct val="100000"/>
              </a:lnSpc>
              <a:spcBef>
                <a:spcPts val="0"/>
              </a:spcBef>
              <a:spcAft>
                <a:spcPts val="0"/>
              </a:spcAft>
              <a:buClrTx/>
              <a:buSzTx/>
              <a:buFontTx/>
              <a:buNone/>
              <a:tabLst/>
              <a:defRPr sz="1200" b="0">
                <a:solidFill>
                  <a:srgbClr val="FF644E">
                    <a:hueOff val="-82419"/>
                    <a:satOff val="-9513"/>
                    <a:lumOff val="-16343"/>
                  </a:srgbClr>
                </a:solidFill>
                <a:latin typeface="Noteworthy Bold"/>
                <a:ea typeface="Noteworthy Bold"/>
                <a:cs typeface="Noteworthy Bold"/>
                <a:sym typeface="Noteworthy Bold"/>
              </a:defRPr>
            </a:pPr>
            <a:r>
              <a:rPr kumimoji="0" sz="180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a:t>
            </a:r>
            <a:r>
              <a:rPr kumimoji="0" lang="en-GB" sz="180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 While you are out and about, see if your child can point out and read the numbers on doors around your neighbourhood.</a:t>
            </a:r>
            <a:endParaRPr kumimoji="0" lang="en-GB" sz="105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53" name="Literacy- Reading and writing">
            <a:extLst>
              <a:ext uri="{FF2B5EF4-FFF2-40B4-BE49-F238E27FC236}">
                <a16:creationId xmlns:a16="http://schemas.microsoft.com/office/drawing/2014/main" id="{B036F7C5-0BF8-4B97-8392-B25841110F02}"/>
              </a:ext>
            </a:extLst>
          </p:cNvPr>
          <p:cNvSpPr/>
          <p:nvPr/>
        </p:nvSpPr>
        <p:spPr>
          <a:xfrm>
            <a:off x="120010" y="6918352"/>
            <a:ext cx="10349441" cy="5852930"/>
          </a:xfrm>
          <a:prstGeom prst="roundRect">
            <a:avLst>
              <a:gd name="adj" fmla="val 10174"/>
            </a:avLst>
          </a:prstGeom>
          <a:ln w="254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lang="en-GB"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1" indent="0" algn="l" defTabSz="825500" rtl="0" eaLnBrk="1" fontAlgn="auto" latinLnBrk="0" hangingPunct="0">
              <a:lnSpc>
                <a:spcPct val="100000"/>
              </a:lnSpc>
              <a:spcBef>
                <a:spcPts val="0"/>
              </a:spcBef>
              <a:spcAft>
                <a:spcPts val="0"/>
              </a:spcAft>
              <a:buClrTx/>
              <a:buSzTx/>
              <a:buFontTx/>
              <a:buNone/>
              <a:tabLst/>
              <a:defRPr sz="1400" b="0">
                <a:solidFill>
                  <a:srgbClr val="FF644E">
                    <a:hueOff val="-82419"/>
                    <a:satOff val="-9513"/>
                    <a:lumOff val="-16343"/>
                  </a:srgbClr>
                </a:solidFill>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66" name="Sounds…">
            <a:extLst>
              <a:ext uri="{FF2B5EF4-FFF2-40B4-BE49-F238E27FC236}">
                <a16:creationId xmlns:a16="http://schemas.microsoft.com/office/drawing/2014/main" id="{5FAE5754-1A74-45CD-BE62-AFAEB4B6878A}"/>
              </a:ext>
            </a:extLst>
          </p:cNvPr>
          <p:cNvSpPr txBox="1"/>
          <p:nvPr/>
        </p:nvSpPr>
        <p:spPr>
          <a:xfrm>
            <a:off x="2382257" y="7361801"/>
            <a:ext cx="5092342" cy="407291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0" algn="just">
              <a:defRPr sz="2000" b="0">
                <a:latin typeface="Noteworthy Bold"/>
                <a:ea typeface="Noteworthy Bold"/>
                <a:cs typeface="Noteworthy Bold"/>
                <a:sym typeface="Noteworthy Bold"/>
              </a:defRPr>
            </a:pPr>
            <a:r>
              <a:rPr lang="en-GB" sz="2000" b="0" u="sng" dirty="0">
                <a:latin typeface="Noteworthy Bold"/>
                <a:sym typeface="Noteworthy Bold"/>
              </a:rPr>
              <a:t>Sounds</a:t>
            </a:r>
          </a:p>
          <a:p>
            <a:pPr lvl="1" indent="0" algn="l">
              <a:defRPr sz="1400" b="0">
                <a:latin typeface="Noteworthy Light"/>
                <a:ea typeface="Noteworthy Light"/>
                <a:cs typeface="Noteworthy Light"/>
                <a:sym typeface="Noteworthy Light"/>
              </a:defRPr>
            </a:pPr>
            <a:r>
              <a:rPr lang="en-GB" sz="1400" b="0" dirty="0">
                <a:latin typeface="Noteworthy Light"/>
                <a:sym typeface="Noteworthy Light"/>
              </a:rPr>
              <a:t>We are following the Monster Phonics programme and will be teaching the following sounds this term:</a:t>
            </a:r>
          </a:p>
          <a:p>
            <a:pPr lvl="1" indent="0" algn="l">
              <a:defRPr sz="1400" b="0">
                <a:latin typeface="Noteworthy Light"/>
                <a:ea typeface="Noteworthy Light"/>
                <a:cs typeface="Noteworthy Light"/>
                <a:sym typeface="Noteworthy Light"/>
              </a:defRPr>
            </a:pPr>
            <a:r>
              <a:rPr lang="en-GB" sz="1400" u="sng" dirty="0">
                <a:latin typeface="Noteworthy Light"/>
                <a:sym typeface="Noteworthy Light"/>
              </a:rPr>
              <a:t>Week 1 </a:t>
            </a:r>
            <a:r>
              <a:rPr lang="en-GB" sz="1400" b="0" dirty="0">
                <a:latin typeface="Noteworthy Light"/>
                <a:sym typeface="Noteworthy Light"/>
              </a:rPr>
              <a:t>– </a:t>
            </a:r>
            <a:r>
              <a:rPr lang="en-GB" sz="1400" b="0" dirty="0">
                <a:solidFill>
                  <a:schemeClr val="tx1"/>
                </a:solidFill>
                <a:highlight>
                  <a:srgbClr val="FFFF00"/>
                </a:highlight>
                <a:latin typeface="Noteworthy Light"/>
                <a:sym typeface="Noteworthy Light"/>
              </a:rPr>
              <a:t>ear</a:t>
            </a:r>
            <a:r>
              <a:rPr lang="en-GB" sz="1400" b="0" dirty="0">
                <a:solidFill>
                  <a:schemeClr val="tx1"/>
                </a:solidFill>
                <a:latin typeface="Noteworthy Light"/>
                <a:sym typeface="Noteworthy Light"/>
              </a:rPr>
              <a:t> </a:t>
            </a:r>
            <a:r>
              <a:rPr lang="en-GB" sz="1400" dirty="0">
                <a:solidFill>
                  <a:schemeClr val="tx1"/>
                </a:solidFill>
                <a:latin typeface="Noteworthy Light"/>
                <a:sym typeface="Noteworthy Light"/>
              </a:rPr>
              <a:t>– fear, hear, tear     </a:t>
            </a:r>
            <a:r>
              <a:rPr lang="en-GB" sz="1400" dirty="0" err="1">
                <a:solidFill>
                  <a:schemeClr val="tx1"/>
                </a:solidFill>
                <a:highlight>
                  <a:srgbClr val="FFFF00"/>
                </a:highlight>
                <a:latin typeface="Noteworthy Light"/>
                <a:sym typeface="Noteworthy Light"/>
              </a:rPr>
              <a:t>ure</a:t>
            </a:r>
            <a:r>
              <a:rPr lang="en-GB" sz="1400" dirty="0">
                <a:solidFill>
                  <a:schemeClr val="tx1"/>
                </a:solidFill>
                <a:highlight>
                  <a:srgbClr val="FFFF00"/>
                </a:highlight>
                <a:latin typeface="Noteworthy Light"/>
                <a:sym typeface="Noteworthy Light"/>
              </a:rPr>
              <a:t> </a:t>
            </a:r>
            <a:r>
              <a:rPr lang="en-GB" sz="1400" dirty="0">
                <a:solidFill>
                  <a:schemeClr val="tx1"/>
                </a:solidFill>
                <a:latin typeface="Noteworthy Light"/>
                <a:sym typeface="Noteworthy Light"/>
              </a:rPr>
              <a:t>– pure, cure, manure</a:t>
            </a:r>
          </a:p>
          <a:p>
            <a:pPr lvl="1" indent="0" algn="l">
              <a:defRPr sz="1400" b="0">
                <a:latin typeface="Noteworthy Light"/>
                <a:ea typeface="Noteworthy Light"/>
                <a:cs typeface="Noteworthy Light"/>
                <a:sym typeface="Noteworthy Light"/>
              </a:defRPr>
            </a:pPr>
            <a:endParaRPr lang="en-GB" sz="1400" dirty="0">
              <a:solidFill>
                <a:schemeClr val="tx1"/>
              </a:solidFill>
              <a:latin typeface="Noteworthy Light"/>
              <a:sym typeface="Noteworthy Light"/>
            </a:endParaRPr>
          </a:p>
          <a:p>
            <a:pPr lvl="1" indent="0" algn="l">
              <a:defRPr sz="1400" b="0">
                <a:latin typeface="Noteworthy Light"/>
                <a:ea typeface="Noteworthy Light"/>
                <a:cs typeface="Noteworthy Light"/>
                <a:sym typeface="Noteworthy Light"/>
              </a:defRPr>
            </a:pPr>
            <a:r>
              <a:rPr lang="en-GB" sz="1400" b="0" u="sng" dirty="0">
                <a:latin typeface="Noteworthy Light"/>
                <a:sym typeface="Noteworthy Light"/>
              </a:rPr>
              <a:t>Week 2 </a:t>
            </a:r>
            <a:r>
              <a:rPr lang="en-GB" sz="1400" b="0" dirty="0">
                <a:latin typeface="Noteworthy Light"/>
                <a:sym typeface="Noteworthy Light"/>
              </a:rPr>
              <a:t>– </a:t>
            </a:r>
            <a:r>
              <a:rPr lang="en-GB" sz="1400" b="0" dirty="0">
                <a:highlight>
                  <a:srgbClr val="FFFF00"/>
                </a:highlight>
                <a:latin typeface="Noteworthy Light"/>
                <a:sym typeface="Noteworthy Light"/>
              </a:rPr>
              <a:t>CVCC (Consonant Vowel Consonant Consonant) words </a:t>
            </a:r>
            <a:r>
              <a:rPr lang="en-GB" sz="1400" b="0" dirty="0">
                <a:latin typeface="Noteworthy Light"/>
                <a:sym typeface="Noteworthy Light"/>
              </a:rPr>
              <a:t>– tusk, gift, jump, help, pond</a:t>
            </a:r>
          </a:p>
          <a:p>
            <a:pPr lvl="1" indent="0" algn="l">
              <a:defRPr sz="1400" b="0">
                <a:latin typeface="Noteworthy Light"/>
                <a:ea typeface="Noteworthy Light"/>
                <a:cs typeface="Noteworthy Light"/>
                <a:sym typeface="Noteworthy Light"/>
              </a:defRPr>
            </a:pPr>
            <a:endParaRPr lang="en-GB" sz="1400" b="0" dirty="0">
              <a:latin typeface="Noteworthy Light"/>
              <a:sym typeface="Noteworthy Light"/>
            </a:endParaRPr>
          </a:p>
          <a:p>
            <a:pPr lvl="1" indent="0" algn="l">
              <a:defRPr sz="1400" b="0">
                <a:latin typeface="Noteworthy Light"/>
                <a:ea typeface="Noteworthy Light"/>
                <a:cs typeface="Noteworthy Light"/>
                <a:sym typeface="Noteworthy Light"/>
              </a:defRPr>
            </a:pPr>
            <a:r>
              <a:rPr lang="en-GB" sz="1400" b="0" u="sng" dirty="0">
                <a:latin typeface="Noteworthy Light"/>
                <a:sym typeface="Noteworthy Light"/>
              </a:rPr>
              <a:t>Week 3 </a:t>
            </a:r>
            <a:r>
              <a:rPr lang="en-GB" sz="1400" b="0" dirty="0">
                <a:latin typeface="Noteworthy Light"/>
                <a:sym typeface="Noteworthy Light"/>
              </a:rPr>
              <a:t>– </a:t>
            </a:r>
            <a:r>
              <a:rPr lang="en-GB" sz="1400" b="0" dirty="0">
                <a:highlight>
                  <a:srgbClr val="FFFF00"/>
                </a:highlight>
                <a:latin typeface="Noteworthy Light"/>
                <a:sym typeface="Noteworthy Light"/>
              </a:rPr>
              <a:t>CCVC (Consonant </a:t>
            </a:r>
            <a:r>
              <a:rPr lang="en-GB" sz="1400" b="0" dirty="0" err="1">
                <a:highlight>
                  <a:srgbClr val="FFFF00"/>
                </a:highlight>
                <a:latin typeface="Noteworthy Light"/>
                <a:sym typeface="Noteworthy Light"/>
              </a:rPr>
              <a:t>Consonant</a:t>
            </a:r>
            <a:r>
              <a:rPr lang="en-GB" sz="1400" b="0" dirty="0">
                <a:highlight>
                  <a:srgbClr val="FFFF00"/>
                </a:highlight>
                <a:latin typeface="Noteworthy Light"/>
                <a:sym typeface="Noteworthy Light"/>
              </a:rPr>
              <a:t> Vowel Consonant) words </a:t>
            </a:r>
            <a:r>
              <a:rPr lang="en-GB" sz="1400" b="0" dirty="0">
                <a:latin typeface="Noteworthy Light"/>
                <a:sym typeface="Noteworthy Light"/>
              </a:rPr>
              <a:t>– crab, stop, frog, plum, grin</a:t>
            </a:r>
          </a:p>
          <a:p>
            <a:pPr lvl="1" indent="0" algn="l">
              <a:defRPr sz="1400" b="0">
                <a:latin typeface="Noteworthy Light"/>
                <a:ea typeface="Noteworthy Light"/>
                <a:cs typeface="Noteworthy Light"/>
                <a:sym typeface="Noteworthy Light"/>
              </a:defRPr>
            </a:pPr>
            <a:endParaRPr lang="en-GB" sz="1400" b="0" dirty="0">
              <a:latin typeface="Noteworthy Light"/>
              <a:sym typeface="Noteworthy Light"/>
            </a:endParaRPr>
          </a:p>
          <a:p>
            <a:pPr lvl="1" indent="0" algn="l">
              <a:defRPr sz="1400" b="0">
                <a:latin typeface="Noteworthy Light"/>
                <a:ea typeface="Noteworthy Light"/>
                <a:cs typeface="Noteworthy Light"/>
                <a:sym typeface="Noteworthy Light"/>
              </a:defRPr>
            </a:pPr>
            <a:r>
              <a:rPr lang="en-GB" sz="1400" b="0" u="sng" dirty="0">
                <a:latin typeface="Noteworthy Light"/>
                <a:sym typeface="Noteworthy Light"/>
              </a:rPr>
              <a:t>Week 4 and 5 </a:t>
            </a:r>
            <a:r>
              <a:rPr lang="en-GB" sz="1400" b="0" dirty="0">
                <a:latin typeface="Noteworthy Light"/>
                <a:sym typeface="Noteworthy Light"/>
              </a:rPr>
              <a:t>– </a:t>
            </a:r>
            <a:r>
              <a:rPr lang="en-GB" sz="1400" b="0" dirty="0">
                <a:highlight>
                  <a:srgbClr val="FFFF00"/>
                </a:highlight>
                <a:latin typeface="Noteworthy Light"/>
                <a:sym typeface="Noteworthy Light"/>
              </a:rPr>
              <a:t>CVC words and words with taught digraphs (two letters that make one sound) </a:t>
            </a:r>
            <a:r>
              <a:rPr lang="en-GB" sz="1400" b="0" dirty="0">
                <a:latin typeface="Noteworthy Light"/>
                <a:sym typeface="Noteworthy Light"/>
              </a:rPr>
              <a:t>– cat, dog, chin, path, moon</a:t>
            </a:r>
          </a:p>
          <a:p>
            <a:pPr lvl="1" indent="0" algn="l">
              <a:defRPr sz="1400" b="0">
                <a:latin typeface="Noteworthy Light"/>
                <a:ea typeface="Noteworthy Light"/>
                <a:cs typeface="Noteworthy Light"/>
                <a:sym typeface="Noteworthy Light"/>
              </a:defRPr>
            </a:pPr>
            <a:endParaRPr lang="en-GB" sz="1400" b="0" dirty="0">
              <a:latin typeface="Noteworthy Light"/>
              <a:sym typeface="Noteworthy Light"/>
            </a:endParaRPr>
          </a:p>
          <a:p>
            <a:pPr lvl="1" indent="0" algn="l">
              <a:defRPr sz="1400" b="0">
                <a:latin typeface="Noteworthy Light"/>
                <a:ea typeface="Noteworthy Light"/>
                <a:cs typeface="Noteworthy Light"/>
                <a:sym typeface="Noteworthy Light"/>
              </a:defRPr>
            </a:pPr>
            <a:r>
              <a:rPr lang="en-GB" sz="1400" b="0" u="sng" dirty="0">
                <a:latin typeface="Noteworthy Light"/>
                <a:sym typeface="Noteworthy Light"/>
              </a:rPr>
              <a:t>Week 6 </a:t>
            </a:r>
            <a:r>
              <a:rPr lang="en-GB" sz="1400" b="0" dirty="0">
                <a:latin typeface="Noteworthy Light"/>
                <a:sym typeface="Noteworthy Light"/>
              </a:rPr>
              <a:t>– </a:t>
            </a:r>
            <a:r>
              <a:rPr lang="en-GB" sz="1400" b="0" dirty="0">
                <a:highlight>
                  <a:srgbClr val="FFFF00"/>
                </a:highlight>
                <a:latin typeface="Noteworthy Light"/>
                <a:sym typeface="Noteworthy Light"/>
              </a:rPr>
              <a:t>CCVCC (Consonant </a:t>
            </a:r>
            <a:r>
              <a:rPr lang="en-GB" sz="1400" b="0" dirty="0" err="1">
                <a:highlight>
                  <a:srgbClr val="FFFF00"/>
                </a:highlight>
                <a:latin typeface="Noteworthy Light"/>
                <a:sym typeface="Noteworthy Light"/>
              </a:rPr>
              <a:t>Consonant</a:t>
            </a:r>
            <a:r>
              <a:rPr lang="en-GB" sz="1400" b="0" dirty="0">
                <a:highlight>
                  <a:srgbClr val="FFFF00"/>
                </a:highlight>
                <a:latin typeface="Noteworthy Light"/>
                <a:sym typeface="Noteworthy Light"/>
              </a:rPr>
              <a:t> Vowel Consonant Consonant) words </a:t>
            </a:r>
            <a:r>
              <a:rPr lang="en-GB" sz="1400" b="0" dirty="0">
                <a:latin typeface="Noteworthy Light"/>
                <a:sym typeface="Noteworthy Light"/>
              </a:rPr>
              <a:t>– stamp, blink, frost, crept, grunt</a:t>
            </a:r>
          </a:p>
          <a:p>
            <a:pPr lvl="1" indent="0" algn="l">
              <a:defRPr sz="1400" b="0">
                <a:latin typeface="Noteworthy Light"/>
                <a:ea typeface="Noteworthy Light"/>
                <a:cs typeface="Noteworthy Light"/>
                <a:sym typeface="Noteworthy Light"/>
              </a:defRPr>
            </a:pPr>
            <a:endParaRPr lang="en-GB" sz="1400" b="0" dirty="0">
              <a:latin typeface="Noteworthy Light"/>
              <a:sym typeface="Noteworthy Light"/>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lang="en-GB" sz="1400" b="0" dirty="0">
              <a:latin typeface="Noteworthy Light"/>
              <a:sym typeface="Noteworthy Light"/>
            </a:endParaRPr>
          </a:p>
        </p:txBody>
      </p:sp>
      <p:pic>
        <p:nvPicPr>
          <p:cNvPr id="8" name="Picture 2" descr="Monster Phonics Tips For Parents | Monster Phonics">
            <a:extLst>
              <a:ext uri="{FF2B5EF4-FFF2-40B4-BE49-F238E27FC236}">
                <a16:creationId xmlns:a16="http://schemas.microsoft.com/office/drawing/2014/main" id="{E483435D-B95C-4978-933D-63D2365023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954" y="7128394"/>
            <a:ext cx="2013326" cy="944933"/>
          </a:xfrm>
          <a:prstGeom prst="rect">
            <a:avLst/>
          </a:prstGeom>
          <a:noFill/>
          <a:extLst>
            <a:ext uri="{909E8E84-426E-40DD-AFC4-6F175D3DCCD1}">
              <a14:hiddenFill xmlns:a14="http://schemas.microsoft.com/office/drawing/2010/main">
                <a:solidFill>
                  <a:srgbClr val="FFFFFF"/>
                </a:solidFill>
              </a14:hiddenFill>
            </a:ext>
          </a:extLst>
        </p:spPr>
      </p:pic>
      <p:sp>
        <p:nvSpPr>
          <p:cNvPr id="68" name="AT HOME: Talk to your children about ways we can be a really good friend.">
            <a:extLst>
              <a:ext uri="{FF2B5EF4-FFF2-40B4-BE49-F238E27FC236}">
                <a16:creationId xmlns:a16="http://schemas.microsoft.com/office/drawing/2014/main" id="{20B2033E-112D-4995-8BA8-D7C8F38F53BC}"/>
              </a:ext>
            </a:extLst>
          </p:cNvPr>
          <p:cNvSpPr txBox="1"/>
          <p:nvPr/>
        </p:nvSpPr>
        <p:spPr>
          <a:xfrm>
            <a:off x="10775342" y="9042012"/>
            <a:ext cx="3353695"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1" indent="0" algn="l">
              <a:defRPr sz="1200" b="0">
                <a:solidFill>
                  <a:srgbClr val="FF644E">
                    <a:hueOff val="-82419"/>
                    <a:satOff val="-9513"/>
                    <a:lumOff val="-16343"/>
                  </a:srgbClr>
                </a:solidFill>
                <a:latin typeface="Noteworthy Bold"/>
                <a:ea typeface="Noteworthy Bold"/>
                <a:cs typeface="Noteworthy Bold"/>
                <a:sym typeface="Noteworthy Bold"/>
              </a:defRPr>
            </a:pPr>
            <a:r>
              <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a:t>
            </a:r>
            <a:r>
              <a:rPr kumimoji="0" lang="en-GB"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 Talk about who is in your family and why they are important. Also, talk about what resilience means.</a:t>
            </a:r>
          </a:p>
        </p:txBody>
      </p:sp>
      <p:sp>
        <p:nvSpPr>
          <p:cNvPr id="55" name="Self care…">
            <a:extLst>
              <a:ext uri="{FF2B5EF4-FFF2-40B4-BE49-F238E27FC236}">
                <a16:creationId xmlns:a16="http://schemas.microsoft.com/office/drawing/2014/main" id="{E88421CC-F622-4983-BD6F-1B4E782A0BA9}"/>
              </a:ext>
            </a:extLst>
          </p:cNvPr>
          <p:cNvSpPr txBox="1"/>
          <p:nvPr/>
        </p:nvSpPr>
        <p:spPr>
          <a:xfrm>
            <a:off x="277878" y="3213279"/>
            <a:ext cx="7588119"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2800" b="0" i="0" u="none" strike="noStrike" kern="0" cap="none" spc="0" normalizeH="0" baseline="0" noProof="0" dirty="0">
              <a:ln>
                <a:noFill/>
              </a:ln>
              <a:solidFill>
                <a:srgbClr val="000000"/>
              </a:solidFill>
              <a:effectLst/>
              <a:uLnTx/>
              <a:uFillTx/>
              <a:latin typeface="Noteworthy Bold"/>
              <a:sym typeface="Noteworthy Bold"/>
            </a:endParaRPr>
          </a:p>
        </p:txBody>
      </p:sp>
      <p:pic>
        <p:nvPicPr>
          <p:cNvPr id="9" name="Picture 8"/>
          <p:cNvPicPr>
            <a:picLocks noChangeAspect="1"/>
          </p:cNvPicPr>
          <p:nvPr/>
        </p:nvPicPr>
        <p:blipFill>
          <a:blip r:embed="rId5"/>
          <a:stretch>
            <a:fillRect/>
          </a:stretch>
        </p:blipFill>
        <p:spPr>
          <a:xfrm>
            <a:off x="7554931" y="850672"/>
            <a:ext cx="1393575" cy="952276"/>
          </a:xfrm>
          <a:prstGeom prst="rect">
            <a:avLst/>
          </a:prstGeom>
        </p:spPr>
      </p:pic>
      <p:pic>
        <p:nvPicPr>
          <p:cNvPr id="28" name="Picture 27"/>
          <p:cNvPicPr>
            <a:picLocks noChangeAspect="1"/>
          </p:cNvPicPr>
          <p:nvPr/>
        </p:nvPicPr>
        <p:blipFill>
          <a:blip r:embed="rId6"/>
          <a:stretch>
            <a:fillRect/>
          </a:stretch>
        </p:blipFill>
        <p:spPr>
          <a:xfrm>
            <a:off x="23022199" y="580957"/>
            <a:ext cx="779828" cy="748635"/>
          </a:xfrm>
          <a:prstGeom prst="rect">
            <a:avLst/>
          </a:prstGeom>
        </p:spPr>
      </p:pic>
      <p:sp>
        <p:nvSpPr>
          <p:cNvPr id="4" name="Rectangle 3">
            <a:extLst>
              <a:ext uri="{FF2B5EF4-FFF2-40B4-BE49-F238E27FC236}">
                <a16:creationId xmlns:a16="http://schemas.microsoft.com/office/drawing/2014/main" id="{8EBCBA1C-43C5-4FC1-9E25-7419F61E37DD}"/>
              </a:ext>
            </a:extLst>
          </p:cNvPr>
          <p:cNvSpPr/>
          <p:nvPr/>
        </p:nvSpPr>
        <p:spPr>
          <a:xfrm>
            <a:off x="19410722" y="1930447"/>
            <a:ext cx="4369800" cy="10433625"/>
          </a:xfrm>
          <a:prstGeom prst="rect">
            <a:avLst/>
          </a:prstGeom>
        </p:spPr>
        <p:txBody>
          <a:bodyPr wrap="square">
            <a:spAutoFit/>
          </a:bodyPr>
          <a:lstStyle/>
          <a:p>
            <a:pPr lvl="0">
              <a:defRPr sz="2000" b="0">
                <a:latin typeface="Noteworthy Bold"/>
                <a:ea typeface="Noteworthy Bold"/>
                <a:cs typeface="Noteworthy Bold"/>
                <a:sym typeface="Noteworthy Bold"/>
              </a:defRPr>
            </a:pPr>
            <a:r>
              <a:rPr lang="en-GB" sz="2800" b="0" u="sng" dirty="0">
                <a:latin typeface="Noteworthy Bold"/>
                <a:sym typeface="Noteworthy Bold"/>
              </a:rPr>
              <a:t>People and Communities</a:t>
            </a:r>
          </a:p>
          <a:p>
            <a:pPr lvl="0">
              <a:defRPr sz="2000" b="0">
                <a:latin typeface="Noteworthy Bold"/>
                <a:ea typeface="Noteworthy Bold"/>
                <a:cs typeface="Noteworthy Bold"/>
                <a:sym typeface="Noteworthy Bold"/>
              </a:defRPr>
            </a:pPr>
            <a:r>
              <a:rPr lang="en-GB" sz="2800" b="0" u="sng" dirty="0">
                <a:latin typeface="Noteworthy Bold"/>
                <a:sym typeface="Noteworthy Bold"/>
              </a:rPr>
              <a:t> The Natural World</a:t>
            </a:r>
          </a:p>
          <a:p>
            <a:pPr>
              <a:defRPr sz="2000" b="0">
                <a:latin typeface="Noteworthy Bold"/>
                <a:ea typeface="Noteworthy Bold"/>
                <a:cs typeface="Noteworthy Bold"/>
                <a:sym typeface="Noteworthy Bold"/>
              </a:defRPr>
            </a:pPr>
            <a:r>
              <a:rPr lang="en-GB" sz="2400" b="0" dirty="0">
                <a:latin typeface="Noteworthy Bold"/>
                <a:sym typeface="Noteworthy Bold"/>
              </a:rPr>
              <a:t>We will be learning about what a farm is. The children will learn about different farm animals, as well as the different jobs there are on a farm. </a:t>
            </a:r>
          </a:p>
          <a:p>
            <a:pPr>
              <a:defRPr sz="2000" b="0">
                <a:latin typeface="Noteworthy Bold"/>
                <a:ea typeface="Noteworthy Bold"/>
                <a:cs typeface="Noteworthy Bold"/>
                <a:sym typeface="Noteworthy Bold"/>
              </a:defRPr>
            </a:pPr>
            <a:endParaRPr lang="en-GB" sz="2400" b="0" dirty="0">
              <a:latin typeface="Noteworthy Bold"/>
              <a:sym typeface="Noteworthy Bold"/>
            </a:endParaRPr>
          </a:p>
          <a:p>
            <a:pPr>
              <a:defRPr sz="2000" b="0">
                <a:latin typeface="Noteworthy Bold"/>
                <a:ea typeface="Noteworthy Bold"/>
                <a:cs typeface="Noteworthy Bold"/>
                <a:sym typeface="Noteworthy Bold"/>
              </a:defRPr>
            </a:pPr>
            <a:endParaRPr lang="en-GB" sz="2400" b="0" dirty="0">
              <a:latin typeface="Noteworthy Bold"/>
              <a:sym typeface="Noteworthy Bold"/>
            </a:endParaRPr>
          </a:p>
          <a:p>
            <a:pPr>
              <a:defRPr sz="2000" b="0">
                <a:latin typeface="Noteworthy Bold"/>
                <a:ea typeface="Noteworthy Bold"/>
                <a:cs typeface="Noteworthy Bold"/>
                <a:sym typeface="Noteworthy Bold"/>
              </a:defRPr>
            </a:pPr>
            <a:endParaRPr lang="en-GB" sz="2400" b="0" dirty="0">
              <a:latin typeface="Noteworthy Bold"/>
              <a:sym typeface="Noteworthy Bold"/>
            </a:endParaRPr>
          </a:p>
          <a:p>
            <a:pPr>
              <a:defRPr sz="2000" b="0">
                <a:latin typeface="Noteworthy Bold"/>
                <a:ea typeface="Noteworthy Bold"/>
                <a:cs typeface="Noteworthy Bold"/>
                <a:sym typeface="Noteworthy Bold"/>
              </a:defRPr>
            </a:pPr>
            <a:endParaRPr lang="en-GB" sz="2400" b="0" dirty="0">
              <a:latin typeface="Noteworthy Bold"/>
              <a:sym typeface="Noteworthy Bold"/>
            </a:endParaRPr>
          </a:p>
          <a:p>
            <a:pPr>
              <a:defRPr sz="2000" b="0">
                <a:latin typeface="Noteworthy Bold"/>
                <a:ea typeface="Noteworthy Bold"/>
                <a:cs typeface="Noteworthy Bold"/>
                <a:sym typeface="Noteworthy Bold"/>
              </a:defRPr>
            </a:pPr>
            <a:endParaRPr lang="en-GB" sz="2400" b="0" dirty="0">
              <a:latin typeface="Noteworthy Bold"/>
              <a:sym typeface="Noteworthy Bold"/>
            </a:endParaRPr>
          </a:p>
          <a:p>
            <a:pPr>
              <a:defRPr sz="2000" b="0">
                <a:latin typeface="Noteworthy Bold"/>
                <a:ea typeface="Noteworthy Bold"/>
                <a:cs typeface="Noteworthy Bold"/>
                <a:sym typeface="Noteworthy Bold"/>
              </a:defRPr>
            </a:pPr>
            <a:endParaRPr lang="en-GB" sz="2400" b="0" dirty="0">
              <a:latin typeface="Noteworthy Bold"/>
              <a:sym typeface="Noteworthy Bold"/>
            </a:endParaRPr>
          </a:p>
          <a:p>
            <a:pPr>
              <a:defRPr sz="2000" b="0">
                <a:latin typeface="Noteworthy Bold"/>
                <a:ea typeface="Noteworthy Bold"/>
                <a:cs typeface="Noteworthy Bold"/>
                <a:sym typeface="Noteworthy Bold"/>
              </a:defRPr>
            </a:pPr>
            <a:endParaRPr lang="en-GB" sz="2400" b="0" dirty="0">
              <a:latin typeface="Noteworthy Bold"/>
              <a:sym typeface="Noteworthy Bold"/>
            </a:endParaRPr>
          </a:p>
          <a:p>
            <a:pPr>
              <a:defRPr sz="2000" b="0">
                <a:latin typeface="Noteworthy Bold"/>
                <a:ea typeface="Noteworthy Bold"/>
                <a:cs typeface="Noteworthy Bold"/>
                <a:sym typeface="Noteworthy Bold"/>
              </a:defRPr>
            </a:pPr>
            <a:r>
              <a:rPr lang="en-GB" sz="2400" b="0" dirty="0">
                <a:latin typeface="Noteworthy Bold"/>
                <a:sym typeface="Noteworthy Bold"/>
              </a:rPr>
              <a:t>The children will look at photos of different types of farms and compare the similarities and differences between the photos. </a:t>
            </a:r>
          </a:p>
          <a:p>
            <a:pPr>
              <a:defRPr sz="2000" b="0">
                <a:latin typeface="Noteworthy Bold"/>
                <a:ea typeface="Noteworthy Bold"/>
                <a:cs typeface="Noteworthy Bold"/>
                <a:sym typeface="Noteworthy Bold"/>
              </a:defRPr>
            </a:pPr>
            <a:endParaRPr lang="en-GB" sz="2400" b="0" dirty="0">
              <a:latin typeface="Noteworthy Bold"/>
              <a:sym typeface="Noteworthy Bold"/>
            </a:endParaRPr>
          </a:p>
          <a:p>
            <a:pPr>
              <a:defRPr sz="2000" b="0">
                <a:latin typeface="Noteworthy Bold"/>
                <a:ea typeface="Noteworthy Bold"/>
                <a:cs typeface="Noteworthy Bold"/>
                <a:sym typeface="Noteworthy Bold"/>
              </a:defRPr>
            </a:pPr>
            <a:r>
              <a:rPr lang="en-GB" sz="2400" b="0" dirty="0">
                <a:latin typeface="Noteworthy Bold"/>
                <a:sym typeface="Noteworthy Bold"/>
              </a:rPr>
              <a:t>In our Welly Wednesday sessions, we will talk about how to look after the environment. For example, recycling and planting seeds. The children will be visiting the local allotment to plant some vegetables. </a:t>
            </a:r>
            <a:endParaRPr lang="en-GB" sz="2400" b="0" u="sng" dirty="0">
              <a:latin typeface="Noteworthy Bold"/>
              <a:sym typeface="Noteworthy Bold"/>
            </a:endParaRPr>
          </a:p>
          <a:p>
            <a:pPr lvl="0" algn="l">
              <a:defRPr sz="2000" b="0">
                <a:latin typeface="Noteworthy Bold"/>
                <a:ea typeface="Noteworthy Bold"/>
                <a:cs typeface="Noteworthy Bold"/>
                <a:sym typeface="Noteworthy Bold"/>
              </a:defRPr>
            </a:pPr>
            <a:endParaRPr lang="en-GB" sz="2000" b="0" dirty="0">
              <a:latin typeface="Noteworthy Bold"/>
              <a:sym typeface="Noteworthy Bold"/>
            </a:endParaRPr>
          </a:p>
          <a:p>
            <a:pPr lvl="0" algn="l">
              <a:defRPr sz="2000" b="0">
                <a:latin typeface="Noteworthy Bold"/>
                <a:ea typeface="Noteworthy Bold"/>
                <a:cs typeface="Noteworthy Bold"/>
                <a:sym typeface="Noteworthy Bold"/>
              </a:defRPr>
            </a:pPr>
            <a:endParaRPr lang="en-GB" sz="2000" b="0" dirty="0">
              <a:latin typeface="Noteworthy Bold"/>
              <a:sym typeface="Noteworthy Bold"/>
            </a:endParaRPr>
          </a:p>
        </p:txBody>
      </p:sp>
      <p:sp>
        <p:nvSpPr>
          <p:cNvPr id="63" name="Role play  The children will be able to perform and role play in a range of different spaces. Including; a home corner and a farm shop.">
            <a:extLst>
              <a:ext uri="{FF2B5EF4-FFF2-40B4-BE49-F238E27FC236}">
                <a16:creationId xmlns:a16="http://schemas.microsoft.com/office/drawing/2014/main" id="{B0AD82A4-840A-4D12-92A0-FB30B2E5CF5F}"/>
              </a:ext>
            </a:extLst>
          </p:cNvPr>
          <p:cNvSpPr txBox="1"/>
          <p:nvPr/>
        </p:nvSpPr>
        <p:spPr>
          <a:xfrm>
            <a:off x="10677829" y="9899772"/>
            <a:ext cx="3839394" cy="533479"/>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2800" u="sng" dirty="0">
                <a:latin typeface="Noteworthy Bold"/>
                <a:sym typeface="Noteworthy Bold"/>
              </a:rPr>
              <a:t>PE</a:t>
            </a:r>
            <a:endParaRPr kumimoji="0" lang="en-GB" sz="2800" i="0" u="sng" strike="noStrike" kern="0" cap="none" spc="0" normalizeH="0" baseline="0" noProof="0" dirty="0">
              <a:ln>
                <a:noFill/>
              </a:ln>
              <a:solidFill>
                <a:srgbClr val="000000"/>
              </a:solidFill>
              <a:effectLst/>
              <a:uLnTx/>
              <a:uFillTx/>
              <a:latin typeface="Noteworthy Bold"/>
              <a:sym typeface="Noteworthy Bold"/>
            </a:endParaRPr>
          </a:p>
        </p:txBody>
      </p:sp>
      <p:sp>
        <p:nvSpPr>
          <p:cNvPr id="69" name="Role play  The children will be able to perform and role play in a range of different spaces. Including; a home corner and a farm shop.">
            <a:extLst>
              <a:ext uri="{FF2B5EF4-FFF2-40B4-BE49-F238E27FC236}">
                <a16:creationId xmlns:a16="http://schemas.microsoft.com/office/drawing/2014/main" id="{4D6477CF-D293-4D45-B6AF-96A8EFE21C74}"/>
              </a:ext>
            </a:extLst>
          </p:cNvPr>
          <p:cNvSpPr txBox="1"/>
          <p:nvPr/>
        </p:nvSpPr>
        <p:spPr>
          <a:xfrm>
            <a:off x="14952100" y="6217701"/>
            <a:ext cx="4017214"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2800" u="sng" dirty="0">
                <a:latin typeface="Noteworthy Bold"/>
                <a:sym typeface="Noteworthy Bold"/>
              </a:rPr>
              <a:t>Expressive Arts and Design</a:t>
            </a:r>
            <a:endParaRPr kumimoji="0" lang="en-GB" sz="2800" i="0" u="sng" strike="noStrike" kern="0" cap="none" spc="0" normalizeH="0" baseline="0" noProof="0" dirty="0">
              <a:ln>
                <a:noFill/>
              </a:ln>
              <a:solidFill>
                <a:srgbClr val="000000"/>
              </a:solidFill>
              <a:effectLst/>
              <a:uLnTx/>
              <a:uFillTx/>
              <a:latin typeface="Noteworthy Bold"/>
              <a:sym typeface="Noteworthy Bold"/>
            </a:endParaRPr>
          </a:p>
        </p:txBody>
      </p:sp>
      <p:sp>
        <p:nvSpPr>
          <p:cNvPr id="16" name="TextBox 15">
            <a:extLst>
              <a:ext uri="{FF2B5EF4-FFF2-40B4-BE49-F238E27FC236}">
                <a16:creationId xmlns:a16="http://schemas.microsoft.com/office/drawing/2014/main" id="{576025CB-C773-4009-BC09-AA2396E2430C}"/>
              </a:ext>
            </a:extLst>
          </p:cNvPr>
          <p:cNvSpPr txBox="1"/>
          <p:nvPr/>
        </p:nvSpPr>
        <p:spPr>
          <a:xfrm>
            <a:off x="14897248" y="12432492"/>
            <a:ext cx="3869684" cy="31803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Noteworthy Bold"/>
                <a:sym typeface="Helvetica Neue"/>
              </a:rPr>
              <a:t> </a:t>
            </a:r>
          </a:p>
        </p:txBody>
      </p:sp>
      <p:pic>
        <p:nvPicPr>
          <p:cNvPr id="71" name="Picture 70">
            <a:extLst>
              <a:ext uri="{FF2B5EF4-FFF2-40B4-BE49-F238E27FC236}">
                <a16:creationId xmlns:a16="http://schemas.microsoft.com/office/drawing/2014/main" id="{B37CDBBD-60D7-40B5-902A-E267A56458C5}"/>
              </a:ext>
            </a:extLst>
          </p:cNvPr>
          <p:cNvPicPr>
            <a:picLocks noChangeAspect="1"/>
          </p:cNvPicPr>
          <p:nvPr/>
        </p:nvPicPr>
        <p:blipFill>
          <a:blip r:embed="rId7"/>
          <a:stretch>
            <a:fillRect/>
          </a:stretch>
        </p:blipFill>
        <p:spPr>
          <a:xfrm>
            <a:off x="18526736" y="11753144"/>
            <a:ext cx="519520" cy="677849"/>
          </a:xfrm>
          <a:prstGeom prst="rect">
            <a:avLst/>
          </a:prstGeom>
        </p:spPr>
      </p:pic>
      <p:pic>
        <p:nvPicPr>
          <p:cNvPr id="72" name="Picture 71">
            <a:extLst>
              <a:ext uri="{FF2B5EF4-FFF2-40B4-BE49-F238E27FC236}">
                <a16:creationId xmlns:a16="http://schemas.microsoft.com/office/drawing/2014/main" id="{488AEF1C-AE7D-4A52-96F7-F15D26AFBB5A}"/>
              </a:ext>
            </a:extLst>
          </p:cNvPr>
          <p:cNvPicPr>
            <a:picLocks noChangeAspect="1"/>
          </p:cNvPicPr>
          <p:nvPr/>
        </p:nvPicPr>
        <p:blipFill>
          <a:blip r:embed="rId8"/>
          <a:stretch>
            <a:fillRect/>
          </a:stretch>
        </p:blipFill>
        <p:spPr>
          <a:xfrm>
            <a:off x="18029184" y="6752015"/>
            <a:ext cx="828713" cy="778181"/>
          </a:xfrm>
          <a:prstGeom prst="rect">
            <a:avLst/>
          </a:prstGeom>
        </p:spPr>
      </p:pic>
      <p:pic>
        <p:nvPicPr>
          <p:cNvPr id="73" name="Picture 72">
            <a:extLst>
              <a:ext uri="{FF2B5EF4-FFF2-40B4-BE49-F238E27FC236}">
                <a16:creationId xmlns:a16="http://schemas.microsoft.com/office/drawing/2014/main" id="{0C5D0E9E-830A-4C14-B8E0-5ABB618E0F62}"/>
              </a:ext>
            </a:extLst>
          </p:cNvPr>
          <p:cNvPicPr>
            <a:picLocks noChangeAspect="1"/>
          </p:cNvPicPr>
          <p:nvPr/>
        </p:nvPicPr>
        <p:blipFill>
          <a:blip r:embed="rId9"/>
          <a:stretch>
            <a:fillRect/>
          </a:stretch>
        </p:blipFill>
        <p:spPr>
          <a:xfrm>
            <a:off x="13885663" y="10369280"/>
            <a:ext cx="645120" cy="945758"/>
          </a:xfrm>
          <a:prstGeom prst="rect">
            <a:avLst/>
          </a:prstGeom>
        </p:spPr>
      </p:pic>
      <p:sp>
        <p:nvSpPr>
          <p:cNvPr id="11" name="Rectangle 10">
            <a:extLst>
              <a:ext uri="{FF2B5EF4-FFF2-40B4-BE49-F238E27FC236}">
                <a16:creationId xmlns:a16="http://schemas.microsoft.com/office/drawing/2014/main" id="{11F35B3E-7280-4982-8F5C-29B5EBD45AD0}"/>
              </a:ext>
            </a:extLst>
          </p:cNvPr>
          <p:cNvSpPr/>
          <p:nvPr/>
        </p:nvSpPr>
        <p:spPr>
          <a:xfrm>
            <a:off x="10760498" y="7224581"/>
            <a:ext cx="3839310" cy="1815882"/>
          </a:xfrm>
          <a:prstGeom prst="rect">
            <a:avLst/>
          </a:prstGeom>
          <a:solidFill>
            <a:schemeClr val="bg1"/>
          </a:solidFill>
        </p:spPr>
        <p:txBody>
          <a:bodyPr wrap="square">
            <a:spAutoFit/>
          </a:bodyPr>
          <a:lstStyle/>
          <a:p>
            <a:pPr algn="just"/>
            <a:r>
              <a:rPr lang="en-GB" sz="1600" b="0" dirty="0">
                <a:latin typeface="Noteworthy Light"/>
              </a:rPr>
              <a:t>This half-term, the theme is Relationships.</a:t>
            </a:r>
          </a:p>
          <a:p>
            <a:pPr algn="just"/>
            <a:r>
              <a:rPr lang="en-GB" sz="1600" b="0" dirty="0">
                <a:latin typeface="Noteworthy Light"/>
              </a:rPr>
              <a:t>We will be talking about families, friends and what it means to be a good friend to others. </a:t>
            </a:r>
            <a:r>
              <a:rPr lang="en-GB" sz="1600" b="0" dirty="0">
                <a:solidFill>
                  <a:schemeClr val="tx1"/>
                </a:solidFill>
                <a:latin typeface="Noteworthy Light"/>
              </a:rPr>
              <a:t>Our Jigsaw sessions will support the children to develop their resilience. They will learn a range of verbal tools and strategies to resolve arguments.</a:t>
            </a:r>
          </a:p>
        </p:txBody>
      </p:sp>
      <p:sp>
        <p:nvSpPr>
          <p:cNvPr id="19" name="Rectangle 18">
            <a:extLst>
              <a:ext uri="{FF2B5EF4-FFF2-40B4-BE49-F238E27FC236}">
                <a16:creationId xmlns:a16="http://schemas.microsoft.com/office/drawing/2014/main" id="{02964B4B-7C5A-40D0-A830-5F427121C0FE}"/>
              </a:ext>
            </a:extLst>
          </p:cNvPr>
          <p:cNvSpPr/>
          <p:nvPr/>
        </p:nvSpPr>
        <p:spPr>
          <a:xfrm>
            <a:off x="8035743" y="8595513"/>
            <a:ext cx="2230933" cy="3508653"/>
          </a:xfrm>
          <a:prstGeom prst="rect">
            <a:avLst/>
          </a:prstGeom>
        </p:spPr>
        <p:txBody>
          <a:bodyPr wrap="square">
            <a:spAutoFit/>
          </a:bodyPr>
          <a:lstStyle/>
          <a:p>
            <a:pPr lvl="1" indent="0" algn="l">
              <a:defRPr sz="1400" b="0">
                <a:latin typeface="Noteworthy Light"/>
                <a:ea typeface="Noteworthy Light"/>
                <a:cs typeface="Noteworthy Light"/>
                <a:sym typeface="Noteworthy Light"/>
              </a:defRPr>
            </a:pPr>
            <a:r>
              <a:rPr lang="en-GB" sz="2000" b="0" u="sng" dirty="0">
                <a:latin typeface="Noteworthy Bold"/>
                <a:sym typeface="Noteworthy Light"/>
              </a:rPr>
              <a:t>Get active with phonics</a:t>
            </a:r>
            <a:br>
              <a:rPr lang="en-GB" sz="1400" b="0" dirty="0">
                <a:latin typeface="Noteworthy Light"/>
                <a:sym typeface="Noteworthy Light"/>
              </a:rPr>
            </a:br>
            <a:r>
              <a:rPr lang="en-GB" sz="1400" b="0" dirty="0">
                <a:latin typeface="Noteworthy Light"/>
                <a:sym typeface="Noteworthy Light"/>
              </a:rPr>
              <a:t>We make phonics fun and engaging by using a range of teacher-led learning and hands-on activities. For children, learning in an active way helps them to retain information better. Here are some great active ideas to support your child with their phonics awareness. </a:t>
            </a:r>
            <a:r>
              <a:rPr lang="en-GB" sz="1400" b="0" dirty="0">
                <a:latin typeface="Noteworthy Light"/>
                <a:sym typeface="Noteworthy Light"/>
                <a:hlinkClick r:id="rId10"/>
              </a:rPr>
              <a:t>https://phonicshero.com/getting-physical-phonics/</a:t>
            </a:r>
            <a:r>
              <a:rPr lang="en-GB" sz="1400" b="0" dirty="0">
                <a:latin typeface="Noteworthy Light"/>
                <a:sym typeface="Noteworthy Light"/>
              </a:rPr>
              <a:t> </a:t>
            </a:r>
          </a:p>
        </p:txBody>
      </p:sp>
      <p:sp>
        <p:nvSpPr>
          <p:cNvPr id="75" name="Sounds…">
            <a:extLst>
              <a:ext uri="{FF2B5EF4-FFF2-40B4-BE49-F238E27FC236}">
                <a16:creationId xmlns:a16="http://schemas.microsoft.com/office/drawing/2014/main" id="{BA562B16-BE51-4386-98FD-C7A1CB5E64AD}"/>
              </a:ext>
            </a:extLst>
          </p:cNvPr>
          <p:cNvSpPr txBox="1"/>
          <p:nvPr/>
        </p:nvSpPr>
        <p:spPr>
          <a:xfrm>
            <a:off x="261435" y="8607482"/>
            <a:ext cx="2013327" cy="299569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2000" b="0" i="0" u="sng" strike="noStrike" kern="0" cap="none" spc="0" normalizeH="0" baseline="0" noProof="0" dirty="0">
                <a:ln>
                  <a:noFill/>
                </a:ln>
                <a:solidFill>
                  <a:srgbClr val="000000"/>
                </a:solidFill>
                <a:effectLst/>
                <a:uLnTx/>
                <a:uFillTx/>
                <a:latin typeface="Noteworthy Bold"/>
                <a:sym typeface="Noteworthy Bold"/>
              </a:rPr>
              <a:t>eBooks</a:t>
            </a:r>
            <a:endParaRPr kumimoji="0" sz="2000" b="0" i="0" u="sng" strike="noStrike" kern="0" cap="none" spc="0" normalizeH="0" baseline="0" noProof="0" dirty="0">
              <a:ln>
                <a:noFill/>
              </a:ln>
              <a:solidFill>
                <a:srgbClr val="000000"/>
              </a:solidFill>
              <a:effectLst/>
              <a:uLnTx/>
              <a:uFillTx/>
              <a:latin typeface="Noteworthy Bold"/>
              <a:sym typeface="Noteworthy Bold"/>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kumimoji="0" lang="en-GB" sz="1400" b="0" i="0" u="none" strike="noStrike" kern="0" cap="none" spc="0" normalizeH="0" noProof="0" dirty="0">
                <a:ln>
                  <a:noFill/>
                </a:ln>
                <a:solidFill>
                  <a:srgbClr val="000000"/>
                </a:solidFill>
                <a:effectLst/>
                <a:uLnTx/>
                <a:uFillTx/>
                <a:latin typeface="Noteworthy Light"/>
                <a:sym typeface="Noteworthy Light"/>
              </a:rPr>
              <a:t>Monster Phonics has a range of e-books that children will be reading at school. You can support your children by accessing them at home here:</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lang="en-GB" sz="1400" b="0" dirty="0">
              <a:latin typeface="Noteworthy Light"/>
              <a:sym typeface="Noteworthy Light"/>
            </a:endParaRPr>
          </a:p>
          <a:p>
            <a:pPr lvl="1" indent="0" algn="l">
              <a:defRPr sz="1400" b="0">
                <a:latin typeface="Noteworthy Light"/>
                <a:ea typeface="Noteworthy Light"/>
                <a:cs typeface="Noteworthy Light"/>
                <a:sym typeface="Noteworthy Light"/>
              </a:defRPr>
            </a:pPr>
            <a:r>
              <a:rPr lang="en-GB" sz="1400" b="0" dirty="0">
                <a:latin typeface="Noteworthy Light"/>
                <a:sym typeface="Noteworthy Light"/>
                <a:hlinkClick r:id="rId11"/>
              </a:rPr>
              <a:t>https://ebooks.monsterphonics.com/</a:t>
            </a:r>
            <a:endParaRPr lang="en-GB" sz="1400" b="0" dirty="0">
              <a:latin typeface="Noteworthy Light"/>
              <a:sym typeface="Noteworthy Light"/>
            </a:endParaRPr>
          </a:p>
          <a:p>
            <a:pPr lvl="1" indent="0" algn="l">
              <a:defRPr sz="1400" b="0">
                <a:latin typeface="Noteworthy Light"/>
                <a:ea typeface="Noteworthy Light"/>
                <a:cs typeface="Noteworthy Light"/>
                <a:sym typeface="Noteworthy Light"/>
              </a:defRPr>
            </a:pPr>
            <a:endParaRPr lang="en-GB" sz="1400" b="0" dirty="0">
              <a:latin typeface="Noteworthy Light"/>
              <a:sym typeface="Noteworthy Light"/>
            </a:endParaRPr>
          </a:p>
          <a:p>
            <a:pPr lvl="1" indent="0" algn="l">
              <a:defRPr sz="1400" b="0">
                <a:latin typeface="Noteworthy Light"/>
                <a:ea typeface="Noteworthy Light"/>
                <a:cs typeface="Noteworthy Light"/>
                <a:sym typeface="Noteworthy Light"/>
              </a:defRPr>
            </a:pPr>
            <a:endParaRPr lang="en-GB" sz="1400" b="0" dirty="0">
              <a:latin typeface="Noteworthy Light"/>
              <a:sym typeface="Noteworthy Light"/>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lang="en-GB" sz="1400" b="0" dirty="0">
              <a:latin typeface="Noteworthy Light"/>
              <a:sym typeface="Noteworthy Light"/>
            </a:endParaRPr>
          </a:p>
        </p:txBody>
      </p:sp>
      <p:pic>
        <p:nvPicPr>
          <p:cNvPr id="23" name="Picture 22">
            <a:extLst>
              <a:ext uri="{FF2B5EF4-FFF2-40B4-BE49-F238E27FC236}">
                <a16:creationId xmlns:a16="http://schemas.microsoft.com/office/drawing/2014/main" id="{A2F48500-2D9C-4866-8AF7-E27C1280B7F6}"/>
              </a:ext>
            </a:extLst>
          </p:cNvPr>
          <p:cNvPicPr>
            <a:picLocks noChangeAspect="1"/>
          </p:cNvPicPr>
          <p:nvPr/>
        </p:nvPicPr>
        <p:blipFill>
          <a:blip r:embed="rId12"/>
          <a:stretch>
            <a:fillRect/>
          </a:stretch>
        </p:blipFill>
        <p:spPr>
          <a:xfrm>
            <a:off x="7474598" y="5475940"/>
            <a:ext cx="1074666" cy="1069890"/>
          </a:xfrm>
          <a:prstGeom prst="rect">
            <a:avLst/>
          </a:prstGeom>
        </p:spPr>
      </p:pic>
      <p:sp>
        <p:nvSpPr>
          <p:cNvPr id="65" name="AT HOME: Practice asking your children if they would like something: for example- Would you like the M-I-L-K?">
            <a:extLst>
              <a:ext uri="{FF2B5EF4-FFF2-40B4-BE49-F238E27FC236}">
                <a16:creationId xmlns:a16="http://schemas.microsoft.com/office/drawing/2014/main" id="{3EC9563C-E519-46C2-B296-B6035BEA3C10}"/>
              </a:ext>
            </a:extLst>
          </p:cNvPr>
          <p:cNvSpPr txBox="1"/>
          <p:nvPr/>
        </p:nvSpPr>
        <p:spPr>
          <a:xfrm>
            <a:off x="7442165" y="7052048"/>
            <a:ext cx="2824511"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1" indent="0" algn="l">
              <a:defRPr sz="1200" b="0">
                <a:solidFill>
                  <a:schemeClr val="accent5">
                    <a:hueOff val="-82419"/>
                    <a:satOff val="-9513"/>
                    <a:lumOff val="-16343"/>
                  </a:schemeClr>
                </a:solidFill>
                <a:latin typeface="Noteworthy Bold"/>
                <a:ea typeface="Noteworthy Bold"/>
                <a:cs typeface="Noteworthy Bold"/>
                <a:sym typeface="Noteworthy Bold"/>
              </a:defRPr>
            </a:pPr>
            <a:r>
              <a:rPr sz="1600" dirty="0"/>
              <a:t>AT HOME: </a:t>
            </a:r>
            <a:r>
              <a:rPr lang="en-GB" sz="1600" dirty="0"/>
              <a:t>Please read your school reading books and practise reading your keywords regularly. Please log reading in your child’s reading diary. </a:t>
            </a:r>
            <a:endParaRPr sz="1600" dirty="0"/>
          </a:p>
        </p:txBody>
      </p:sp>
      <p:sp>
        <p:nvSpPr>
          <p:cNvPr id="70" name="Sounds…">
            <a:extLst>
              <a:ext uri="{FF2B5EF4-FFF2-40B4-BE49-F238E27FC236}">
                <a16:creationId xmlns:a16="http://schemas.microsoft.com/office/drawing/2014/main" id="{C27DB4AB-E5C1-4CB2-8ADA-D74A3A815125}"/>
              </a:ext>
            </a:extLst>
          </p:cNvPr>
          <p:cNvSpPr txBox="1"/>
          <p:nvPr/>
        </p:nvSpPr>
        <p:spPr>
          <a:xfrm>
            <a:off x="2385680" y="11080813"/>
            <a:ext cx="6361090" cy="213391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2000" b="0" u="sng" dirty="0">
                <a:latin typeface="Noteworthy Bold"/>
                <a:sym typeface="Noteworthy Bold"/>
              </a:rPr>
              <a:t>Keywords (High-Frequency Words)</a:t>
            </a:r>
            <a:endParaRPr kumimoji="0" sz="2000" b="0" i="0" u="sng" strike="noStrike" kern="0" cap="none" spc="0" normalizeH="0" baseline="0" noProof="0" dirty="0">
              <a:ln>
                <a:noFill/>
              </a:ln>
              <a:solidFill>
                <a:srgbClr val="000000"/>
              </a:solidFill>
              <a:effectLst/>
              <a:uLnTx/>
              <a:uFillTx/>
              <a:latin typeface="Noteworthy Bold"/>
              <a:sym typeface="Noteworthy Bold"/>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lang="en-GB" sz="1400" b="0" dirty="0">
                <a:latin typeface="Noteworthy Light"/>
                <a:sym typeface="Noteworthy Light"/>
              </a:rPr>
              <a:t>These are words that the children should just say and not sound out.</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r>
              <a:rPr kumimoji="0" lang="en-GB" sz="1400" b="0" i="0" u="none" strike="noStrike" kern="0" cap="none" spc="0" normalizeH="0" noProof="0" dirty="0">
                <a:ln>
                  <a:noFill/>
                </a:ln>
                <a:solidFill>
                  <a:srgbClr val="000000"/>
                </a:solidFill>
                <a:effectLst/>
                <a:uLnTx/>
                <a:uFillTx/>
                <a:latin typeface="Noteworthy Light"/>
                <a:sym typeface="Noteworthy Light"/>
              </a:rPr>
              <a:t>These are the </a:t>
            </a:r>
            <a:r>
              <a:rPr lang="en-GB" sz="1400" b="0" dirty="0">
                <a:latin typeface="Noteworthy Light"/>
                <a:sym typeface="Noteworthy Light"/>
              </a:rPr>
              <a:t>words we are focusing on this half-term:</a:t>
            </a:r>
          </a:p>
          <a:p>
            <a:pPr lvl="1" indent="0" algn="l">
              <a:defRPr sz="1400" b="0">
                <a:latin typeface="Noteworthy Light"/>
                <a:ea typeface="Noteworthy Light"/>
                <a:cs typeface="Noteworthy Light"/>
                <a:sym typeface="Noteworthy Light"/>
              </a:defRPr>
            </a:pPr>
            <a:r>
              <a:rPr lang="en-GB" sz="1400" b="0" u="sng" dirty="0">
                <a:latin typeface="Noteworthy Light"/>
                <a:sym typeface="Noteworthy Light"/>
              </a:rPr>
              <a:t>Week 1 </a:t>
            </a:r>
            <a:r>
              <a:rPr lang="en-GB" sz="1400" b="0" dirty="0">
                <a:latin typeface="Noteworthy Light"/>
                <a:sym typeface="Noteworthy Light"/>
              </a:rPr>
              <a:t>– </a:t>
            </a:r>
            <a:r>
              <a:rPr lang="en-GB" sz="1400" b="0" dirty="0">
                <a:highlight>
                  <a:srgbClr val="FFFF00"/>
                </a:highlight>
                <a:latin typeface="Noteworthy Light"/>
                <a:sym typeface="Noteworthy Light"/>
              </a:rPr>
              <a:t>day, away, play, children</a:t>
            </a:r>
          </a:p>
          <a:p>
            <a:pPr lvl="1" indent="0" algn="l">
              <a:defRPr sz="1400" b="0">
                <a:latin typeface="Noteworthy Light"/>
                <a:ea typeface="Noteworthy Light"/>
                <a:cs typeface="Noteworthy Light"/>
                <a:sym typeface="Noteworthy Light"/>
              </a:defRPr>
            </a:pPr>
            <a:r>
              <a:rPr lang="en-GB" sz="1400" b="0" u="sng" dirty="0">
                <a:solidFill>
                  <a:schemeClr val="tx1"/>
                </a:solidFill>
                <a:latin typeface="Noteworthy Light"/>
                <a:sym typeface="Noteworthy Light"/>
              </a:rPr>
              <a:t>Week 2 and 3 </a:t>
            </a:r>
            <a:r>
              <a:rPr lang="en-GB" sz="1400" b="0" dirty="0">
                <a:solidFill>
                  <a:schemeClr val="tx1"/>
                </a:solidFill>
                <a:latin typeface="Noteworthy Light"/>
                <a:sym typeface="Noteworthy Light"/>
              </a:rPr>
              <a:t>– </a:t>
            </a:r>
            <a:r>
              <a:rPr lang="en-GB" sz="1400" b="0" dirty="0">
                <a:solidFill>
                  <a:schemeClr val="tx1"/>
                </a:solidFill>
                <a:highlight>
                  <a:srgbClr val="FFFF00"/>
                </a:highlight>
                <a:latin typeface="Noteworthy Light"/>
                <a:sym typeface="Noteworthy Light"/>
              </a:rPr>
              <a:t>Revision of the High-Frequency Words learned so far</a:t>
            </a:r>
            <a:r>
              <a:rPr lang="en-GB" sz="1400" b="0" dirty="0">
                <a:solidFill>
                  <a:srgbClr val="FF0000"/>
                </a:solidFill>
                <a:highlight>
                  <a:srgbClr val="FFFF00"/>
                </a:highlight>
                <a:latin typeface="Noteworthy Light"/>
                <a:sym typeface="Noteworthy Light"/>
              </a:rPr>
              <a:t>.</a:t>
            </a:r>
          </a:p>
          <a:p>
            <a:pPr lvl="1" indent="0" algn="l">
              <a:defRPr sz="1400" b="0">
                <a:latin typeface="Noteworthy Light"/>
                <a:ea typeface="Noteworthy Light"/>
                <a:cs typeface="Noteworthy Light"/>
                <a:sym typeface="Noteworthy Light"/>
              </a:defRPr>
            </a:pPr>
            <a:r>
              <a:rPr lang="en-GB" sz="1400" b="0" u="sng" dirty="0">
                <a:latin typeface="Noteworthy Light"/>
                <a:sym typeface="Noteworthy Light"/>
              </a:rPr>
              <a:t>Week 4 and 5 </a:t>
            </a:r>
            <a:r>
              <a:rPr lang="en-GB" sz="1400" b="0" dirty="0">
                <a:latin typeface="Noteworthy Light"/>
                <a:sym typeface="Noteworthy Light"/>
              </a:rPr>
              <a:t>– </a:t>
            </a:r>
            <a:r>
              <a:rPr lang="en-GB" sz="1400" b="0" dirty="0">
                <a:highlight>
                  <a:srgbClr val="FFFF00"/>
                </a:highlight>
                <a:latin typeface="Noteworthy Light"/>
                <a:sym typeface="Noteworthy Light"/>
              </a:rPr>
              <a:t>your, here, saw</a:t>
            </a:r>
          </a:p>
          <a:p>
            <a:pPr lvl="1" indent="0" algn="l">
              <a:defRPr sz="1400" b="0">
                <a:latin typeface="Noteworthy Light"/>
                <a:ea typeface="Noteworthy Light"/>
                <a:cs typeface="Noteworthy Light"/>
                <a:sym typeface="Noteworthy Light"/>
              </a:defRPr>
            </a:pPr>
            <a:r>
              <a:rPr lang="en-GB" sz="1400" b="0" u="sng" dirty="0">
                <a:latin typeface="Noteworthy Light"/>
                <a:sym typeface="Noteworthy Light"/>
              </a:rPr>
              <a:t>Week 6 </a:t>
            </a:r>
            <a:r>
              <a:rPr lang="en-GB" sz="1400" b="0" dirty="0">
                <a:latin typeface="Noteworthy Light"/>
                <a:sym typeface="Noteworthy Light"/>
              </a:rPr>
              <a:t>– </a:t>
            </a:r>
            <a:r>
              <a:rPr lang="en-GB" sz="1400" b="0" dirty="0">
                <a:highlight>
                  <a:srgbClr val="FFFF00"/>
                </a:highlight>
                <a:latin typeface="Noteworthy Light"/>
                <a:sym typeface="Noteworthy Light"/>
              </a:rPr>
              <a:t>time, out, house, about</a:t>
            </a: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lang="en-GB" sz="1400" b="0" i="0" u="none" strike="noStrike" kern="0" cap="none" spc="0" normalizeH="0" noProof="0" dirty="0">
              <a:ln>
                <a:noFill/>
              </a:ln>
              <a:solidFill>
                <a:srgbClr val="000000"/>
              </a:solidFill>
              <a:effectLst/>
              <a:uLnTx/>
              <a:uFillTx/>
              <a:latin typeface="Noteworthy Light"/>
              <a:sym typeface="Noteworthy Light"/>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lang="en-GB" sz="1400" b="0" dirty="0">
              <a:latin typeface="Noteworthy Light"/>
              <a:sym typeface="Noteworthy Light"/>
            </a:endParaRPr>
          </a:p>
        </p:txBody>
      </p:sp>
      <p:sp>
        <p:nvSpPr>
          <p:cNvPr id="7" name="TextBox 6">
            <a:extLst>
              <a:ext uri="{FF2B5EF4-FFF2-40B4-BE49-F238E27FC236}">
                <a16:creationId xmlns:a16="http://schemas.microsoft.com/office/drawing/2014/main" id="{0F116CE9-64B9-40BF-99B1-946E99A790C0}"/>
              </a:ext>
            </a:extLst>
          </p:cNvPr>
          <p:cNvSpPr txBox="1"/>
          <p:nvPr/>
        </p:nvSpPr>
        <p:spPr>
          <a:xfrm>
            <a:off x="196477" y="10967826"/>
            <a:ext cx="2042647" cy="841256"/>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1600" u="sng" dirty="0">
                <a:latin typeface="Noteworthy Light"/>
                <a:sym typeface="Noteworthy Light"/>
              </a:rPr>
              <a:t>Parents have been sent unique log in details.</a:t>
            </a:r>
          </a:p>
        </p:txBody>
      </p:sp>
      <p:pic>
        <p:nvPicPr>
          <p:cNvPr id="76" name="Picture 75">
            <a:extLst>
              <a:ext uri="{FF2B5EF4-FFF2-40B4-BE49-F238E27FC236}">
                <a16:creationId xmlns:a16="http://schemas.microsoft.com/office/drawing/2014/main" id="{3691CE28-9621-497D-B54B-633149EEB4BF}"/>
              </a:ext>
            </a:extLst>
          </p:cNvPr>
          <p:cNvPicPr>
            <a:picLocks noChangeAspect="1"/>
          </p:cNvPicPr>
          <p:nvPr/>
        </p:nvPicPr>
        <p:blipFill>
          <a:blip r:embed="rId13"/>
          <a:stretch>
            <a:fillRect/>
          </a:stretch>
        </p:blipFill>
        <p:spPr>
          <a:xfrm>
            <a:off x="6001350" y="2083967"/>
            <a:ext cx="3107162" cy="1799654"/>
          </a:xfrm>
          <a:prstGeom prst="rect">
            <a:avLst/>
          </a:prstGeom>
        </p:spPr>
      </p:pic>
      <p:pic>
        <p:nvPicPr>
          <p:cNvPr id="77" name="Picture 76">
            <a:extLst>
              <a:ext uri="{FF2B5EF4-FFF2-40B4-BE49-F238E27FC236}">
                <a16:creationId xmlns:a16="http://schemas.microsoft.com/office/drawing/2014/main" id="{1C50B057-C124-49BB-ACD7-3E4C8607D665}"/>
              </a:ext>
            </a:extLst>
          </p:cNvPr>
          <p:cNvPicPr>
            <a:picLocks noChangeAspect="1"/>
          </p:cNvPicPr>
          <p:nvPr/>
        </p:nvPicPr>
        <p:blipFill>
          <a:blip r:embed="rId14"/>
          <a:stretch>
            <a:fillRect/>
          </a:stretch>
        </p:blipFill>
        <p:spPr>
          <a:xfrm>
            <a:off x="4511406" y="2972415"/>
            <a:ext cx="1132584" cy="1052997"/>
          </a:xfrm>
          <a:prstGeom prst="rect">
            <a:avLst/>
          </a:prstGeom>
        </p:spPr>
      </p:pic>
      <p:sp>
        <p:nvSpPr>
          <p:cNvPr id="13" name="Rectangle 12">
            <a:extLst>
              <a:ext uri="{FF2B5EF4-FFF2-40B4-BE49-F238E27FC236}">
                <a16:creationId xmlns:a16="http://schemas.microsoft.com/office/drawing/2014/main" id="{A973C05B-752B-4F45-8200-24FA5EE8B572}"/>
              </a:ext>
            </a:extLst>
          </p:cNvPr>
          <p:cNvSpPr/>
          <p:nvPr/>
        </p:nvSpPr>
        <p:spPr>
          <a:xfrm>
            <a:off x="187091" y="944718"/>
            <a:ext cx="6986013" cy="830997"/>
          </a:xfrm>
          <a:prstGeom prst="rect">
            <a:avLst/>
          </a:prstGeom>
        </p:spPr>
        <p:txBody>
          <a:bodyPr wrap="square">
            <a:spAutoFit/>
          </a:bodyPr>
          <a:lstStyle/>
          <a:p>
            <a:pPr lvl="0" algn="just">
              <a:defRPr sz="2000" b="0">
                <a:latin typeface="Noteworthy Bold"/>
                <a:ea typeface="Noteworthy Bold"/>
                <a:cs typeface="Noteworthy Bold"/>
                <a:sym typeface="Noteworthy Bold"/>
              </a:defRPr>
            </a:pPr>
            <a:r>
              <a:rPr lang="en-GB" sz="1600" u="sng" dirty="0">
                <a:latin typeface="Noteworthy Light"/>
                <a:sym typeface="Noteworthy Bold"/>
              </a:rPr>
              <a:t>Coats and zips </a:t>
            </a:r>
          </a:p>
          <a:p>
            <a:pPr lvl="0" algn="just">
              <a:defRPr sz="2000" b="0">
                <a:latin typeface="Noteworthy Bold"/>
                <a:ea typeface="Noteworthy Bold"/>
                <a:cs typeface="Noteworthy Bold"/>
                <a:sym typeface="Noteworthy Bold"/>
              </a:defRPr>
            </a:pPr>
            <a:r>
              <a:rPr lang="en-GB" sz="1600" b="0" dirty="0">
                <a:latin typeface="Noteworthy Light"/>
                <a:sym typeface="Noteworthy Bold"/>
              </a:rPr>
              <a:t>If your child can not yet zip up their own coat, please keep practising with them at home. We know that sometimes winter coat zips can be tricky.</a:t>
            </a:r>
          </a:p>
        </p:txBody>
      </p:sp>
      <p:sp>
        <p:nvSpPr>
          <p:cNvPr id="18" name="Rectangle 17">
            <a:extLst>
              <a:ext uri="{FF2B5EF4-FFF2-40B4-BE49-F238E27FC236}">
                <a16:creationId xmlns:a16="http://schemas.microsoft.com/office/drawing/2014/main" id="{BBBDEBBC-B725-47CC-B5AE-405F993D66F9}"/>
              </a:ext>
            </a:extLst>
          </p:cNvPr>
          <p:cNvSpPr/>
          <p:nvPr/>
        </p:nvSpPr>
        <p:spPr>
          <a:xfrm>
            <a:off x="19296364" y="7516262"/>
            <a:ext cx="4583574" cy="1231106"/>
          </a:xfrm>
          <a:prstGeom prst="rect">
            <a:avLst/>
          </a:prstGeom>
        </p:spPr>
        <p:txBody>
          <a:bodyPr wrap="square">
            <a:spAutoFit/>
          </a:bodyPr>
          <a:lstStyle/>
          <a:p>
            <a:pPr algn="just">
              <a:defRPr sz="2000" b="0">
                <a:latin typeface="Noteworthy Bold"/>
                <a:ea typeface="Noteworthy Bold"/>
                <a:cs typeface="Noteworthy Bold"/>
                <a:sym typeface="Noteworthy Bold"/>
              </a:defRPr>
            </a:pPr>
            <a:endParaRPr lang="en-GB" sz="2000" b="0" dirty="0">
              <a:latin typeface="Noteworthy Bold"/>
              <a:sym typeface="Noteworthy Bold"/>
            </a:endParaRPr>
          </a:p>
          <a:p>
            <a:pPr lvl="0" algn="just">
              <a:defRPr sz="2000" b="0">
                <a:latin typeface="Noteworthy Bold"/>
                <a:ea typeface="Noteworthy Bold"/>
                <a:cs typeface="Noteworthy Bold"/>
                <a:sym typeface="Noteworthy Bold"/>
              </a:defRPr>
            </a:pPr>
            <a:endParaRPr lang="en-GB" sz="5400" b="0" dirty="0">
              <a:latin typeface="Noteworthy Light"/>
              <a:sym typeface="Noteworthy Light"/>
            </a:endParaRPr>
          </a:p>
        </p:txBody>
      </p:sp>
      <p:pic>
        <p:nvPicPr>
          <p:cNvPr id="22" name="Picture 21">
            <a:extLst>
              <a:ext uri="{FF2B5EF4-FFF2-40B4-BE49-F238E27FC236}">
                <a16:creationId xmlns:a16="http://schemas.microsoft.com/office/drawing/2014/main" id="{A252804D-A54D-487A-BB24-3334D7A225C9}"/>
              </a:ext>
            </a:extLst>
          </p:cNvPr>
          <p:cNvPicPr>
            <a:picLocks noChangeAspect="1"/>
          </p:cNvPicPr>
          <p:nvPr/>
        </p:nvPicPr>
        <p:blipFill>
          <a:blip r:embed="rId15"/>
          <a:stretch>
            <a:fillRect/>
          </a:stretch>
        </p:blipFill>
        <p:spPr>
          <a:xfrm>
            <a:off x="9929473" y="4749300"/>
            <a:ext cx="1286746" cy="1111784"/>
          </a:xfrm>
          <a:prstGeom prst="rect">
            <a:avLst/>
          </a:prstGeom>
        </p:spPr>
      </p:pic>
      <p:pic>
        <p:nvPicPr>
          <p:cNvPr id="24" name="Picture 23">
            <a:extLst>
              <a:ext uri="{FF2B5EF4-FFF2-40B4-BE49-F238E27FC236}">
                <a16:creationId xmlns:a16="http://schemas.microsoft.com/office/drawing/2014/main" id="{030690CA-F077-4BA4-AD84-9022F6942CB5}"/>
              </a:ext>
            </a:extLst>
          </p:cNvPr>
          <p:cNvPicPr>
            <a:picLocks noChangeAspect="1"/>
          </p:cNvPicPr>
          <p:nvPr/>
        </p:nvPicPr>
        <p:blipFill rotWithShape="1">
          <a:blip r:embed="rId16"/>
          <a:srcRect l="11531" t="9242" r="6458" b="358"/>
          <a:stretch/>
        </p:blipFill>
        <p:spPr>
          <a:xfrm rot="1416337">
            <a:off x="17923344" y="3572633"/>
            <a:ext cx="840971" cy="1384730"/>
          </a:xfrm>
          <a:prstGeom prst="rect">
            <a:avLst/>
          </a:prstGeom>
        </p:spPr>
      </p:pic>
      <p:sp>
        <p:nvSpPr>
          <p:cNvPr id="25" name="TextBox 24">
            <a:extLst>
              <a:ext uri="{FF2B5EF4-FFF2-40B4-BE49-F238E27FC236}">
                <a16:creationId xmlns:a16="http://schemas.microsoft.com/office/drawing/2014/main" id="{C0B80F65-7A65-4B4A-8BC8-93688FE3D360}"/>
              </a:ext>
            </a:extLst>
          </p:cNvPr>
          <p:cNvSpPr txBox="1"/>
          <p:nvPr/>
        </p:nvSpPr>
        <p:spPr>
          <a:xfrm>
            <a:off x="10803052" y="10350414"/>
            <a:ext cx="3041118"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1400" i="0" u="none" strike="noStrike" cap="none" spc="0" normalizeH="0" baseline="0" dirty="0">
                <a:ln>
                  <a:noFill/>
                </a:ln>
                <a:solidFill>
                  <a:srgbClr val="000000"/>
                </a:solidFill>
                <a:effectLst/>
                <a:uFillTx/>
                <a:latin typeface="Helvetica Neue"/>
                <a:ea typeface="Helvetica Neue"/>
                <a:cs typeface="Helvetica Neue"/>
                <a:sym typeface="Helvetica Neue"/>
              </a:rPr>
              <a:t>Outdoor</a:t>
            </a:r>
            <a:r>
              <a:rPr kumimoji="0" lang="en-GB" sz="1400" b="0" i="0" u="none" strike="noStrike" cap="none" spc="0" normalizeH="0" baseline="0" dirty="0">
                <a:ln>
                  <a:noFill/>
                </a:ln>
                <a:solidFill>
                  <a:srgbClr val="000000"/>
                </a:solidFill>
                <a:effectLst/>
                <a:uFillTx/>
                <a:latin typeface="Helvetica Neue"/>
                <a:ea typeface="Helvetica Neue"/>
                <a:cs typeface="Helvetica Neue"/>
                <a:sym typeface="Helvetica Neue"/>
              </a:rPr>
              <a:t> - Athletics/ Sports Day. </a:t>
            </a:r>
          </a:p>
          <a:p>
            <a:pPr marL="0" marR="0" indent="0" algn="l" defTabSz="825500" rtl="0" fontAlgn="auto" latinLnBrk="0" hangingPunct="0">
              <a:lnSpc>
                <a:spcPct val="100000"/>
              </a:lnSpc>
              <a:spcBef>
                <a:spcPts val="0"/>
              </a:spcBef>
              <a:spcAft>
                <a:spcPts val="0"/>
              </a:spcAft>
              <a:buClrTx/>
              <a:buSzTx/>
              <a:buFontTx/>
              <a:buNone/>
              <a:tabLst/>
            </a:pPr>
            <a:r>
              <a:rPr lang="en-GB" sz="1400" b="0" dirty="0"/>
              <a:t>The children will be learning and following the rules of different games and races, while supporting their teammates through positive praise.</a:t>
            </a:r>
            <a:endParaRPr kumimoji="0" lang="en-GB" sz="1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6" name="TextBox 25">
            <a:extLst>
              <a:ext uri="{FF2B5EF4-FFF2-40B4-BE49-F238E27FC236}">
                <a16:creationId xmlns:a16="http://schemas.microsoft.com/office/drawing/2014/main" id="{B5D9FF46-80D2-43FE-AC0F-978C50480AFD}"/>
              </a:ext>
            </a:extLst>
          </p:cNvPr>
          <p:cNvSpPr txBox="1"/>
          <p:nvPr/>
        </p:nvSpPr>
        <p:spPr>
          <a:xfrm>
            <a:off x="10682584" y="11607084"/>
            <a:ext cx="3963407" cy="16106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1400" i="0" u="none" strike="noStrike" cap="none" spc="0" normalizeH="0" baseline="0" dirty="0">
                <a:ln>
                  <a:noFill/>
                </a:ln>
                <a:solidFill>
                  <a:srgbClr val="000000"/>
                </a:solidFill>
                <a:effectLst/>
                <a:uFillTx/>
                <a:latin typeface="Helvetica Neue"/>
                <a:ea typeface="Helvetica Neue"/>
                <a:cs typeface="Helvetica Neue"/>
                <a:sym typeface="Helvetica Neue"/>
              </a:rPr>
              <a:t>Indoor</a:t>
            </a:r>
            <a:r>
              <a:rPr kumimoji="0" lang="en-GB" sz="1400" b="0" i="0" u="none" strike="noStrike" cap="none" spc="0" normalizeH="0" baseline="0" dirty="0">
                <a:ln>
                  <a:noFill/>
                </a:ln>
                <a:solidFill>
                  <a:srgbClr val="000000"/>
                </a:solidFill>
                <a:effectLst/>
                <a:uFillTx/>
                <a:latin typeface="Helvetica Neue"/>
                <a:ea typeface="Helvetica Neue"/>
                <a:cs typeface="Helvetica Neue"/>
                <a:sym typeface="Helvetica Neue"/>
              </a:rPr>
              <a:t> - </a:t>
            </a:r>
            <a:r>
              <a:rPr lang="en-GB" sz="1400" b="0" dirty="0"/>
              <a:t>We will be learning basic gymnastic skills through the topic of ‘Traditional Tales’. Children will explore creating shapes, balances jumps and rolls. They will develop an awareness of space and how to use it safely. The children will perform basic skills on the floor and on the apparatus. </a:t>
            </a:r>
            <a:endParaRPr kumimoji="0" lang="en-GB" sz="1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1" name="TextBox 20">
            <a:extLst>
              <a:ext uri="{FF2B5EF4-FFF2-40B4-BE49-F238E27FC236}">
                <a16:creationId xmlns:a16="http://schemas.microsoft.com/office/drawing/2014/main" id="{373C2636-F091-44A4-849D-B05AE20D6748}"/>
              </a:ext>
            </a:extLst>
          </p:cNvPr>
          <p:cNvSpPr txBox="1"/>
          <p:nvPr/>
        </p:nvSpPr>
        <p:spPr>
          <a:xfrm>
            <a:off x="11756571" y="6439988"/>
            <a:ext cx="9144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7" name="TextBox 26">
            <a:extLst>
              <a:ext uri="{FF2B5EF4-FFF2-40B4-BE49-F238E27FC236}">
                <a16:creationId xmlns:a16="http://schemas.microsoft.com/office/drawing/2014/main" id="{F96CBEA3-3DA9-49D7-AA85-3F31D5532A9A}"/>
              </a:ext>
            </a:extLst>
          </p:cNvPr>
          <p:cNvSpPr txBox="1"/>
          <p:nvPr/>
        </p:nvSpPr>
        <p:spPr>
          <a:xfrm>
            <a:off x="14891250" y="7102574"/>
            <a:ext cx="378258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16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9" name="TextBox 28">
            <a:extLst>
              <a:ext uri="{FF2B5EF4-FFF2-40B4-BE49-F238E27FC236}">
                <a16:creationId xmlns:a16="http://schemas.microsoft.com/office/drawing/2014/main" id="{B07B5E73-6234-4DA3-8C57-49F09F01C823}"/>
              </a:ext>
            </a:extLst>
          </p:cNvPr>
          <p:cNvSpPr txBox="1"/>
          <p:nvPr/>
        </p:nvSpPr>
        <p:spPr>
          <a:xfrm>
            <a:off x="14891250" y="11211218"/>
            <a:ext cx="37534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1600" b="0" dirty="0"/>
              <a:t>This unit focuses on special places for Muslims and Christians. Within the unit, pupils reflect upon places that are special in their own lives and find out about places that are holy and important for many Christians and Muslims.</a:t>
            </a:r>
            <a:endParaRPr kumimoji="0" lang="en-GB" sz="16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4" name="TextBox 13">
            <a:extLst>
              <a:ext uri="{FF2B5EF4-FFF2-40B4-BE49-F238E27FC236}">
                <a16:creationId xmlns:a16="http://schemas.microsoft.com/office/drawing/2014/main" id="{C8BF1E3D-8F73-4AD7-BF35-A2E2A591CBF0}"/>
              </a:ext>
            </a:extLst>
          </p:cNvPr>
          <p:cNvSpPr txBox="1"/>
          <p:nvPr/>
        </p:nvSpPr>
        <p:spPr>
          <a:xfrm>
            <a:off x="14864515" y="7483746"/>
            <a:ext cx="4234953"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1800" b="0" dirty="0">
                <a:latin typeface="Noteworthy Bold"/>
                <a:sym typeface="Noteworthy Bold"/>
              </a:rPr>
              <a:t>We will be having fun creating mixed up animals on Switchzoo.com and then creating our own mixed up animals using paints, pens, crayons, pastels (children’s choice).</a:t>
            </a:r>
          </a:p>
        </p:txBody>
      </p:sp>
      <p:pic>
        <p:nvPicPr>
          <p:cNvPr id="67" name="Picture 66">
            <a:extLst>
              <a:ext uri="{FF2B5EF4-FFF2-40B4-BE49-F238E27FC236}">
                <a16:creationId xmlns:a16="http://schemas.microsoft.com/office/drawing/2014/main" id="{C224730D-9590-4EAA-9219-1B932AFFA792}"/>
              </a:ext>
            </a:extLst>
          </p:cNvPr>
          <p:cNvPicPr>
            <a:picLocks noChangeAspect="1"/>
          </p:cNvPicPr>
          <p:nvPr/>
        </p:nvPicPr>
        <p:blipFill>
          <a:blip r:embed="rId17"/>
          <a:stretch>
            <a:fillRect/>
          </a:stretch>
        </p:blipFill>
        <p:spPr>
          <a:xfrm>
            <a:off x="17922982" y="8686890"/>
            <a:ext cx="907614" cy="971431"/>
          </a:xfrm>
          <a:prstGeom prst="rect">
            <a:avLst/>
          </a:prstGeom>
        </p:spPr>
      </p:pic>
      <p:pic>
        <p:nvPicPr>
          <p:cNvPr id="1026" name="Picture 2" descr="Islamic Symbol transparent PNG - StickPNG">
            <a:extLst>
              <a:ext uri="{FF2B5EF4-FFF2-40B4-BE49-F238E27FC236}">
                <a16:creationId xmlns:a16="http://schemas.microsoft.com/office/drawing/2014/main" id="{BBF164C1-AA42-4007-93CF-0E86EE56A6A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947779" y="12544730"/>
            <a:ext cx="726059" cy="7832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rm Background Stock Illustrations – 597,741 Farm Background Stock  Illustrations, Vectors &amp; Clipart - Dreamstime">
            <a:extLst>
              <a:ext uri="{FF2B5EF4-FFF2-40B4-BE49-F238E27FC236}">
                <a16:creationId xmlns:a16="http://schemas.microsoft.com/office/drawing/2014/main" id="{DD6DAB3F-F47A-411C-8017-F7472760A08F}"/>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0405932" y="4784190"/>
            <a:ext cx="2576933" cy="226448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
            <a:extLst>
              <a:ext uri="{FF2B5EF4-FFF2-40B4-BE49-F238E27FC236}">
                <a16:creationId xmlns:a16="http://schemas.microsoft.com/office/drawing/2014/main" id="{12028DEA-B32F-4DD6-96A1-ACD0ABB2A2DF}"/>
              </a:ext>
            </a:extLst>
          </p:cNvPr>
          <p:cNvSpPr>
            <a:spLocks noChangeArrowheads="1"/>
          </p:cNvSpPr>
          <p:nvPr/>
        </p:nvSpPr>
        <p:spPr bwMode="auto">
          <a:xfrm rot="10800000" flipV="1">
            <a:off x="9469374" y="1708473"/>
            <a:ext cx="8642571"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00"/>
                </a:solidFill>
                <a:effectLst/>
                <a:latin typeface="Noteworthy Light"/>
                <a:ea typeface="Helvetica Neue"/>
                <a:cs typeface="Helvetica Neue"/>
              </a:rPr>
              <a:t>To 20 and Beyond - The </a:t>
            </a:r>
            <a:r>
              <a:rPr kumimoji="0" lang="en-GB" altLang="en-US" sz="1600" b="0" i="0" u="none" strike="noStrike" cap="none" normalizeH="0" baseline="0" dirty="0">
                <a:ln>
                  <a:noFill/>
                </a:ln>
                <a:solidFill>
                  <a:schemeClr val="tx1"/>
                </a:solidFill>
                <a:effectLst/>
                <a:latin typeface="Noteworthy Light"/>
              </a:rPr>
              <a:t>children will become more familiar with numbers beyond 10 and the pattern (stable order) of numbers to 20 and beyond. Children will be familiar with larger numbers from daily routines such as counting children or the days in the month.</a:t>
            </a:r>
            <a:endParaRPr kumimoji="0" lang="en-GB"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00"/>
                </a:solidFill>
                <a:effectLst/>
                <a:latin typeface="Noteworthy Light"/>
                <a:ea typeface="Helvetica Neue"/>
                <a:cs typeface="Helvetica Neue"/>
              </a:rPr>
              <a:t>How Many Now</a:t>
            </a:r>
            <a:r>
              <a:rPr kumimoji="0" lang="en-GB" altLang="en-US" sz="1600" b="0" i="0" u="none" strike="noStrike" cap="none" normalizeH="0" baseline="0" dirty="0">
                <a:ln>
                  <a:noFill/>
                </a:ln>
                <a:solidFill>
                  <a:srgbClr val="000000"/>
                </a:solidFill>
                <a:effectLst/>
                <a:latin typeface="Noteworthy Light"/>
                <a:ea typeface="Helvetica Neue"/>
                <a:cs typeface="Helvetica Neue"/>
              </a:rPr>
              <a:t>? - Children will use real objects to see that the quantity of a group </a:t>
            </a:r>
            <a:r>
              <a:rPr kumimoji="0" lang="en-GB" altLang="en-US" sz="1600" b="0" i="0" u="none" strike="noStrike" cap="none" normalizeH="0" baseline="0" dirty="0">
                <a:ln>
                  <a:noFill/>
                </a:ln>
                <a:solidFill>
                  <a:schemeClr val="tx1"/>
                </a:solidFill>
                <a:effectLst/>
                <a:latin typeface="Noteworthy Light"/>
              </a:rPr>
              <a:t>can be changed by adding more or taking away. The ‘first, then, now’ structure is a very effective way to help build their understanding by creating mathematical stories in meaningful contexts.</a:t>
            </a:r>
            <a:br>
              <a:rPr kumimoji="0" lang="en-GB" altLang="en-US" sz="1600" b="0" i="0" u="none" strike="noStrike" cap="none" normalizeH="0" baseline="0" dirty="0">
                <a:ln>
                  <a:noFill/>
                </a:ln>
                <a:solidFill>
                  <a:schemeClr val="tx1"/>
                </a:solidFill>
                <a:effectLst/>
                <a:latin typeface="Noteworthy Light"/>
              </a:rPr>
            </a:br>
            <a:endParaRPr kumimoji="0" lang="en-GB"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00"/>
                </a:solidFill>
                <a:effectLst/>
                <a:latin typeface="Noteworthy Light"/>
                <a:ea typeface="Helvetica Neue"/>
                <a:cs typeface="Helvetica Neue"/>
              </a:rPr>
              <a:t>Manipulate, Compose and Decompose - </a:t>
            </a:r>
            <a:r>
              <a:rPr kumimoji="0" lang="en-GB" altLang="en-US" sz="1600" b="0" i="0" u="none" strike="noStrike" cap="none" normalizeH="0" baseline="0" dirty="0">
                <a:ln>
                  <a:noFill/>
                </a:ln>
                <a:solidFill>
                  <a:srgbClr val="000000"/>
                </a:solidFill>
                <a:effectLst/>
                <a:latin typeface="Noteworthy Light"/>
                <a:ea typeface="Helvetica Neue"/>
                <a:cs typeface="Helvetica Neue"/>
              </a:rPr>
              <a:t>During this topic, children will explore shapes. </a:t>
            </a:r>
            <a:r>
              <a:rPr kumimoji="0" lang="en-GB" altLang="en-US" sz="1600" b="0" i="0" u="none" strike="noStrike" cap="none" normalizeH="0" baseline="0" dirty="0">
                <a:ln>
                  <a:noFill/>
                </a:ln>
                <a:solidFill>
                  <a:schemeClr val="tx1"/>
                </a:solidFill>
                <a:effectLst/>
                <a:latin typeface="Noteworthy Light"/>
              </a:rPr>
              <a:t>They will have the opportunity to turn, rotate and flip them to make shape arrangements, while embedding previous learning around the properties of shapes.  Composing and decomposing shape arrangements will allow children to see how different shapes can be made up of smaller shapes. </a:t>
            </a:r>
            <a:endParaRPr kumimoji="0" lang="en-GB"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76075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EB9382-3517-47EE-9835-9C6E332F6BB2}"/>
              </a:ext>
            </a:extLst>
          </p:cNvPr>
          <p:cNvPicPr>
            <a:picLocks noChangeAspect="1"/>
          </p:cNvPicPr>
          <p:nvPr/>
        </p:nvPicPr>
        <p:blipFill rotWithShape="1">
          <a:blip r:embed="rId2"/>
          <a:srcRect b="82248"/>
          <a:stretch/>
        </p:blipFill>
        <p:spPr>
          <a:xfrm>
            <a:off x="1641738" y="478164"/>
            <a:ext cx="22101157" cy="2265036"/>
          </a:xfrm>
          <a:prstGeom prst="rect">
            <a:avLst/>
          </a:prstGeom>
        </p:spPr>
      </p:pic>
      <p:graphicFrame>
        <p:nvGraphicFramePr>
          <p:cNvPr id="5" name="Table 4">
            <a:extLst>
              <a:ext uri="{FF2B5EF4-FFF2-40B4-BE49-F238E27FC236}">
                <a16:creationId xmlns:a16="http://schemas.microsoft.com/office/drawing/2014/main" id="{55FC9A4D-3B33-4755-BD58-01790C4A9BF6}"/>
              </a:ext>
            </a:extLst>
          </p:cNvPr>
          <p:cNvGraphicFramePr>
            <a:graphicFrameLocks noGrp="1"/>
          </p:cNvGraphicFramePr>
          <p:nvPr>
            <p:extLst>
              <p:ext uri="{D42A27DB-BD31-4B8C-83A1-F6EECF244321}">
                <p14:modId xmlns:p14="http://schemas.microsoft.com/office/powerpoint/2010/main" val="1328574205"/>
              </p:ext>
            </p:extLst>
          </p:nvPr>
        </p:nvGraphicFramePr>
        <p:xfrm>
          <a:off x="772160" y="9734570"/>
          <a:ext cx="19449143" cy="3981430"/>
        </p:xfrm>
        <a:graphic>
          <a:graphicData uri="http://schemas.openxmlformats.org/drawingml/2006/table">
            <a:tbl>
              <a:tblPr firstRow="1" bandRow="1">
                <a:tableStyleId>{5940675A-B579-460E-94D1-54222C63F5DA}</a:tableStyleId>
              </a:tblPr>
              <a:tblGrid>
                <a:gridCol w="2336801">
                  <a:extLst>
                    <a:ext uri="{9D8B030D-6E8A-4147-A177-3AD203B41FA5}">
                      <a16:colId xmlns:a16="http://schemas.microsoft.com/office/drawing/2014/main" val="2566262991"/>
                    </a:ext>
                  </a:extLst>
                </a:gridCol>
                <a:gridCol w="2690949">
                  <a:extLst>
                    <a:ext uri="{9D8B030D-6E8A-4147-A177-3AD203B41FA5}">
                      <a16:colId xmlns:a16="http://schemas.microsoft.com/office/drawing/2014/main" val="1262337271"/>
                    </a:ext>
                  </a:extLst>
                </a:gridCol>
                <a:gridCol w="2926080">
                  <a:extLst>
                    <a:ext uri="{9D8B030D-6E8A-4147-A177-3AD203B41FA5}">
                      <a16:colId xmlns:a16="http://schemas.microsoft.com/office/drawing/2014/main" val="2168590701"/>
                    </a:ext>
                  </a:extLst>
                </a:gridCol>
                <a:gridCol w="2873828">
                  <a:extLst>
                    <a:ext uri="{9D8B030D-6E8A-4147-A177-3AD203B41FA5}">
                      <a16:colId xmlns:a16="http://schemas.microsoft.com/office/drawing/2014/main" val="3091697404"/>
                    </a:ext>
                  </a:extLst>
                </a:gridCol>
                <a:gridCol w="2664822">
                  <a:extLst>
                    <a:ext uri="{9D8B030D-6E8A-4147-A177-3AD203B41FA5}">
                      <a16:colId xmlns:a16="http://schemas.microsoft.com/office/drawing/2014/main" val="3288771174"/>
                    </a:ext>
                  </a:extLst>
                </a:gridCol>
                <a:gridCol w="3178214">
                  <a:extLst>
                    <a:ext uri="{9D8B030D-6E8A-4147-A177-3AD203B41FA5}">
                      <a16:colId xmlns:a16="http://schemas.microsoft.com/office/drawing/2014/main" val="2612061487"/>
                    </a:ext>
                  </a:extLst>
                </a:gridCol>
                <a:gridCol w="2778449">
                  <a:extLst>
                    <a:ext uri="{9D8B030D-6E8A-4147-A177-3AD203B41FA5}">
                      <a16:colId xmlns:a16="http://schemas.microsoft.com/office/drawing/2014/main" val="4139994428"/>
                    </a:ext>
                  </a:extLst>
                </a:gridCol>
              </a:tblGrid>
              <a:tr h="3981430">
                <a:tc>
                  <a:txBody>
                    <a:bodyPr/>
                    <a:lstStyle/>
                    <a:p>
                      <a:r>
                        <a:rPr lang="en-GB" sz="3600" b="1" dirty="0">
                          <a:latin typeface="Comic Sans MS" panose="030F0702030302020204" pitchFamily="66" charset="0"/>
                        </a:rPr>
                        <a:t>E-book Titles</a:t>
                      </a:r>
                    </a:p>
                  </a:txBody>
                  <a:tcPr/>
                </a:tc>
                <a:tc>
                  <a:txBody>
                    <a:bodyPr/>
                    <a:lstStyle/>
                    <a:p>
                      <a:r>
                        <a:rPr lang="en-GB" sz="2400" dirty="0">
                          <a:latin typeface="Sassoon Infant Std" panose="020B0503020103030203" pitchFamily="34" charset="0"/>
                        </a:rPr>
                        <a:t>A fix for ears</a:t>
                      </a:r>
                    </a:p>
                    <a:p>
                      <a:r>
                        <a:rPr lang="en-GB" sz="2400" dirty="0">
                          <a:latin typeface="Sassoon Infant Std" panose="020B0503020103030203" pitchFamily="34" charset="0"/>
                        </a:rPr>
                        <a:t>The</a:t>
                      </a:r>
                      <a:r>
                        <a:rPr lang="en-GB" sz="2400" baseline="0" dirty="0">
                          <a:latin typeface="Sassoon Infant Std" panose="020B0503020103030203" pitchFamily="34" charset="0"/>
                        </a:rPr>
                        <a:t> cat and the cure</a:t>
                      </a:r>
                      <a:endParaRPr lang="en-GB" sz="2400" dirty="0">
                        <a:latin typeface="Sassoon Infant Std" panose="020B0503020103030203" pitchFamily="34" charset="0"/>
                      </a:endParaRPr>
                    </a:p>
                    <a:p>
                      <a:endParaRPr lang="en-GB" sz="2400" dirty="0">
                        <a:latin typeface="Comic Sans MS" panose="030F0702030302020204" pitchFamily="66" charset="0"/>
                      </a:endParaRPr>
                    </a:p>
                  </a:txBody>
                  <a:tcPr/>
                </a:tc>
                <a:tc>
                  <a:txBody>
                    <a:bodyPr/>
                    <a:lstStyle/>
                    <a:p>
                      <a:r>
                        <a:rPr lang="en-GB" sz="2400" dirty="0">
                          <a:latin typeface="Sassoon Infant Std" panose="020B0503020103030203" pitchFamily="34" charset="0"/>
                        </a:rPr>
                        <a:t>A wish at the camp</a:t>
                      </a:r>
                    </a:p>
                    <a:p>
                      <a:r>
                        <a:rPr lang="en-GB" sz="2400" dirty="0">
                          <a:latin typeface="Sassoon Infant Std" panose="020B0503020103030203" pitchFamily="34" charset="0"/>
                        </a:rPr>
                        <a:t>The best band</a:t>
                      </a:r>
                    </a:p>
                    <a:p>
                      <a:endParaRPr lang="en-GB" sz="2400" dirty="0">
                        <a:latin typeface="Comic Sans MS" panose="030F0702030302020204" pitchFamily="66" charset="0"/>
                      </a:endParaRPr>
                    </a:p>
                  </a:txBody>
                  <a:tcPr/>
                </a:tc>
                <a:tc>
                  <a:txBody>
                    <a:bodyPr/>
                    <a:lstStyle/>
                    <a:p>
                      <a:r>
                        <a:rPr lang="en-GB" sz="2400" dirty="0">
                          <a:latin typeface="Sassoon Infant Std" panose="020B0503020103030203" pitchFamily="34" charset="0"/>
                        </a:rPr>
                        <a:t>The frog twin</a:t>
                      </a:r>
                    </a:p>
                    <a:p>
                      <a:r>
                        <a:rPr lang="en-GB" sz="2400" dirty="0">
                          <a:latin typeface="Sassoon Infant Std" panose="020B0503020103030203" pitchFamily="34" charset="0"/>
                        </a:rPr>
                        <a:t>The sled on the hill</a:t>
                      </a:r>
                    </a:p>
                    <a:p>
                      <a:r>
                        <a:rPr lang="en-GB" sz="2400" b="0" dirty="0">
                          <a:latin typeface="Sassoon Infant Std" panose="020B0503020103030203" pitchFamily="34" charset="0"/>
                        </a:rPr>
                        <a:t>A crisp day</a:t>
                      </a:r>
                    </a:p>
                    <a:p>
                      <a:r>
                        <a:rPr lang="en-GB" sz="2400" b="0" dirty="0">
                          <a:latin typeface="Sassoon Infant Std" panose="020B0503020103030203" pitchFamily="34" charset="0"/>
                        </a:rPr>
                        <a:t>A jump in the truck</a:t>
                      </a:r>
                    </a:p>
                    <a:p>
                      <a:r>
                        <a:rPr lang="en-GB" sz="2400" dirty="0">
                          <a:latin typeface="Sassoon Infant Std" panose="020B0503020103030203" pitchFamily="34" charset="0"/>
                        </a:rPr>
                        <a:t>Thank you monsters</a:t>
                      </a:r>
                    </a:p>
                    <a:p>
                      <a:r>
                        <a:rPr lang="en-GB" sz="2400" dirty="0">
                          <a:latin typeface="Sassoon Infant Std" panose="020B0503020103030203" pitchFamily="34" charset="0"/>
                        </a:rPr>
                        <a:t>The thrill stars</a:t>
                      </a:r>
                    </a:p>
                    <a:p>
                      <a:endParaRPr lang="en-GB" sz="2400" dirty="0">
                        <a:latin typeface="Comic Sans MS" panose="030F0702030302020204" pitchFamily="66" charset="0"/>
                      </a:endParaRPr>
                    </a:p>
                  </a:txBody>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en-GB" sz="2400" b="0" dirty="0">
                          <a:latin typeface="Sassoon Infant Std" panose="020B0503020103030203" pitchFamily="34" charset="0"/>
                        </a:rPr>
                        <a:t>An old mat</a:t>
                      </a:r>
                    </a:p>
                    <a:p>
                      <a:endParaRPr lang="en-GB" sz="2400" dirty="0">
                        <a:latin typeface="Comic Sans MS" panose="030F0702030302020204" pitchFamily="66" charset="0"/>
                      </a:endParaRPr>
                    </a:p>
                  </a:txBody>
                  <a:tcPr/>
                </a:tc>
                <a:tc>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en-GB" sz="2400" dirty="0">
                          <a:latin typeface="Sassoon Infant Std" panose="020B0503020103030203" pitchFamily="34" charset="0"/>
                        </a:rPr>
                        <a:t>Getting help</a:t>
                      </a:r>
                    </a:p>
                    <a:p>
                      <a:endParaRPr lang="en-GB" sz="2400" dirty="0">
                        <a:latin typeface="Comic Sans MS" panose="030F0702030302020204" pitchFamily="66" charset="0"/>
                      </a:endParaRPr>
                    </a:p>
                  </a:txBody>
                  <a:tcPr/>
                </a:tc>
                <a:tc>
                  <a:txBody>
                    <a:bodyPr/>
                    <a:lstStyle/>
                    <a:p>
                      <a:r>
                        <a:rPr lang="en-GB" sz="2400" dirty="0">
                          <a:latin typeface="Sassoon Infant Std" panose="020B0503020103030203" pitchFamily="34" charset="0"/>
                        </a:rPr>
                        <a:t>A spring day</a:t>
                      </a:r>
                    </a:p>
                    <a:p>
                      <a:r>
                        <a:rPr lang="en-GB" sz="2400" dirty="0">
                          <a:latin typeface="Sassoon Infant Std" panose="020B0503020103030203" pitchFamily="34" charset="0"/>
                        </a:rPr>
                        <a:t>The day she shrunk</a:t>
                      </a:r>
                    </a:p>
                    <a:p>
                      <a:endParaRPr lang="en-GB" sz="2400" dirty="0">
                        <a:latin typeface="Comic Sans MS" panose="030F0702030302020204" pitchFamily="66" charset="0"/>
                      </a:endParaRPr>
                    </a:p>
                  </a:txBody>
                  <a:tcPr/>
                </a:tc>
                <a:extLst>
                  <a:ext uri="{0D108BD9-81ED-4DB2-BD59-A6C34878D82A}">
                    <a16:rowId xmlns:a16="http://schemas.microsoft.com/office/drawing/2014/main" val="483432473"/>
                  </a:ext>
                </a:extLst>
              </a:tr>
            </a:tbl>
          </a:graphicData>
        </a:graphic>
      </p:graphicFrame>
      <p:sp>
        <p:nvSpPr>
          <p:cNvPr id="6" name="TextBox 5">
            <a:extLst>
              <a:ext uri="{FF2B5EF4-FFF2-40B4-BE49-F238E27FC236}">
                <a16:creationId xmlns:a16="http://schemas.microsoft.com/office/drawing/2014/main" id="{EE818F72-4765-4DD2-9460-4C2BC86B9955}"/>
              </a:ext>
            </a:extLst>
          </p:cNvPr>
          <p:cNvSpPr txBox="1"/>
          <p:nvPr/>
        </p:nvSpPr>
        <p:spPr>
          <a:xfrm>
            <a:off x="2847703" y="684359"/>
            <a:ext cx="7106194" cy="194925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6000" b="1" i="0" u="none" strike="noStrike" cap="none" spc="0" normalizeH="0" baseline="0" dirty="0">
                <a:ln>
                  <a:noFill/>
                </a:ln>
                <a:solidFill>
                  <a:srgbClr val="000000"/>
                </a:solidFill>
                <a:effectLst/>
                <a:uFillTx/>
                <a:latin typeface="Comic Sans MS" panose="030F0702030302020204" pitchFamily="66" charset="0"/>
                <a:sym typeface="Helvetica Neue"/>
              </a:rPr>
              <a:t>Reception Summer 1</a:t>
            </a:r>
          </a:p>
        </p:txBody>
      </p:sp>
      <p:graphicFrame>
        <p:nvGraphicFramePr>
          <p:cNvPr id="7" name="Table 6">
            <a:extLst>
              <a:ext uri="{FF2B5EF4-FFF2-40B4-BE49-F238E27FC236}">
                <a16:creationId xmlns:a16="http://schemas.microsoft.com/office/drawing/2014/main" id="{65CE0A47-BBCE-4375-9A96-26FAF0C530CE}"/>
              </a:ext>
            </a:extLst>
          </p:cNvPr>
          <p:cNvGraphicFramePr>
            <a:graphicFrameLocks noGrp="1"/>
          </p:cNvGraphicFramePr>
          <p:nvPr>
            <p:extLst>
              <p:ext uri="{D42A27DB-BD31-4B8C-83A1-F6EECF244321}">
                <p14:modId xmlns:p14="http://schemas.microsoft.com/office/powerpoint/2010/main" val="155115512"/>
              </p:ext>
            </p:extLst>
          </p:nvPr>
        </p:nvGraphicFramePr>
        <p:xfrm>
          <a:off x="3085312" y="3001518"/>
          <a:ext cx="14288288" cy="890479"/>
        </p:xfrm>
        <a:graphic>
          <a:graphicData uri="http://schemas.openxmlformats.org/drawingml/2006/table">
            <a:tbl>
              <a:tblPr firstRow="1" bandRow="1">
                <a:tableStyleId>{5940675A-B579-460E-94D1-54222C63F5DA}</a:tableStyleId>
              </a:tblPr>
              <a:tblGrid>
                <a:gridCol w="2689846">
                  <a:extLst>
                    <a:ext uri="{9D8B030D-6E8A-4147-A177-3AD203B41FA5}">
                      <a16:colId xmlns:a16="http://schemas.microsoft.com/office/drawing/2014/main" val="2759017697"/>
                    </a:ext>
                  </a:extLst>
                </a:gridCol>
                <a:gridCol w="2935705">
                  <a:extLst>
                    <a:ext uri="{9D8B030D-6E8A-4147-A177-3AD203B41FA5}">
                      <a16:colId xmlns:a16="http://schemas.microsoft.com/office/drawing/2014/main" val="2999926168"/>
                    </a:ext>
                  </a:extLst>
                </a:gridCol>
                <a:gridCol w="2887579">
                  <a:extLst>
                    <a:ext uri="{9D8B030D-6E8A-4147-A177-3AD203B41FA5}">
                      <a16:colId xmlns:a16="http://schemas.microsoft.com/office/drawing/2014/main" val="1629995175"/>
                    </a:ext>
                  </a:extLst>
                </a:gridCol>
                <a:gridCol w="2695074">
                  <a:extLst>
                    <a:ext uri="{9D8B030D-6E8A-4147-A177-3AD203B41FA5}">
                      <a16:colId xmlns:a16="http://schemas.microsoft.com/office/drawing/2014/main" val="1238707309"/>
                    </a:ext>
                  </a:extLst>
                </a:gridCol>
                <a:gridCol w="3080084">
                  <a:extLst>
                    <a:ext uri="{9D8B030D-6E8A-4147-A177-3AD203B41FA5}">
                      <a16:colId xmlns:a16="http://schemas.microsoft.com/office/drawing/2014/main" val="2825661901"/>
                    </a:ext>
                  </a:extLst>
                </a:gridCol>
              </a:tblGrid>
              <a:tr h="890479">
                <a:tc>
                  <a:txBody>
                    <a:bodyPr/>
                    <a:lstStyle/>
                    <a:p>
                      <a:r>
                        <a:rPr lang="en-GB" sz="3600" b="1" dirty="0"/>
                        <a:t>Week 1</a:t>
                      </a:r>
                    </a:p>
                  </a:txBody>
                  <a:tcPr/>
                </a:tc>
                <a:tc>
                  <a:txBody>
                    <a:bodyPr/>
                    <a:lstStyle/>
                    <a:p>
                      <a:r>
                        <a:rPr lang="en-GB" sz="3600" b="1" dirty="0"/>
                        <a:t>Week 2</a:t>
                      </a:r>
                    </a:p>
                  </a:txBody>
                  <a:tcPr/>
                </a:tc>
                <a:tc>
                  <a:txBody>
                    <a:bodyPr/>
                    <a:lstStyle/>
                    <a:p>
                      <a:r>
                        <a:rPr lang="en-GB" sz="3600" b="1" dirty="0"/>
                        <a:t>Week 3</a:t>
                      </a:r>
                    </a:p>
                  </a:txBody>
                  <a:tcPr/>
                </a:tc>
                <a:tc>
                  <a:txBody>
                    <a:bodyPr/>
                    <a:lstStyle/>
                    <a:p>
                      <a:r>
                        <a:rPr lang="en-GB" sz="3600" b="1" dirty="0"/>
                        <a:t>Week 4</a:t>
                      </a:r>
                    </a:p>
                  </a:txBody>
                  <a:tcPr/>
                </a:tc>
                <a:tc>
                  <a:txBody>
                    <a:bodyPr/>
                    <a:lstStyle/>
                    <a:p>
                      <a:r>
                        <a:rPr lang="en-GB" sz="3600" b="1" dirty="0"/>
                        <a:t>Week 5</a:t>
                      </a:r>
                    </a:p>
                  </a:txBody>
                  <a:tcPr/>
                </a:tc>
                <a:extLst>
                  <a:ext uri="{0D108BD9-81ED-4DB2-BD59-A6C34878D82A}">
                    <a16:rowId xmlns:a16="http://schemas.microsoft.com/office/drawing/2014/main" val="2484233735"/>
                  </a:ext>
                </a:extLst>
              </a:tr>
            </a:tbl>
          </a:graphicData>
        </a:graphic>
      </p:graphicFrame>
      <p:sp>
        <p:nvSpPr>
          <p:cNvPr id="9" name="TextBox 8">
            <a:extLst>
              <a:ext uri="{FF2B5EF4-FFF2-40B4-BE49-F238E27FC236}">
                <a16:creationId xmlns:a16="http://schemas.microsoft.com/office/drawing/2014/main" id="{5DAE0A46-28F8-44C0-A01F-A1767B9CA768}"/>
              </a:ext>
            </a:extLst>
          </p:cNvPr>
          <p:cNvSpPr txBox="1"/>
          <p:nvPr/>
        </p:nvSpPr>
        <p:spPr>
          <a:xfrm>
            <a:off x="17373600" y="3001518"/>
            <a:ext cx="2847703" cy="1210588"/>
          </a:xfrm>
          <a:prstGeom prst="rect">
            <a:avLst/>
          </a:prstGeom>
          <a:no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a:ln>
                  <a:noFill/>
                </a:ln>
                <a:solidFill>
                  <a:srgbClr val="000000"/>
                </a:solidFill>
                <a:effectLst/>
                <a:uFillTx/>
                <a:latin typeface="Helvetica Neue"/>
                <a:ea typeface="Helvetica Neue"/>
                <a:cs typeface="Helvetica Neue"/>
                <a:sym typeface="Helvetica Neue"/>
              </a:rPr>
              <a:t>Week 6</a:t>
            </a:r>
          </a:p>
          <a:p>
            <a:pPr marL="0" marR="0" indent="0" algn="ctr" defTabSz="825500" rtl="0" fontAlgn="auto" latinLnBrk="0" hangingPunct="0">
              <a:lnSpc>
                <a:spcPct val="100000"/>
              </a:lnSpc>
              <a:spcBef>
                <a:spcPts val="0"/>
              </a:spcBef>
              <a:spcAft>
                <a:spcPts val="0"/>
              </a:spcAft>
              <a:buClrTx/>
              <a:buSzTx/>
              <a:buFontTx/>
              <a:buNone/>
              <a:tabLst/>
            </a:pPr>
            <a:endParaRPr kumimoji="0" lang="en-GB" sz="36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0C275FA1-7DC5-419F-B400-3466AB919BD5}"/>
              </a:ext>
            </a:extLst>
          </p:cNvPr>
          <p:cNvPicPr>
            <a:picLocks noChangeAspect="1"/>
          </p:cNvPicPr>
          <p:nvPr/>
        </p:nvPicPr>
        <p:blipFill>
          <a:blip r:embed="rId3"/>
          <a:stretch>
            <a:fillRect/>
          </a:stretch>
        </p:blipFill>
        <p:spPr>
          <a:xfrm>
            <a:off x="3085312" y="3870298"/>
            <a:ext cx="8514505" cy="5860730"/>
          </a:xfrm>
          <a:prstGeom prst="rect">
            <a:avLst/>
          </a:prstGeom>
        </p:spPr>
      </p:pic>
      <p:pic>
        <p:nvPicPr>
          <p:cNvPr id="8" name="Picture 7">
            <a:extLst>
              <a:ext uri="{FF2B5EF4-FFF2-40B4-BE49-F238E27FC236}">
                <a16:creationId xmlns:a16="http://schemas.microsoft.com/office/drawing/2014/main" id="{1A090C5E-4789-4164-A5CE-D26B11E082E5}"/>
              </a:ext>
            </a:extLst>
          </p:cNvPr>
          <p:cNvPicPr>
            <a:picLocks noChangeAspect="1"/>
          </p:cNvPicPr>
          <p:nvPr/>
        </p:nvPicPr>
        <p:blipFill>
          <a:blip r:embed="rId4"/>
          <a:stretch>
            <a:fillRect/>
          </a:stretch>
        </p:blipFill>
        <p:spPr>
          <a:xfrm>
            <a:off x="11599817" y="3870298"/>
            <a:ext cx="8621486" cy="5860730"/>
          </a:xfrm>
          <a:prstGeom prst="rect">
            <a:avLst/>
          </a:prstGeom>
        </p:spPr>
      </p:pic>
    </p:spTree>
    <p:extLst>
      <p:ext uri="{BB962C8B-B14F-4D97-AF65-F5344CB8AC3E}">
        <p14:creationId xmlns:p14="http://schemas.microsoft.com/office/powerpoint/2010/main" val="283705344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6453</TotalTime>
  <Words>1985</Words>
  <Application>Microsoft Office PowerPoint</Application>
  <PresentationFormat>Custom</PresentationFormat>
  <Paragraphs>281</Paragraphs>
  <Slides>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Comic Sans MS</vt:lpstr>
      <vt:lpstr>Helvetica Neue</vt:lpstr>
      <vt:lpstr>Helvetica Neue Light</vt:lpstr>
      <vt:lpstr>Helvetica Neue Medium</vt:lpstr>
      <vt:lpstr>Noteworthy Bold</vt:lpstr>
      <vt:lpstr>Noteworthy Light</vt:lpstr>
      <vt:lpstr>Sassoon Infant Std</vt:lpstr>
      <vt:lpstr>White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Hutchinson</dc:creator>
  <cp:lastModifiedBy>K Miles</cp:lastModifiedBy>
  <cp:revision>372</cp:revision>
  <dcterms:modified xsi:type="dcterms:W3CDTF">2024-04-14T13:23:26Z</dcterms:modified>
</cp:coreProperties>
</file>