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3796" autoAdjust="0"/>
  </p:normalViewPr>
  <p:slideViewPr>
    <p:cSldViewPr snapToGrid="0">
      <p:cViewPr varScale="1">
        <p:scale>
          <a:sx n="37" d="100"/>
          <a:sy n="37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2-02-24T16:06:32.02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2-02-24T16:06:32.490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44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76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532241774_2880x1920.jpg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emf"/><Relationship Id="rId18" Type="http://schemas.openxmlformats.org/officeDocument/2006/relationships/image" Target="../media/image4.png"/><Relationship Id="rId3" Type="http://schemas.openxmlformats.org/officeDocument/2006/relationships/customXml" Target="../ink/ink1.xml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1.png"/><Relationship Id="rId19" Type="http://schemas.openxmlformats.org/officeDocument/2006/relationships/image" Target="../media/image5.png"/><Relationship Id="rId1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tif"/><Relationship Id="rId21" Type="http://schemas.openxmlformats.org/officeDocument/2006/relationships/image" Target="../media/image24.png"/><Relationship Id="rId7" Type="http://schemas.openxmlformats.org/officeDocument/2006/relationships/image" Target="../media/image10.tif"/><Relationship Id="rId12" Type="http://schemas.openxmlformats.org/officeDocument/2006/relationships/image" Target="../media/image15.tif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tif"/><Relationship Id="rId11" Type="http://schemas.openxmlformats.org/officeDocument/2006/relationships/image" Target="../media/image14.tif"/><Relationship Id="rId5" Type="http://schemas.openxmlformats.org/officeDocument/2006/relationships/image" Target="../media/image8.tif"/><Relationship Id="rId15" Type="http://schemas.openxmlformats.org/officeDocument/2006/relationships/image" Target="../media/image18.png"/><Relationship Id="rId10" Type="http://schemas.openxmlformats.org/officeDocument/2006/relationships/image" Target="../media/image13.tif"/><Relationship Id="rId19" Type="http://schemas.openxmlformats.org/officeDocument/2006/relationships/image" Target="../media/image22.png"/><Relationship Id="rId4" Type="http://schemas.openxmlformats.org/officeDocument/2006/relationships/image" Target="../media/image7.tif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Autumn 1: Knowledge organiser"/>
          <p:cNvSpPr txBox="1"/>
          <p:nvPr/>
        </p:nvSpPr>
        <p:spPr>
          <a:xfrm>
            <a:off x="378072" y="333543"/>
            <a:ext cx="1181392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000" b="0"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 algn="l"/>
            <a:r>
              <a:rPr lang="en-GB" dirty="0"/>
              <a:t>Autumn 2 Reception</a:t>
            </a:r>
            <a:r>
              <a:rPr dirty="0"/>
              <a:t>: </a:t>
            </a:r>
            <a:r>
              <a:rPr lang="en-GB" dirty="0"/>
              <a:t>Traditional Tales</a:t>
            </a:r>
            <a:endParaRPr dirty="0"/>
          </a:p>
        </p:txBody>
      </p:sp>
      <p:sp>
        <p:nvSpPr>
          <p:cNvPr id="121" name="Key books this term"/>
          <p:cNvSpPr txBox="1"/>
          <p:nvPr/>
        </p:nvSpPr>
        <p:spPr>
          <a:xfrm>
            <a:off x="294397" y="1127916"/>
            <a:ext cx="3268505" cy="705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u="sng">
                <a:solidFill>
                  <a:srgbClr val="5E5E5E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r>
              <a:t>Key books this term</a:t>
            </a:r>
          </a:p>
        </p:txBody>
      </p:sp>
      <p:sp>
        <p:nvSpPr>
          <p:cNvPr id="17" name="Key Vocabulary:…"/>
          <p:cNvSpPr/>
          <p:nvPr/>
        </p:nvSpPr>
        <p:spPr>
          <a:xfrm>
            <a:off x="197568" y="5258634"/>
            <a:ext cx="4437362" cy="7856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33" y="0"/>
                </a:moveTo>
                <a:lnTo>
                  <a:pt x="2174" y="2489"/>
                </a:lnTo>
                <a:cubicBezTo>
                  <a:pt x="968" y="2510"/>
                  <a:pt x="0" y="3040"/>
                  <a:pt x="0" y="3695"/>
                </a:cubicBezTo>
                <a:lnTo>
                  <a:pt x="0" y="20391"/>
                </a:lnTo>
                <a:cubicBezTo>
                  <a:pt x="0" y="21059"/>
                  <a:pt x="1004" y="21600"/>
                  <a:pt x="2243" y="21600"/>
                </a:cubicBezTo>
                <a:lnTo>
                  <a:pt x="19357" y="21600"/>
                </a:lnTo>
                <a:cubicBezTo>
                  <a:pt x="20596" y="21600"/>
                  <a:pt x="21600" y="21059"/>
                  <a:pt x="21600" y="20391"/>
                </a:cubicBezTo>
                <a:lnTo>
                  <a:pt x="21600" y="3695"/>
                </a:lnTo>
                <a:cubicBezTo>
                  <a:pt x="21600" y="3027"/>
                  <a:pt x="20596" y="2486"/>
                  <a:pt x="19357" y="2486"/>
                </a:cubicBezTo>
                <a:lnTo>
                  <a:pt x="4291" y="2486"/>
                </a:lnTo>
                <a:lnTo>
                  <a:pt x="3233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dirty="0"/>
              <a:t>Key Vocabulary:</a:t>
            </a:r>
            <a:endParaRPr lang="en-GB" sz="3200" dirty="0">
              <a:solidFill>
                <a:srgbClr val="FF0000"/>
              </a:solidFill>
            </a:endParaRP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  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 trespassing</a:t>
            </a:r>
            <a:r>
              <a:rPr lang="en-GB" sz="1600" dirty="0"/>
              <a:t>: without permission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/>
              <a:t> experience.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 enormous</a:t>
            </a:r>
            <a:r>
              <a:rPr lang="en-GB" sz="1600" dirty="0"/>
              <a:t>: extraordinarily large.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tempting</a:t>
            </a:r>
            <a:r>
              <a:rPr lang="en-GB" sz="1600" dirty="0"/>
              <a:t>: very appealing.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 latch</a:t>
            </a:r>
            <a:r>
              <a:rPr lang="en-GB" sz="1600" dirty="0"/>
              <a:t>: a metal bar with a catch and lever used for fastening a door or gate.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1600" dirty="0"/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1600" dirty="0"/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  </a:t>
            </a:r>
            <a:endParaRPr lang="en-GB" dirty="0"/>
          </a:p>
          <a:p>
            <a:pPr marL="185208" indent="-185208" algn="l">
              <a:buSzPct val="125000"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dirty="0"/>
              <a:t>Key Questions?</a:t>
            </a:r>
            <a:endParaRPr lang="en-GB" dirty="0"/>
          </a:p>
          <a:p>
            <a:pPr marL="185208" indent="-185208" algn="l">
              <a:buSzPct val="125000"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/>
              <a:t>Why did Goldilocks go into the bear’s house?</a:t>
            </a:r>
          </a:p>
          <a:p>
            <a:pPr marL="185208" indent="-185208" algn="l">
              <a:buSzPct val="125000"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/>
              <a:t>What was the first thing the bears saw when they came home?</a:t>
            </a:r>
          </a:p>
          <a:p>
            <a:pPr marL="185208" indent="-185208" algn="l">
              <a:buSzPct val="125000"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/>
              <a:t>Why did Goldilocks jump out of bed when she saw the bears?</a:t>
            </a:r>
          </a:p>
          <a:p>
            <a:pPr marL="185208" indent="-185208" algn="l">
              <a:buSzPct val="125000"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/>
              <a:t>Who were the characters in the story? What was the plot?</a:t>
            </a:r>
            <a:endParaRPr sz="1600" dirty="0"/>
          </a:p>
          <a:p>
            <a:pPr marL="185208" indent="-185208" algn="l">
              <a:buSzPct val="125000"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1400" dirty="0"/>
          </a:p>
        </p:txBody>
      </p:sp>
      <p:sp>
        <p:nvSpPr>
          <p:cNvPr id="20" name="All about me: Growing and Families- week 3-4"/>
          <p:cNvSpPr/>
          <p:nvPr/>
        </p:nvSpPr>
        <p:spPr>
          <a:xfrm>
            <a:off x="269203" y="4236250"/>
            <a:ext cx="4437362" cy="1455884"/>
          </a:xfrm>
          <a:prstGeom prst="rightArrow">
            <a:avLst>
              <a:gd name="adj1" fmla="val 32000"/>
              <a:gd name="adj2" fmla="val 51191"/>
            </a:avLst>
          </a:prstGeom>
          <a:solidFill>
            <a:srgbClr val="F4DDD7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500" b="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endParaRPr dirty="0"/>
          </a:p>
        </p:txBody>
      </p:sp>
      <p:sp>
        <p:nvSpPr>
          <p:cNvPr id="21" name="All about me: Growing and Families- week 3-4">
            <a:extLst>
              <a:ext uri="{FF2B5EF4-FFF2-40B4-BE49-F238E27FC236}">
                <a16:creationId xmlns:a16="http://schemas.microsoft.com/office/drawing/2014/main" id="{2B312804-6DB7-45EE-AE57-B24ABE719414}"/>
              </a:ext>
            </a:extLst>
          </p:cNvPr>
          <p:cNvSpPr/>
          <p:nvPr/>
        </p:nvSpPr>
        <p:spPr>
          <a:xfrm>
            <a:off x="5421059" y="4127517"/>
            <a:ext cx="4437362" cy="1455884"/>
          </a:xfrm>
          <a:prstGeom prst="rightArrow">
            <a:avLst>
              <a:gd name="adj1" fmla="val 32000"/>
              <a:gd name="adj2" fmla="val 51191"/>
            </a:avLst>
          </a:prstGeom>
          <a:solidFill>
            <a:srgbClr val="F4DDD7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500" b="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endParaRPr dirty="0"/>
          </a:p>
        </p:txBody>
      </p:sp>
      <p:sp>
        <p:nvSpPr>
          <p:cNvPr id="27" name="All about me: Growing and Families- week 3-4">
            <a:extLst>
              <a:ext uri="{FF2B5EF4-FFF2-40B4-BE49-F238E27FC236}">
                <a16:creationId xmlns:a16="http://schemas.microsoft.com/office/drawing/2014/main" id="{B03E3005-D5F7-48D6-94E0-F2EC8B211F2E}"/>
              </a:ext>
            </a:extLst>
          </p:cNvPr>
          <p:cNvSpPr/>
          <p:nvPr/>
        </p:nvSpPr>
        <p:spPr>
          <a:xfrm>
            <a:off x="10214776" y="4065305"/>
            <a:ext cx="4437362" cy="1455884"/>
          </a:xfrm>
          <a:prstGeom prst="rightArrow">
            <a:avLst>
              <a:gd name="adj1" fmla="val 32000"/>
              <a:gd name="adj2" fmla="val 51191"/>
            </a:avLst>
          </a:prstGeom>
          <a:solidFill>
            <a:srgbClr val="F4DDD7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500" b="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35BE2EE-1C92-423A-B3E7-D9C712EB3624}"/>
                  </a:ext>
                </a:extLst>
              </p14:cNvPr>
              <p14:cNvContentPartPr/>
              <p14:nvPr/>
            </p14:nvContentPartPr>
            <p14:xfrm>
              <a:off x="1828755" y="79992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35BE2EE-1C92-423A-B3E7-D9C712EB362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19755" y="7909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70E4EC2-C392-4C11-A0BA-DB57E8580A56}"/>
                  </a:ext>
                </a:extLst>
              </p14:cNvPr>
              <p14:cNvContentPartPr/>
              <p14:nvPr/>
            </p14:nvContentPartPr>
            <p14:xfrm>
              <a:off x="1657395" y="57168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70E4EC2-C392-4C11-A0BA-DB57E8580A5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48395" y="56268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All about me: Growing and Families- week 3-4">
            <a:extLst>
              <a:ext uri="{FF2B5EF4-FFF2-40B4-BE49-F238E27FC236}">
                <a16:creationId xmlns:a16="http://schemas.microsoft.com/office/drawing/2014/main" id="{543BD9FC-65CD-4C1F-B20C-DFB8F6CFA4D0}"/>
              </a:ext>
            </a:extLst>
          </p:cNvPr>
          <p:cNvSpPr/>
          <p:nvPr/>
        </p:nvSpPr>
        <p:spPr>
          <a:xfrm>
            <a:off x="14945013" y="4127517"/>
            <a:ext cx="4437362" cy="1455884"/>
          </a:xfrm>
          <a:prstGeom prst="rightArrow">
            <a:avLst>
              <a:gd name="adj1" fmla="val 32000"/>
              <a:gd name="adj2" fmla="val 51191"/>
            </a:avLst>
          </a:prstGeom>
          <a:solidFill>
            <a:srgbClr val="F4DDD7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500" b="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endParaRPr lang="en-GB" dirty="0"/>
          </a:p>
        </p:txBody>
      </p:sp>
      <p:sp>
        <p:nvSpPr>
          <p:cNvPr id="23" name="Key Vocabulary:…">
            <a:extLst>
              <a:ext uri="{FF2B5EF4-FFF2-40B4-BE49-F238E27FC236}">
                <a16:creationId xmlns:a16="http://schemas.microsoft.com/office/drawing/2014/main" id="{8E670AE9-2D11-4570-A0A4-36A632E96E16}"/>
              </a:ext>
            </a:extLst>
          </p:cNvPr>
          <p:cNvSpPr/>
          <p:nvPr/>
        </p:nvSpPr>
        <p:spPr>
          <a:xfrm>
            <a:off x="5001835" y="5215600"/>
            <a:ext cx="4437362" cy="7856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33" y="0"/>
                </a:moveTo>
                <a:lnTo>
                  <a:pt x="2174" y="2489"/>
                </a:lnTo>
                <a:cubicBezTo>
                  <a:pt x="968" y="2510"/>
                  <a:pt x="0" y="3040"/>
                  <a:pt x="0" y="3695"/>
                </a:cubicBezTo>
                <a:lnTo>
                  <a:pt x="0" y="20391"/>
                </a:lnTo>
                <a:cubicBezTo>
                  <a:pt x="0" y="21059"/>
                  <a:pt x="1004" y="21600"/>
                  <a:pt x="2243" y="21600"/>
                </a:cubicBezTo>
                <a:lnTo>
                  <a:pt x="19357" y="21600"/>
                </a:lnTo>
                <a:cubicBezTo>
                  <a:pt x="20596" y="21600"/>
                  <a:pt x="21600" y="21059"/>
                  <a:pt x="21600" y="20391"/>
                </a:cubicBezTo>
                <a:lnTo>
                  <a:pt x="21600" y="3695"/>
                </a:lnTo>
                <a:cubicBezTo>
                  <a:pt x="21600" y="3027"/>
                  <a:pt x="20596" y="2486"/>
                  <a:pt x="19357" y="2486"/>
                </a:cubicBezTo>
                <a:lnTo>
                  <a:pt x="4291" y="2486"/>
                </a:lnTo>
                <a:lnTo>
                  <a:pt x="3233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3200" dirty="0"/>
          </a:p>
          <a:p>
            <a:pPr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3200" dirty="0"/>
          </a:p>
          <a:p>
            <a:pPr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3200" dirty="0"/>
              <a:t>Key Vocabulary: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1600" dirty="0">
              <a:solidFill>
                <a:srgbClr val="FF0000"/>
              </a:solidFill>
            </a:endParaRP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  cottage</a:t>
            </a:r>
            <a:r>
              <a:rPr lang="en-GB" sz="1600" dirty="0"/>
              <a:t>: a small house typically in the country.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  Harvest</a:t>
            </a:r>
            <a:r>
              <a:rPr lang="en-GB" sz="1600" dirty="0"/>
              <a:t>: gathering crops.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  grain</a:t>
            </a:r>
            <a:r>
              <a:rPr lang="en-GB" sz="1600" dirty="0"/>
              <a:t>: a single fruit or seed of a cereal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  sprouted</a:t>
            </a:r>
            <a:r>
              <a:rPr lang="en-GB" sz="1600" dirty="0"/>
              <a:t>: start to grow.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  determined</a:t>
            </a:r>
            <a:r>
              <a:rPr lang="en-GB" sz="1600" dirty="0"/>
              <a:t>: making a firm decision.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  uncooperative: </a:t>
            </a:r>
            <a:r>
              <a:rPr lang="en-GB" sz="1600" dirty="0">
                <a:solidFill>
                  <a:schemeClr val="tx1"/>
                </a:solidFill>
              </a:rPr>
              <a:t>unwilling to help others or do what they ask.</a:t>
            </a:r>
          </a:p>
          <a:p>
            <a:pPr algn="l">
              <a:buSzPct val="125000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dirty="0"/>
          </a:p>
          <a:p>
            <a:pPr marL="185208" indent="-185208" algn="l">
              <a:buSzPct val="125000"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dirty="0"/>
              <a:t>Key Questions?</a:t>
            </a:r>
            <a:endParaRPr lang="en-GB" dirty="0"/>
          </a:p>
          <a:p>
            <a:pPr marL="185208" indent="-185208" algn="l">
              <a:buSzPct val="125000"/>
              <a:buFontTx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/>
              <a:t>What words would you use to describe the little red hen?</a:t>
            </a:r>
          </a:p>
          <a:p>
            <a:pPr marL="185208" indent="-185208" algn="l">
              <a:buSzPct val="125000"/>
              <a:buFontTx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/>
              <a:t>How do you think the little red hen felt doing all of the work herself?</a:t>
            </a:r>
          </a:p>
          <a:p>
            <a:pPr marL="185208" indent="-185208" algn="l">
              <a:buSzPct val="125000"/>
              <a:buFontTx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/>
              <a:t>What lesson did the animals learn?</a:t>
            </a:r>
          </a:p>
          <a:p>
            <a:pPr marL="185208" indent="-185208" algn="l">
              <a:buSzPct val="125000"/>
              <a:buFontTx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1600" dirty="0"/>
          </a:p>
          <a:p>
            <a:pPr marL="185208" indent="-185208" algn="l">
              <a:buSzPct val="125000"/>
              <a:buFontTx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1600" dirty="0"/>
          </a:p>
          <a:p>
            <a:pPr marL="185208" indent="-185208" algn="l">
              <a:buSzPct val="125000"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dirty="0"/>
          </a:p>
          <a:p>
            <a:pPr marL="185208" indent="-185208" algn="l">
              <a:buSzPct val="125000"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dirty="0"/>
          </a:p>
          <a:p>
            <a:pPr marL="185208" indent="-185208" algn="l">
              <a:buSzPct val="125000"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1400" dirty="0"/>
          </a:p>
        </p:txBody>
      </p:sp>
      <p:sp>
        <p:nvSpPr>
          <p:cNvPr id="24" name="Key Vocabulary:…">
            <a:extLst>
              <a:ext uri="{FF2B5EF4-FFF2-40B4-BE49-F238E27FC236}">
                <a16:creationId xmlns:a16="http://schemas.microsoft.com/office/drawing/2014/main" id="{DF7C3D6F-97FF-4978-A678-20CF0CC6AEBC}"/>
              </a:ext>
            </a:extLst>
          </p:cNvPr>
          <p:cNvSpPr/>
          <p:nvPr/>
        </p:nvSpPr>
        <p:spPr>
          <a:xfrm>
            <a:off x="9917580" y="5295943"/>
            <a:ext cx="4437362" cy="7856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33" y="0"/>
                </a:moveTo>
                <a:lnTo>
                  <a:pt x="2174" y="2489"/>
                </a:lnTo>
                <a:cubicBezTo>
                  <a:pt x="968" y="2510"/>
                  <a:pt x="0" y="3040"/>
                  <a:pt x="0" y="3695"/>
                </a:cubicBezTo>
                <a:lnTo>
                  <a:pt x="0" y="20391"/>
                </a:lnTo>
                <a:cubicBezTo>
                  <a:pt x="0" y="21059"/>
                  <a:pt x="1004" y="21600"/>
                  <a:pt x="2243" y="21600"/>
                </a:cubicBezTo>
                <a:lnTo>
                  <a:pt x="19357" y="21600"/>
                </a:lnTo>
                <a:cubicBezTo>
                  <a:pt x="20596" y="21600"/>
                  <a:pt x="21600" y="21059"/>
                  <a:pt x="21600" y="20391"/>
                </a:cubicBezTo>
                <a:lnTo>
                  <a:pt x="21600" y="3695"/>
                </a:lnTo>
                <a:cubicBezTo>
                  <a:pt x="21600" y="3027"/>
                  <a:pt x="20596" y="2486"/>
                  <a:pt x="19357" y="2486"/>
                </a:cubicBezTo>
                <a:lnTo>
                  <a:pt x="4291" y="2486"/>
                </a:lnTo>
                <a:lnTo>
                  <a:pt x="3233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dirty="0"/>
          </a:p>
          <a:p>
            <a:pPr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dirty="0"/>
              <a:t>Key Vocabulary:</a:t>
            </a:r>
            <a:endParaRPr lang="en-GB" dirty="0"/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  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  shoemaker</a:t>
            </a:r>
            <a:r>
              <a:rPr lang="en-GB" sz="1600" dirty="0"/>
              <a:t>: a person who makes or repairs shoes.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/>
              <a:t>  </a:t>
            </a:r>
            <a:r>
              <a:rPr lang="en-GB" sz="1600" dirty="0">
                <a:solidFill>
                  <a:srgbClr val="FF0000"/>
                </a:solidFill>
              </a:rPr>
              <a:t>leather- </a:t>
            </a:r>
            <a:r>
              <a:rPr lang="en-GB" sz="1600" dirty="0">
                <a:solidFill>
                  <a:schemeClr val="tx1"/>
                </a:solidFill>
              </a:rPr>
              <a:t>a material made of animal skin.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 polish: </a:t>
            </a:r>
            <a:r>
              <a:rPr lang="en-GB" sz="1600" dirty="0">
                <a:solidFill>
                  <a:schemeClr val="tx1"/>
                </a:solidFill>
              </a:rPr>
              <a:t>make a surface shine.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  stitched: </a:t>
            </a:r>
            <a:r>
              <a:rPr lang="en-GB" sz="1600" dirty="0">
                <a:solidFill>
                  <a:schemeClr val="tx1"/>
                </a:solidFill>
              </a:rPr>
              <a:t>to sew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/>
              <a:t>  </a:t>
            </a:r>
            <a:r>
              <a:rPr lang="en-GB" sz="1600" dirty="0">
                <a:solidFill>
                  <a:srgbClr val="FF0000"/>
                </a:solidFill>
              </a:rPr>
              <a:t>finest</a:t>
            </a:r>
            <a:r>
              <a:rPr lang="en-GB" sz="1600" dirty="0"/>
              <a:t>: nicest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1600" dirty="0"/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1600" dirty="0"/>
          </a:p>
          <a:p>
            <a:pPr marL="185208" indent="-185208" algn="l">
              <a:buSzPct val="125000"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2800" dirty="0"/>
              <a:t>Key Questions?</a:t>
            </a:r>
          </a:p>
          <a:p>
            <a:pPr marL="185208" indent="-185208" algn="l">
              <a:buSzPct val="125000"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/>
              <a:t>How do most fairy tales begin/end?</a:t>
            </a:r>
          </a:p>
          <a:p>
            <a:pPr marL="185208" indent="-185208" algn="l">
              <a:buSzPct val="125000"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/>
              <a:t>What are the shoes in the story made from?</a:t>
            </a:r>
          </a:p>
          <a:p>
            <a:pPr marL="185208" indent="-185208" algn="l">
              <a:buSzPct val="125000"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/>
              <a:t>What does the shoemaker do with the shoes?</a:t>
            </a:r>
          </a:p>
          <a:p>
            <a:pPr marL="185208" indent="-185208" algn="l">
              <a:buSzPct val="125000"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/>
              <a:t>How does the shoemaker repay the elves for being so kind?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1600" dirty="0"/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1600" dirty="0"/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1600" dirty="0"/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1600" dirty="0"/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1600" dirty="0"/>
          </a:p>
          <a:p>
            <a:pPr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dirty="0"/>
              <a:t> </a:t>
            </a:r>
          </a:p>
          <a:p>
            <a:pPr marL="185208" indent="-185208" algn="l">
              <a:buSzPct val="125000"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1400" dirty="0"/>
          </a:p>
        </p:txBody>
      </p:sp>
      <p:sp>
        <p:nvSpPr>
          <p:cNvPr id="25" name="Key Vocabulary:…">
            <a:extLst>
              <a:ext uri="{FF2B5EF4-FFF2-40B4-BE49-F238E27FC236}">
                <a16:creationId xmlns:a16="http://schemas.microsoft.com/office/drawing/2014/main" id="{EB7E718E-B395-4B44-92BB-397D6810C349}"/>
              </a:ext>
            </a:extLst>
          </p:cNvPr>
          <p:cNvSpPr/>
          <p:nvPr/>
        </p:nvSpPr>
        <p:spPr>
          <a:xfrm>
            <a:off x="14833325" y="5295943"/>
            <a:ext cx="4437362" cy="7856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33" y="0"/>
                </a:moveTo>
                <a:lnTo>
                  <a:pt x="2174" y="2489"/>
                </a:lnTo>
                <a:cubicBezTo>
                  <a:pt x="968" y="2510"/>
                  <a:pt x="0" y="3040"/>
                  <a:pt x="0" y="3695"/>
                </a:cubicBezTo>
                <a:lnTo>
                  <a:pt x="0" y="20391"/>
                </a:lnTo>
                <a:cubicBezTo>
                  <a:pt x="0" y="21059"/>
                  <a:pt x="1004" y="21600"/>
                  <a:pt x="2243" y="21600"/>
                </a:cubicBezTo>
                <a:lnTo>
                  <a:pt x="19357" y="21600"/>
                </a:lnTo>
                <a:cubicBezTo>
                  <a:pt x="20596" y="21600"/>
                  <a:pt x="21600" y="21059"/>
                  <a:pt x="21600" y="20391"/>
                </a:cubicBezTo>
                <a:lnTo>
                  <a:pt x="21600" y="3695"/>
                </a:lnTo>
                <a:cubicBezTo>
                  <a:pt x="21600" y="3027"/>
                  <a:pt x="20596" y="2486"/>
                  <a:pt x="19357" y="2486"/>
                </a:cubicBezTo>
                <a:lnTo>
                  <a:pt x="4291" y="2486"/>
                </a:lnTo>
                <a:lnTo>
                  <a:pt x="3233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dirty="0"/>
              <a:t>K</a:t>
            </a:r>
            <a:r>
              <a:rPr dirty="0" err="1"/>
              <a:t>ey</a:t>
            </a:r>
            <a:r>
              <a:rPr dirty="0"/>
              <a:t> </a:t>
            </a:r>
            <a:r>
              <a:rPr lang="en-GB" dirty="0"/>
              <a:t>V</a:t>
            </a:r>
            <a:r>
              <a:rPr dirty="0" err="1"/>
              <a:t>ocabulary</a:t>
            </a:r>
            <a:r>
              <a:rPr dirty="0"/>
              <a:t>:</a:t>
            </a:r>
            <a:r>
              <a:rPr lang="en-GB" dirty="0"/>
              <a:t> 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 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  ill treated: </a:t>
            </a:r>
            <a:r>
              <a:rPr lang="en-GB" sz="1600" dirty="0">
                <a:solidFill>
                  <a:schemeClr val="tx1"/>
                </a:solidFill>
              </a:rPr>
              <a:t>treated in a cruel manner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  crumbled:</a:t>
            </a:r>
            <a:r>
              <a:rPr sz="1600" dirty="0">
                <a:solidFill>
                  <a:srgbClr val="FF0000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broken into smaller pieces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  grab</a:t>
            </a:r>
            <a:r>
              <a:rPr lang="en-GB" sz="1600" dirty="0">
                <a:solidFill>
                  <a:schemeClr val="tx1"/>
                </a:solidFill>
              </a:rPr>
              <a:t>- hold something suddenly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  overjoyed-</a:t>
            </a:r>
            <a:r>
              <a:rPr lang="en-GB" sz="1600" dirty="0">
                <a:solidFill>
                  <a:schemeClr val="tx1"/>
                </a:solidFill>
              </a:rPr>
              <a:t> very happy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  slammed</a:t>
            </a:r>
            <a:r>
              <a:rPr lang="en-GB" sz="1600" dirty="0">
                <a:solidFill>
                  <a:schemeClr val="tx1"/>
                </a:solidFill>
              </a:rPr>
              <a:t>- forcefully shut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  </a:t>
            </a:r>
            <a:endParaRPr lang="en-GB" sz="1600" dirty="0">
              <a:solidFill>
                <a:schemeClr val="tx1"/>
              </a:solidFill>
            </a:endParaRP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1600" dirty="0">
              <a:solidFill>
                <a:schemeClr val="tx1"/>
              </a:solidFill>
            </a:endParaRPr>
          </a:p>
          <a:p>
            <a:pPr algn="l">
              <a:buSzPct val="125000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2800" dirty="0">
                <a:solidFill>
                  <a:schemeClr val="tx1"/>
                </a:solidFill>
              </a:rPr>
              <a:t>-Key Questions</a:t>
            </a:r>
            <a:r>
              <a:rPr lang="en-GB" sz="2800" dirty="0"/>
              <a:t>?</a:t>
            </a:r>
          </a:p>
          <a:p>
            <a:pPr marL="185208" indent="-185208" algn="l">
              <a:buSzPct val="125000"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/>
              <a:t>What was the woodcutter so worried about?</a:t>
            </a:r>
          </a:p>
          <a:p>
            <a:pPr marL="185208" indent="-185208" algn="l">
              <a:buSzPct val="125000"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/>
              <a:t>What happened to the trail of bread crumbs?</a:t>
            </a:r>
          </a:p>
          <a:p>
            <a:pPr marL="185208" indent="-185208" algn="l">
              <a:buSzPct val="125000"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/>
              <a:t>How were the children treated by the old witch?</a:t>
            </a:r>
          </a:p>
          <a:p>
            <a:pPr marL="185208" indent="-185208" algn="l">
              <a:buSzPct val="125000"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/>
              <a:t>How did Gretel get rid of the old witch?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1600" dirty="0">
              <a:solidFill>
                <a:schemeClr val="tx1"/>
              </a:solidFill>
            </a:endParaRP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1600" dirty="0">
              <a:solidFill>
                <a:schemeClr val="tx1"/>
              </a:solidFill>
            </a:endParaRPr>
          </a:p>
          <a:p>
            <a:pPr algn="l">
              <a:buSzPct val="125000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1600" dirty="0">
              <a:solidFill>
                <a:schemeClr val="tx1"/>
              </a:solidFill>
            </a:endParaRPr>
          </a:p>
          <a:p>
            <a:pPr algn="l">
              <a:buSzPct val="125000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1600" dirty="0">
              <a:solidFill>
                <a:schemeClr val="tx1"/>
              </a:solidFill>
            </a:endParaRPr>
          </a:p>
          <a:p>
            <a:pPr marL="185208" indent="-185208" algn="l">
              <a:buSzPct val="125000"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1600" dirty="0"/>
          </a:p>
          <a:p>
            <a:pPr algn="l">
              <a:buSzPct val="125000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sz="1600" dirty="0"/>
          </a:p>
          <a:p>
            <a:pPr marL="185208" indent="-185208" algn="l">
              <a:buSzPct val="125000"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1400" dirty="0"/>
          </a:p>
        </p:txBody>
      </p:sp>
      <p:sp>
        <p:nvSpPr>
          <p:cNvPr id="28" name="Key Vocabulary:…">
            <a:extLst>
              <a:ext uri="{FF2B5EF4-FFF2-40B4-BE49-F238E27FC236}">
                <a16:creationId xmlns:a16="http://schemas.microsoft.com/office/drawing/2014/main" id="{70C29BAE-D3E1-4CDB-8A8E-6E6DEFE8B0B3}"/>
              </a:ext>
            </a:extLst>
          </p:cNvPr>
          <p:cNvSpPr/>
          <p:nvPr/>
        </p:nvSpPr>
        <p:spPr>
          <a:xfrm>
            <a:off x="19749070" y="5343083"/>
            <a:ext cx="4437362" cy="7856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33" y="0"/>
                </a:moveTo>
                <a:lnTo>
                  <a:pt x="2174" y="2489"/>
                </a:lnTo>
                <a:cubicBezTo>
                  <a:pt x="968" y="2510"/>
                  <a:pt x="0" y="3040"/>
                  <a:pt x="0" y="3695"/>
                </a:cubicBezTo>
                <a:lnTo>
                  <a:pt x="0" y="20391"/>
                </a:lnTo>
                <a:cubicBezTo>
                  <a:pt x="0" y="21059"/>
                  <a:pt x="1004" y="21600"/>
                  <a:pt x="2243" y="21600"/>
                </a:cubicBezTo>
                <a:lnTo>
                  <a:pt x="19357" y="21600"/>
                </a:lnTo>
                <a:cubicBezTo>
                  <a:pt x="20596" y="21600"/>
                  <a:pt x="21600" y="21059"/>
                  <a:pt x="21600" y="20391"/>
                </a:cubicBezTo>
                <a:lnTo>
                  <a:pt x="21600" y="3695"/>
                </a:lnTo>
                <a:cubicBezTo>
                  <a:pt x="21600" y="3027"/>
                  <a:pt x="20596" y="2486"/>
                  <a:pt x="19357" y="2486"/>
                </a:cubicBezTo>
                <a:lnTo>
                  <a:pt x="4291" y="2486"/>
                </a:lnTo>
                <a:lnTo>
                  <a:pt x="3233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dirty="0"/>
          </a:p>
          <a:p>
            <a:pPr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dirty="0"/>
          </a:p>
          <a:p>
            <a:pPr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dirty="0"/>
              <a:t>Key Vocabulary:</a:t>
            </a:r>
            <a:endParaRPr lang="en-GB" dirty="0"/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  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  cottage- </a:t>
            </a:r>
            <a:r>
              <a:rPr lang="en-GB" sz="1600" dirty="0">
                <a:solidFill>
                  <a:schemeClr val="tx1"/>
                </a:solidFill>
              </a:rPr>
              <a:t>a small house typically in the country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  elope- </a:t>
            </a:r>
            <a:r>
              <a:rPr lang="en-GB" sz="1600" dirty="0">
                <a:solidFill>
                  <a:schemeClr val="tx1"/>
                </a:solidFill>
              </a:rPr>
              <a:t>run away 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chemeClr val="tx1"/>
                </a:solidFill>
              </a:rPr>
              <a:t>  </a:t>
            </a:r>
            <a:r>
              <a:rPr lang="en-GB" sz="1600" dirty="0">
                <a:solidFill>
                  <a:srgbClr val="FF0000"/>
                </a:solidFill>
              </a:rPr>
              <a:t>sleighing </a:t>
            </a:r>
            <a:r>
              <a:rPr lang="en-GB" sz="1600" dirty="0">
                <a:solidFill>
                  <a:schemeClr val="tx1"/>
                </a:solidFill>
              </a:rPr>
              <a:t>– To travel on a sledge in the snow 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chemeClr val="tx1"/>
                </a:solidFill>
              </a:rPr>
              <a:t>  </a:t>
            </a:r>
            <a:r>
              <a:rPr lang="en-GB" sz="1600" dirty="0">
                <a:solidFill>
                  <a:srgbClr val="FF0000"/>
                </a:solidFill>
              </a:rPr>
              <a:t>mile</a:t>
            </a:r>
            <a:r>
              <a:rPr lang="en-GB" sz="1600" dirty="0">
                <a:solidFill>
                  <a:schemeClr val="tx1"/>
                </a:solidFill>
              </a:rPr>
              <a:t>- a very long way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chemeClr val="tx1"/>
                </a:solidFill>
              </a:rPr>
              <a:t>  </a:t>
            </a:r>
            <a:r>
              <a:rPr lang="en-GB" sz="1600" dirty="0">
                <a:solidFill>
                  <a:srgbClr val="FF0000"/>
                </a:solidFill>
              </a:rPr>
              <a:t>vanished-</a:t>
            </a:r>
            <a:r>
              <a:rPr lang="en-GB" sz="1600" dirty="0">
                <a:solidFill>
                  <a:schemeClr val="tx1"/>
                </a:solidFill>
              </a:rPr>
              <a:t> something that has disappeared 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  delicious- </a:t>
            </a:r>
            <a:r>
              <a:rPr lang="en-GB" sz="1600" dirty="0">
                <a:solidFill>
                  <a:schemeClr val="tx1"/>
                </a:solidFill>
              </a:rPr>
              <a:t>something that is tasty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rgbClr val="FF0000"/>
                </a:solidFill>
              </a:rPr>
              <a:t>  completed- </a:t>
            </a:r>
            <a:r>
              <a:rPr lang="en-GB" sz="1600" dirty="0">
                <a:solidFill>
                  <a:schemeClr val="tx1"/>
                </a:solidFill>
              </a:rPr>
              <a:t>finished 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1600" dirty="0">
              <a:solidFill>
                <a:schemeClr val="tx1"/>
              </a:solidFill>
            </a:endParaRP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1600" dirty="0">
              <a:solidFill>
                <a:schemeClr val="tx1"/>
              </a:solidFill>
            </a:endParaRPr>
          </a:p>
          <a:p>
            <a:pPr marL="185208" indent="-185208" algn="l">
              <a:buSzPct val="125000"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2800" dirty="0"/>
              <a:t>Key Questions?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chemeClr val="tx1"/>
                </a:solidFill>
              </a:rPr>
              <a:t>-  Why do you think the Jolly Postman is jolly? 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chemeClr val="tx1"/>
                </a:solidFill>
              </a:rPr>
              <a:t>-  Who do you think lives at four bears cottage? 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chemeClr val="tx1"/>
                </a:solidFill>
              </a:rPr>
              <a:t>-- Who would send Little Red Riding Hood a card? 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chemeClr val="tx1"/>
                </a:solidFill>
              </a:rPr>
              <a:t>-   What is the postman travelling on? 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chemeClr val="tx1"/>
                </a:solidFill>
              </a:rPr>
              <a:t>-   Would you deliver to Mr Wolf? 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chemeClr val="tx1"/>
                </a:solidFill>
              </a:rPr>
              <a:t>-   Why is the post man cold? 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chemeClr val="tx1"/>
                </a:solidFill>
              </a:rPr>
              <a:t>-  How does the postman get home? 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lang="en-GB" sz="1600" dirty="0">
                <a:solidFill>
                  <a:schemeClr val="tx1"/>
                </a:solidFill>
              </a:rPr>
              <a:t>-  What would you write to Father Christmas?</a:t>
            </a: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1600" dirty="0">
              <a:solidFill>
                <a:schemeClr val="tx1"/>
              </a:solidFill>
            </a:endParaRP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1600" dirty="0">
              <a:solidFill>
                <a:schemeClr val="tx1"/>
              </a:solidFill>
            </a:endParaRPr>
          </a:p>
          <a:p>
            <a:pPr algn="l">
              <a:defRPr sz="32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sz="1600" dirty="0"/>
          </a:p>
          <a:p>
            <a:pPr marL="185208" indent="-185208" algn="l">
              <a:buSzPct val="125000"/>
              <a:buChar char="-"/>
              <a:defRPr sz="28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lang="en-GB" sz="1400" dirty="0"/>
          </a:p>
        </p:txBody>
      </p:sp>
      <p:sp>
        <p:nvSpPr>
          <p:cNvPr id="29" name="All about me: Growing and Families- week 3-4">
            <a:extLst>
              <a:ext uri="{FF2B5EF4-FFF2-40B4-BE49-F238E27FC236}">
                <a16:creationId xmlns:a16="http://schemas.microsoft.com/office/drawing/2014/main" id="{7C63BDC6-39F5-4F3C-9456-3DAA9529AA7C}"/>
              </a:ext>
            </a:extLst>
          </p:cNvPr>
          <p:cNvSpPr/>
          <p:nvPr/>
        </p:nvSpPr>
        <p:spPr>
          <a:xfrm>
            <a:off x="19749070" y="4127517"/>
            <a:ext cx="4437362" cy="1455884"/>
          </a:xfrm>
          <a:prstGeom prst="rightArrow">
            <a:avLst>
              <a:gd name="adj1" fmla="val 32000"/>
              <a:gd name="adj2" fmla="val 51191"/>
            </a:avLst>
          </a:prstGeom>
          <a:solidFill>
            <a:srgbClr val="F4DDD7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500" b="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9659" y="1877036"/>
            <a:ext cx="2368019" cy="2652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63142" y="1715534"/>
            <a:ext cx="2591678" cy="28142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31839" y="1624820"/>
            <a:ext cx="2513865" cy="2750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372994" y="1610789"/>
            <a:ext cx="2915006" cy="27444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103231" y="1715534"/>
            <a:ext cx="3421288" cy="247252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Literacy- Reading and writing"/>
          <p:cNvSpPr/>
          <p:nvPr/>
        </p:nvSpPr>
        <p:spPr>
          <a:xfrm>
            <a:off x="120010" y="6918352"/>
            <a:ext cx="10349441" cy="5852930"/>
          </a:xfrm>
          <a:prstGeom prst="roundRect">
            <a:avLst>
              <a:gd name="adj" fmla="val 10174"/>
            </a:avLst>
          </a:prstGeom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u="sng">
                <a:solidFill>
                  <a:srgbClr val="0A0203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kumimoji="0" sz="2600" b="0" i="0" u="sng" strike="noStrike" kern="0" cap="none" spc="0" normalizeH="0" baseline="0" noProof="0" dirty="0">
              <a:ln>
                <a:noFill/>
              </a:ln>
              <a:solidFill>
                <a:srgbClr val="0A0203"/>
              </a:solidFill>
              <a:effectLst/>
              <a:uLnTx/>
              <a:uFillTx/>
              <a:latin typeface="Noteworthy Bold"/>
              <a:sym typeface="Noteworthy Bold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u="sng">
                <a:solidFill>
                  <a:srgbClr val="0A0203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kumimoji="0" sz="2600" b="0" i="0" u="sng" strike="noStrike" kern="0" cap="none" spc="0" normalizeH="0" baseline="0" noProof="0" dirty="0">
              <a:ln>
                <a:noFill/>
              </a:ln>
              <a:solidFill>
                <a:srgbClr val="0A0203"/>
              </a:solidFill>
              <a:effectLst/>
              <a:uLnTx/>
              <a:uFillTx/>
              <a:latin typeface="Noteworthy Bold"/>
              <a:sym typeface="Noteworthy Bold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u="sng">
                <a:solidFill>
                  <a:srgbClr val="0A0203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kumimoji="0" sz="2600" b="0" i="0" u="sng" strike="noStrike" kern="0" cap="none" spc="0" normalizeH="0" baseline="0" noProof="0" dirty="0">
              <a:ln>
                <a:noFill/>
              </a:ln>
              <a:solidFill>
                <a:srgbClr val="0A0203"/>
              </a:solidFill>
              <a:effectLst/>
              <a:uLnTx/>
              <a:uFillTx/>
              <a:latin typeface="Noteworthy Bold"/>
              <a:sym typeface="Noteworthy Bold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u="sng">
                <a:solidFill>
                  <a:srgbClr val="0A0203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kumimoji="0" sz="2600" b="0" i="0" u="sng" strike="noStrike" kern="0" cap="none" spc="0" normalizeH="0" baseline="0" noProof="0" dirty="0">
              <a:ln>
                <a:noFill/>
              </a:ln>
              <a:solidFill>
                <a:srgbClr val="0A0203"/>
              </a:solidFill>
              <a:effectLst/>
              <a:uLnTx/>
              <a:uFillTx/>
              <a:latin typeface="Noteworthy Bold"/>
              <a:sym typeface="Noteworthy Bold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u="sng">
                <a:solidFill>
                  <a:srgbClr val="0A0203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kumimoji="0" sz="2600" b="0" i="0" u="sng" strike="noStrike" kern="0" cap="none" spc="0" normalizeH="0" baseline="0" noProof="0" dirty="0">
              <a:ln>
                <a:noFill/>
              </a:ln>
              <a:solidFill>
                <a:srgbClr val="0A0203"/>
              </a:solidFill>
              <a:effectLst/>
              <a:uLnTx/>
              <a:uFillTx/>
              <a:latin typeface="Noteworthy Bold"/>
              <a:sym typeface="Noteworthy Bold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u="sng">
                <a:solidFill>
                  <a:srgbClr val="0A0203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kumimoji="0" sz="2600" b="0" i="0" u="sng" strike="noStrike" kern="0" cap="none" spc="0" normalizeH="0" baseline="0" noProof="0" dirty="0">
              <a:ln>
                <a:noFill/>
              </a:ln>
              <a:solidFill>
                <a:srgbClr val="0A0203"/>
              </a:solidFill>
              <a:effectLst/>
              <a:uLnTx/>
              <a:uFillTx/>
              <a:latin typeface="Noteworthy Bold"/>
              <a:sym typeface="Noteworthy Bold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u="sng">
                <a:solidFill>
                  <a:srgbClr val="0A0203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kumimoji="0" sz="2600" b="0" i="0" u="sng" strike="noStrike" kern="0" cap="none" spc="0" normalizeH="0" baseline="0" noProof="0" dirty="0">
              <a:ln>
                <a:noFill/>
              </a:ln>
              <a:solidFill>
                <a:srgbClr val="0A0203"/>
              </a:solidFill>
              <a:effectLst/>
              <a:uLnTx/>
              <a:uFillTx/>
              <a:latin typeface="Noteworthy Bold"/>
              <a:sym typeface="Noteworthy Bold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u="sng">
                <a:solidFill>
                  <a:srgbClr val="0A0203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kumimoji="0" sz="2600" b="0" i="0" u="sng" strike="noStrike" kern="0" cap="none" spc="0" normalizeH="0" baseline="0" noProof="0" dirty="0">
              <a:ln>
                <a:noFill/>
              </a:ln>
              <a:solidFill>
                <a:srgbClr val="0A0203"/>
              </a:solidFill>
              <a:effectLst/>
              <a:uLnTx/>
              <a:uFillTx/>
              <a:latin typeface="Noteworthy Bold"/>
              <a:sym typeface="Noteworthy Bold"/>
            </a:endParaRPr>
          </a:p>
          <a:p>
            <a:pPr marL="0" marR="0" lvl="1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1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solidFill>
                  <a:srgbClr val="FF644E">
                    <a:hueOff val="-82419"/>
                    <a:satOff val="-9513"/>
                    <a:lumOff val="-16343"/>
                  </a:srgbClr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644E">
                  <a:hueOff val="-82419"/>
                  <a:satOff val="-9513"/>
                  <a:lumOff val="-16343"/>
                </a:srgbClr>
              </a:solidFill>
              <a:effectLst/>
              <a:uLnTx/>
              <a:uFillTx/>
              <a:latin typeface="Noteworthy Bold"/>
              <a:sym typeface="Noteworthy Bold"/>
            </a:endParaRPr>
          </a:p>
        </p:txBody>
      </p:sp>
      <p:sp>
        <p:nvSpPr>
          <p:cNvPr id="153" name="Physical development"/>
          <p:cNvSpPr/>
          <p:nvPr/>
        </p:nvSpPr>
        <p:spPr>
          <a:xfrm>
            <a:off x="12574" y="187456"/>
            <a:ext cx="9217836" cy="6309631"/>
          </a:xfrm>
          <a:prstGeom prst="roundRect">
            <a:avLst>
              <a:gd name="adj" fmla="val 14594"/>
            </a:avLst>
          </a:prstGeom>
          <a:ln w="25400">
            <a:solidFill>
              <a:schemeClr val="accent3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u="sng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       </a:t>
            </a:r>
            <a:endParaRPr kumimoji="0" sz="2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Bold"/>
              <a:sym typeface="Noteworthy Bold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u="sng"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kumimoji="0" sz="2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Bold"/>
              <a:sym typeface="Noteworthy Bold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u="sng"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kumimoji="0" sz="2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Bold"/>
              <a:sym typeface="Noteworthy Bold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u="sng"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kumimoji="0" sz="2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Bold"/>
              <a:sym typeface="Noteworthy Bold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u="sng"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kumimoji="0" sz="2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Bold"/>
              <a:sym typeface="Noteworthy Bold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u="sng"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kumimoji="0" sz="2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Bold"/>
              <a:sym typeface="Noteworthy Bold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u="sng"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kumimoji="0" sz="2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Bold"/>
              <a:sym typeface="Noteworthy Bold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u="sng"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kumimoji="0" sz="2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Bold"/>
              <a:sym typeface="Noteworthy Bold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u="sng"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kumimoji="0" sz="2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Bold"/>
              <a:sym typeface="Noteworthy Bold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u="sng"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kumimoji="0" sz="2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Bold"/>
              <a:sym typeface="Noteworthy Bold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u="sng"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kumimoji="0" sz="2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Bold"/>
              <a:sym typeface="Noteworthy Bold"/>
            </a:endParaRPr>
          </a:p>
        </p:txBody>
      </p:sp>
      <p:sp>
        <p:nvSpPr>
          <p:cNvPr id="154" name="PSED"/>
          <p:cNvSpPr/>
          <p:nvPr/>
        </p:nvSpPr>
        <p:spPr>
          <a:xfrm>
            <a:off x="10596930" y="6022688"/>
            <a:ext cx="4060204" cy="7480750"/>
          </a:xfrm>
          <a:prstGeom prst="roundRect">
            <a:avLst>
              <a:gd name="adj" fmla="val 24104"/>
            </a:avLst>
          </a:prstGeom>
          <a:ln w="25400">
            <a:solidFill>
              <a:schemeClr val="accent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u="sng">
                <a:solidFill>
                  <a:srgbClr val="0C0404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3200" b="0" i="0" u="sng" strike="noStrike" kern="0" cap="none" spc="0" normalizeH="0" baseline="0" noProof="0" dirty="0">
              <a:ln>
                <a:noFill/>
              </a:ln>
              <a:solidFill>
                <a:srgbClr val="0C0404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u="sng">
                <a:solidFill>
                  <a:srgbClr val="0C0404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3200" b="0" i="0" u="sng" strike="noStrike" kern="0" cap="none" spc="0" normalizeH="0" baseline="0" noProof="0" dirty="0">
              <a:ln>
                <a:noFill/>
              </a:ln>
              <a:solidFill>
                <a:srgbClr val="0C0404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u="sng">
                <a:solidFill>
                  <a:srgbClr val="0C0404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3200" b="0" i="0" u="sng" strike="noStrike" kern="0" cap="none" spc="0" normalizeH="0" baseline="0" noProof="0" dirty="0">
              <a:ln>
                <a:noFill/>
              </a:ln>
              <a:solidFill>
                <a:srgbClr val="0C0404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u="sng">
                <a:solidFill>
                  <a:srgbClr val="0C0404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3200" b="0" i="0" u="sng" strike="noStrike" kern="0" cap="none" spc="0" normalizeH="0" baseline="0" noProof="0" dirty="0">
              <a:ln>
                <a:noFill/>
              </a:ln>
              <a:solidFill>
                <a:srgbClr val="0C0404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u="sng">
                <a:solidFill>
                  <a:srgbClr val="0C0404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3200" b="0" i="0" u="sng" strike="noStrike" kern="0" cap="none" spc="0" normalizeH="0" baseline="0" noProof="0" dirty="0">
              <a:ln>
                <a:noFill/>
              </a:ln>
              <a:solidFill>
                <a:srgbClr val="0C0404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u="sng">
                <a:solidFill>
                  <a:srgbClr val="0C0404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3200" b="0" i="0" u="sng" strike="noStrike" kern="0" cap="none" spc="0" normalizeH="0" baseline="0" noProof="0" dirty="0">
              <a:ln>
                <a:noFill/>
              </a:ln>
              <a:solidFill>
                <a:srgbClr val="0C0404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u="sng">
                <a:solidFill>
                  <a:srgbClr val="0C0404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3200" b="0" i="0" u="sng" strike="noStrike" kern="0" cap="none" spc="0" normalizeH="0" baseline="0" noProof="0" dirty="0">
              <a:ln>
                <a:noFill/>
              </a:ln>
              <a:solidFill>
                <a:srgbClr val="0C0404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u="sng">
                <a:solidFill>
                  <a:srgbClr val="0C0404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3200" b="0" i="0" u="sng" strike="noStrike" kern="0" cap="none" spc="0" normalizeH="0" baseline="0" noProof="0" dirty="0">
              <a:ln>
                <a:noFill/>
              </a:ln>
              <a:solidFill>
                <a:srgbClr val="0C0404"/>
              </a:solidFill>
              <a:effectLst/>
              <a:uLnTx/>
              <a:uFillTx/>
              <a:latin typeface="Noteworthy Light"/>
              <a:sym typeface="Noteworthy Light"/>
            </a:endParaRPr>
          </a:p>
        </p:txBody>
      </p:sp>
      <p:sp>
        <p:nvSpPr>
          <p:cNvPr id="155" name="Mathematics…"/>
          <p:cNvSpPr/>
          <p:nvPr/>
        </p:nvSpPr>
        <p:spPr>
          <a:xfrm>
            <a:off x="9458437" y="369105"/>
            <a:ext cx="9546858" cy="5588133"/>
          </a:xfrm>
          <a:prstGeom prst="roundRect">
            <a:avLst>
              <a:gd name="adj" fmla="val 17514"/>
            </a:avLst>
          </a:prstGeom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.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</p:txBody>
      </p:sp>
      <p:sp>
        <p:nvSpPr>
          <p:cNvPr id="156" name="Knowledge and understanding of the world"/>
          <p:cNvSpPr/>
          <p:nvPr/>
        </p:nvSpPr>
        <p:spPr>
          <a:xfrm>
            <a:off x="19227800" y="218267"/>
            <a:ext cx="4867134" cy="13279466"/>
          </a:xfrm>
          <a:prstGeom prst="roundRect">
            <a:avLst>
              <a:gd name="adj" fmla="val 15000"/>
            </a:avLst>
          </a:prstGeom>
          <a:ln w="254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u="sng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3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u="sng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3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u="sng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3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u="sng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3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u="sng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3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u="sng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3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u="sng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3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u="sng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3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u="sng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3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u="sng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3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u="sng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3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u="sng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3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</p:txBody>
      </p:sp>
      <p:sp>
        <p:nvSpPr>
          <p:cNvPr id="157" name="Expressive arts and          design"/>
          <p:cNvSpPr/>
          <p:nvPr/>
        </p:nvSpPr>
        <p:spPr>
          <a:xfrm>
            <a:off x="14765030" y="6028393"/>
            <a:ext cx="4274390" cy="7469340"/>
          </a:xfrm>
          <a:prstGeom prst="roundRect">
            <a:avLst>
              <a:gd name="adj" fmla="val 17080"/>
            </a:avLst>
          </a:prstGeom>
          <a:ln w="25400">
            <a:solidFill>
              <a:schemeClr val="accent6">
                <a:satOff val="18029"/>
                <a:lumOff val="12067"/>
              </a:schemeClr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u="sng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sz="2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Expressive arts and          design    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u="sng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3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u="sng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lang="en-GB" sz="3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u="sng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lang="en-GB" sz="3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u="sng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3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u="sng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3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u="sng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3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u="sng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3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3">
            <a:alphaModFix amt="56989"/>
          </a:blip>
          <a:stretch>
            <a:fillRect/>
          </a:stretch>
        </p:blipFill>
        <p:spPr>
          <a:xfrm>
            <a:off x="5804664" y="4914969"/>
            <a:ext cx="1239524" cy="992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" descr="Image"/>
          <p:cNvPicPr>
            <a:picLocks noChangeAspect="1"/>
          </p:cNvPicPr>
          <p:nvPr/>
        </p:nvPicPr>
        <p:blipFill>
          <a:blip r:embed="rId4">
            <a:alphaModFix amt="77132"/>
          </a:blip>
          <a:srcRect r="22289"/>
          <a:stretch>
            <a:fillRect/>
          </a:stretch>
        </p:blipFill>
        <p:spPr>
          <a:xfrm>
            <a:off x="7237731" y="5002470"/>
            <a:ext cx="1476684" cy="1064128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ricky words: These are words that you cannot sound out, they have a tricky part- for example: said. The tricky part is the ‘ai’ making the ‘e’ sound."/>
          <p:cNvSpPr txBox="1"/>
          <p:nvPr/>
        </p:nvSpPr>
        <p:spPr>
          <a:xfrm>
            <a:off x="2638200" y="10179011"/>
            <a:ext cx="3276123" cy="1610697"/>
          </a:xfrm>
          <a:prstGeom prst="rect">
            <a:avLst/>
          </a:prstGeom>
          <a:ln w="635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Tricky words: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These are words that you cannot sound out</a:t>
            </a: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. T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hey have a tricky part- for example: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said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. The tricky part is the ‘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ai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’ making the ‘e’ sound.</a:t>
            </a: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 Please practise reading these words regularly at home. You could play different games with them. 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ea typeface="Noteworthy Light"/>
              <a:cs typeface="Noteworthy Light"/>
              <a:sym typeface="Noteworthy Light"/>
            </a:endParaRPr>
          </a:p>
        </p:txBody>
      </p:sp>
      <p:pic>
        <p:nvPicPr>
          <p:cNvPr id="167" name="Image" descr="Image"/>
          <p:cNvPicPr>
            <a:picLocks noChangeAspect="1"/>
          </p:cNvPicPr>
          <p:nvPr/>
        </p:nvPicPr>
        <p:blipFill>
          <a:blip r:embed="rId5">
            <a:alphaModFix amt="63033"/>
          </a:blip>
          <a:srcRect l="1147" t="10744" r="7217" b="3063"/>
          <a:stretch>
            <a:fillRect/>
          </a:stretch>
        </p:blipFill>
        <p:spPr>
          <a:xfrm>
            <a:off x="15572350" y="4521276"/>
            <a:ext cx="2168391" cy="1142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376" extrusionOk="0">
                <a:moveTo>
                  <a:pt x="12137" y="1"/>
                </a:moveTo>
                <a:cubicBezTo>
                  <a:pt x="12046" y="10"/>
                  <a:pt x="11980" y="77"/>
                  <a:pt x="11955" y="203"/>
                </a:cubicBezTo>
                <a:cubicBezTo>
                  <a:pt x="11925" y="349"/>
                  <a:pt x="11976" y="429"/>
                  <a:pt x="12118" y="461"/>
                </a:cubicBezTo>
                <a:cubicBezTo>
                  <a:pt x="12375" y="518"/>
                  <a:pt x="12447" y="867"/>
                  <a:pt x="12225" y="976"/>
                </a:cubicBezTo>
                <a:cubicBezTo>
                  <a:pt x="12006" y="1084"/>
                  <a:pt x="12016" y="1295"/>
                  <a:pt x="12248" y="1461"/>
                </a:cubicBezTo>
                <a:cubicBezTo>
                  <a:pt x="12504" y="1643"/>
                  <a:pt x="12560" y="1861"/>
                  <a:pt x="12398" y="2031"/>
                </a:cubicBezTo>
                <a:cubicBezTo>
                  <a:pt x="12311" y="2124"/>
                  <a:pt x="12220" y="2118"/>
                  <a:pt x="12131" y="2013"/>
                </a:cubicBezTo>
                <a:cubicBezTo>
                  <a:pt x="12029" y="1894"/>
                  <a:pt x="11960" y="1905"/>
                  <a:pt x="11863" y="2056"/>
                </a:cubicBezTo>
                <a:cubicBezTo>
                  <a:pt x="11745" y="2241"/>
                  <a:pt x="11752" y="2280"/>
                  <a:pt x="11942" y="2467"/>
                </a:cubicBezTo>
                <a:cubicBezTo>
                  <a:pt x="12062" y="2586"/>
                  <a:pt x="12132" y="2756"/>
                  <a:pt x="12108" y="2872"/>
                </a:cubicBezTo>
                <a:cubicBezTo>
                  <a:pt x="12085" y="2982"/>
                  <a:pt x="12046" y="3310"/>
                  <a:pt x="12017" y="3602"/>
                </a:cubicBezTo>
                <a:cubicBezTo>
                  <a:pt x="11957" y="4197"/>
                  <a:pt x="11697" y="4589"/>
                  <a:pt x="11618" y="4203"/>
                </a:cubicBezTo>
                <a:cubicBezTo>
                  <a:pt x="11593" y="4078"/>
                  <a:pt x="11527" y="3976"/>
                  <a:pt x="11475" y="3976"/>
                </a:cubicBezTo>
                <a:cubicBezTo>
                  <a:pt x="11422" y="3976"/>
                  <a:pt x="11304" y="3811"/>
                  <a:pt x="11211" y="3608"/>
                </a:cubicBezTo>
                <a:cubicBezTo>
                  <a:pt x="11117" y="3405"/>
                  <a:pt x="10985" y="3240"/>
                  <a:pt x="10920" y="3240"/>
                </a:cubicBezTo>
                <a:cubicBezTo>
                  <a:pt x="10766" y="3240"/>
                  <a:pt x="10763" y="3920"/>
                  <a:pt x="10917" y="4031"/>
                </a:cubicBezTo>
                <a:cubicBezTo>
                  <a:pt x="11082" y="4151"/>
                  <a:pt x="11082" y="8453"/>
                  <a:pt x="10917" y="8712"/>
                </a:cubicBezTo>
                <a:cubicBezTo>
                  <a:pt x="10829" y="8848"/>
                  <a:pt x="10795" y="8831"/>
                  <a:pt x="10757" y="8644"/>
                </a:cubicBezTo>
                <a:cubicBezTo>
                  <a:pt x="10730" y="8514"/>
                  <a:pt x="10675" y="8446"/>
                  <a:pt x="10636" y="8491"/>
                </a:cubicBezTo>
                <a:cubicBezTo>
                  <a:pt x="10597" y="8536"/>
                  <a:pt x="10547" y="8473"/>
                  <a:pt x="10522" y="8350"/>
                </a:cubicBezTo>
                <a:cubicBezTo>
                  <a:pt x="10478" y="8133"/>
                  <a:pt x="9858" y="7489"/>
                  <a:pt x="9631" y="7424"/>
                </a:cubicBezTo>
                <a:cubicBezTo>
                  <a:pt x="9389" y="7354"/>
                  <a:pt x="9221" y="7675"/>
                  <a:pt x="9246" y="8160"/>
                </a:cubicBezTo>
                <a:cubicBezTo>
                  <a:pt x="9259" y="8418"/>
                  <a:pt x="9313" y="8626"/>
                  <a:pt x="9363" y="8626"/>
                </a:cubicBezTo>
                <a:cubicBezTo>
                  <a:pt x="9414" y="8626"/>
                  <a:pt x="9481" y="8675"/>
                  <a:pt x="9514" y="8736"/>
                </a:cubicBezTo>
                <a:cubicBezTo>
                  <a:pt x="9546" y="8797"/>
                  <a:pt x="9636" y="8847"/>
                  <a:pt x="9713" y="8847"/>
                </a:cubicBezTo>
                <a:cubicBezTo>
                  <a:pt x="9789" y="8847"/>
                  <a:pt x="9900" y="8979"/>
                  <a:pt x="9961" y="9141"/>
                </a:cubicBezTo>
                <a:cubicBezTo>
                  <a:pt x="10021" y="9303"/>
                  <a:pt x="10093" y="9395"/>
                  <a:pt x="10121" y="9344"/>
                </a:cubicBezTo>
                <a:cubicBezTo>
                  <a:pt x="10194" y="9205"/>
                  <a:pt x="10394" y="9560"/>
                  <a:pt x="10741" y="10442"/>
                </a:cubicBezTo>
                <a:lnTo>
                  <a:pt x="11047" y="11227"/>
                </a:lnTo>
                <a:lnTo>
                  <a:pt x="11041" y="14754"/>
                </a:lnTo>
                <a:cubicBezTo>
                  <a:pt x="11033" y="18447"/>
                  <a:pt x="11062" y="19036"/>
                  <a:pt x="11246" y="19036"/>
                </a:cubicBezTo>
                <a:cubicBezTo>
                  <a:pt x="11402" y="19036"/>
                  <a:pt x="11502" y="19622"/>
                  <a:pt x="11423" y="20066"/>
                </a:cubicBezTo>
                <a:cubicBezTo>
                  <a:pt x="11333" y="20568"/>
                  <a:pt x="11372" y="20918"/>
                  <a:pt x="11547" y="21158"/>
                </a:cubicBezTo>
                <a:cubicBezTo>
                  <a:pt x="11862" y="21592"/>
                  <a:pt x="12159" y="21124"/>
                  <a:pt x="12066" y="20343"/>
                </a:cubicBezTo>
                <a:cubicBezTo>
                  <a:pt x="12001" y="19806"/>
                  <a:pt x="12089" y="19257"/>
                  <a:pt x="12216" y="19404"/>
                </a:cubicBezTo>
                <a:cubicBezTo>
                  <a:pt x="12253" y="19448"/>
                  <a:pt x="12306" y="19414"/>
                  <a:pt x="12333" y="19330"/>
                </a:cubicBezTo>
                <a:cubicBezTo>
                  <a:pt x="12436" y="19019"/>
                  <a:pt x="12532" y="19371"/>
                  <a:pt x="12532" y="20066"/>
                </a:cubicBezTo>
                <a:cubicBezTo>
                  <a:pt x="12532" y="21041"/>
                  <a:pt x="12585" y="21250"/>
                  <a:pt x="12842" y="21250"/>
                </a:cubicBezTo>
                <a:cubicBezTo>
                  <a:pt x="13177" y="21250"/>
                  <a:pt x="13284" y="20912"/>
                  <a:pt x="13178" y="20171"/>
                </a:cubicBezTo>
                <a:cubicBezTo>
                  <a:pt x="13105" y="19656"/>
                  <a:pt x="13114" y="19509"/>
                  <a:pt x="13218" y="19294"/>
                </a:cubicBezTo>
                <a:cubicBezTo>
                  <a:pt x="13286" y="19151"/>
                  <a:pt x="13388" y="19036"/>
                  <a:pt x="13446" y="19036"/>
                </a:cubicBezTo>
                <a:cubicBezTo>
                  <a:pt x="13532" y="19036"/>
                  <a:pt x="13550" y="18324"/>
                  <a:pt x="13550" y="15257"/>
                </a:cubicBezTo>
                <a:cubicBezTo>
                  <a:pt x="13550" y="11572"/>
                  <a:pt x="13556" y="11476"/>
                  <a:pt x="13714" y="11399"/>
                </a:cubicBezTo>
                <a:cubicBezTo>
                  <a:pt x="13843" y="11335"/>
                  <a:pt x="13866" y="11238"/>
                  <a:pt x="13828" y="10914"/>
                </a:cubicBezTo>
                <a:cubicBezTo>
                  <a:pt x="13787" y="10563"/>
                  <a:pt x="13843" y="10394"/>
                  <a:pt x="14272" y="9607"/>
                </a:cubicBezTo>
                <a:cubicBezTo>
                  <a:pt x="14543" y="9109"/>
                  <a:pt x="14820" y="8701"/>
                  <a:pt x="14885" y="8699"/>
                </a:cubicBezTo>
                <a:cubicBezTo>
                  <a:pt x="15178" y="8694"/>
                  <a:pt x="15353" y="8007"/>
                  <a:pt x="15176" y="7558"/>
                </a:cubicBezTo>
                <a:cubicBezTo>
                  <a:pt x="15074" y="7303"/>
                  <a:pt x="14690" y="7327"/>
                  <a:pt x="14572" y="7595"/>
                </a:cubicBezTo>
                <a:cubicBezTo>
                  <a:pt x="14518" y="7717"/>
                  <a:pt x="14431" y="7816"/>
                  <a:pt x="14379" y="7816"/>
                </a:cubicBezTo>
                <a:cubicBezTo>
                  <a:pt x="14255" y="7816"/>
                  <a:pt x="13999" y="8371"/>
                  <a:pt x="13880" y="8896"/>
                </a:cubicBezTo>
                <a:cubicBezTo>
                  <a:pt x="13828" y="9125"/>
                  <a:pt x="13741" y="9291"/>
                  <a:pt x="13687" y="9258"/>
                </a:cubicBezTo>
                <a:cubicBezTo>
                  <a:pt x="13617" y="9213"/>
                  <a:pt x="13586" y="8514"/>
                  <a:pt x="13570" y="6663"/>
                </a:cubicBezTo>
                <a:lnTo>
                  <a:pt x="13547" y="4123"/>
                </a:lnTo>
                <a:lnTo>
                  <a:pt x="13792" y="3847"/>
                </a:lnTo>
                <a:cubicBezTo>
                  <a:pt x="14049" y="3553"/>
                  <a:pt x="14029" y="3446"/>
                  <a:pt x="13707" y="3375"/>
                </a:cubicBezTo>
                <a:cubicBezTo>
                  <a:pt x="13574" y="3346"/>
                  <a:pt x="13431" y="3480"/>
                  <a:pt x="13260" y="3786"/>
                </a:cubicBezTo>
                <a:cubicBezTo>
                  <a:pt x="12946" y="4347"/>
                  <a:pt x="12694" y="4496"/>
                  <a:pt x="12637" y="4154"/>
                </a:cubicBezTo>
                <a:cubicBezTo>
                  <a:pt x="12614" y="4018"/>
                  <a:pt x="12563" y="3770"/>
                  <a:pt x="12522" y="3608"/>
                </a:cubicBezTo>
                <a:cubicBezTo>
                  <a:pt x="12440" y="3280"/>
                  <a:pt x="12458" y="2938"/>
                  <a:pt x="12601" y="2283"/>
                </a:cubicBezTo>
                <a:cubicBezTo>
                  <a:pt x="12661" y="2004"/>
                  <a:pt x="12671" y="1737"/>
                  <a:pt x="12627" y="1547"/>
                </a:cubicBezTo>
                <a:cubicBezTo>
                  <a:pt x="12589" y="1382"/>
                  <a:pt x="12581" y="1036"/>
                  <a:pt x="12611" y="780"/>
                </a:cubicBezTo>
                <a:cubicBezTo>
                  <a:pt x="12656" y="382"/>
                  <a:pt x="12638" y="292"/>
                  <a:pt x="12477" y="154"/>
                </a:cubicBezTo>
                <a:cubicBezTo>
                  <a:pt x="12347" y="43"/>
                  <a:pt x="12229" y="-8"/>
                  <a:pt x="12137" y="1"/>
                </a:cubicBezTo>
                <a:close/>
                <a:moveTo>
                  <a:pt x="6877" y="6786"/>
                </a:moveTo>
                <a:cubicBezTo>
                  <a:pt x="6662" y="6786"/>
                  <a:pt x="6564" y="7004"/>
                  <a:pt x="6564" y="7485"/>
                </a:cubicBezTo>
                <a:cubicBezTo>
                  <a:pt x="6564" y="7672"/>
                  <a:pt x="6601" y="7655"/>
                  <a:pt x="6753" y="7387"/>
                </a:cubicBezTo>
                <a:cubicBezTo>
                  <a:pt x="6935" y="7064"/>
                  <a:pt x="7112" y="7069"/>
                  <a:pt x="7112" y="7399"/>
                </a:cubicBezTo>
                <a:cubicBezTo>
                  <a:pt x="7112" y="7485"/>
                  <a:pt x="6945" y="7946"/>
                  <a:pt x="6740" y="8423"/>
                </a:cubicBezTo>
                <a:cubicBezTo>
                  <a:pt x="6408" y="9195"/>
                  <a:pt x="6241" y="9393"/>
                  <a:pt x="5986" y="9307"/>
                </a:cubicBezTo>
                <a:cubicBezTo>
                  <a:pt x="5789" y="9240"/>
                  <a:pt x="5612" y="9490"/>
                  <a:pt x="5633" y="9804"/>
                </a:cubicBezTo>
                <a:cubicBezTo>
                  <a:pt x="5646" y="9988"/>
                  <a:pt x="5607" y="10253"/>
                  <a:pt x="5545" y="10393"/>
                </a:cubicBezTo>
                <a:cubicBezTo>
                  <a:pt x="5456" y="10594"/>
                  <a:pt x="5452" y="10703"/>
                  <a:pt x="5526" y="10926"/>
                </a:cubicBezTo>
                <a:cubicBezTo>
                  <a:pt x="5642" y="11275"/>
                  <a:pt x="5647" y="11754"/>
                  <a:pt x="5536" y="11883"/>
                </a:cubicBezTo>
                <a:cubicBezTo>
                  <a:pt x="5480" y="11948"/>
                  <a:pt x="5490" y="12058"/>
                  <a:pt x="5568" y="12221"/>
                </a:cubicBezTo>
                <a:cubicBezTo>
                  <a:pt x="5724" y="12547"/>
                  <a:pt x="5727" y="14850"/>
                  <a:pt x="5571" y="15269"/>
                </a:cubicBezTo>
                <a:cubicBezTo>
                  <a:pt x="5512" y="15430"/>
                  <a:pt x="5464" y="15665"/>
                  <a:pt x="5464" y="15797"/>
                </a:cubicBezTo>
                <a:cubicBezTo>
                  <a:pt x="5464" y="15929"/>
                  <a:pt x="5412" y="16230"/>
                  <a:pt x="5350" y="16466"/>
                </a:cubicBezTo>
                <a:cubicBezTo>
                  <a:pt x="5239" y="16884"/>
                  <a:pt x="5178" y="17306"/>
                  <a:pt x="5098" y="18238"/>
                </a:cubicBezTo>
                <a:cubicBezTo>
                  <a:pt x="5067" y="18604"/>
                  <a:pt x="5093" y="18713"/>
                  <a:pt x="5213" y="18772"/>
                </a:cubicBezTo>
                <a:cubicBezTo>
                  <a:pt x="5296" y="18813"/>
                  <a:pt x="5422" y="18786"/>
                  <a:pt x="5493" y="18711"/>
                </a:cubicBezTo>
                <a:cubicBezTo>
                  <a:pt x="5564" y="18636"/>
                  <a:pt x="5665" y="18630"/>
                  <a:pt x="5718" y="18692"/>
                </a:cubicBezTo>
                <a:cubicBezTo>
                  <a:pt x="5772" y="18755"/>
                  <a:pt x="5886" y="18806"/>
                  <a:pt x="5973" y="18809"/>
                </a:cubicBezTo>
                <a:cubicBezTo>
                  <a:pt x="6104" y="18814"/>
                  <a:pt x="6127" y="18898"/>
                  <a:pt x="6107" y="19330"/>
                </a:cubicBezTo>
                <a:cubicBezTo>
                  <a:pt x="6093" y="19615"/>
                  <a:pt x="6014" y="19956"/>
                  <a:pt x="5930" y="20091"/>
                </a:cubicBezTo>
                <a:cubicBezTo>
                  <a:pt x="5741" y="20396"/>
                  <a:pt x="5732" y="20929"/>
                  <a:pt x="5914" y="21189"/>
                </a:cubicBezTo>
                <a:cubicBezTo>
                  <a:pt x="6098" y="21452"/>
                  <a:pt x="6167" y="21446"/>
                  <a:pt x="6456" y="21115"/>
                </a:cubicBezTo>
                <a:cubicBezTo>
                  <a:pt x="6669" y="20871"/>
                  <a:pt x="6698" y="20760"/>
                  <a:pt x="6684" y="20269"/>
                </a:cubicBezTo>
                <a:cubicBezTo>
                  <a:pt x="6676" y="19957"/>
                  <a:pt x="6643" y="19586"/>
                  <a:pt x="6609" y="19447"/>
                </a:cubicBezTo>
                <a:cubicBezTo>
                  <a:pt x="6508" y="19024"/>
                  <a:pt x="6594" y="18843"/>
                  <a:pt x="6909" y="18827"/>
                </a:cubicBezTo>
                <a:cubicBezTo>
                  <a:pt x="7259" y="18809"/>
                  <a:pt x="7353" y="19064"/>
                  <a:pt x="7151" y="19484"/>
                </a:cubicBezTo>
                <a:cubicBezTo>
                  <a:pt x="7042" y="19710"/>
                  <a:pt x="7032" y="19814"/>
                  <a:pt x="7105" y="19981"/>
                </a:cubicBezTo>
                <a:cubicBezTo>
                  <a:pt x="7166" y="20117"/>
                  <a:pt x="7169" y="20222"/>
                  <a:pt x="7118" y="20281"/>
                </a:cubicBezTo>
                <a:cubicBezTo>
                  <a:pt x="7019" y="20397"/>
                  <a:pt x="7095" y="20772"/>
                  <a:pt x="7291" y="21140"/>
                </a:cubicBezTo>
                <a:cubicBezTo>
                  <a:pt x="7430" y="21400"/>
                  <a:pt x="7466" y="21409"/>
                  <a:pt x="7729" y="21220"/>
                </a:cubicBezTo>
                <a:cubicBezTo>
                  <a:pt x="7964" y="21050"/>
                  <a:pt x="8010" y="20946"/>
                  <a:pt x="7990" y="20649"/>
                </a:cubicBezTo>
                <a:cubicBezTo>
                  <a:pt x="7976" y="20451"/>
                  <a:pt x="7900" y="20117"/>
                  <a:pt x="7820" y="19907"/>
                </a:cubicBezTo>
                <a:cubicBezTo>
                  <a:pt x="7740" y="19697"/>
                  <a:pt x="7665" y="19367"/>
                  <a:pt x="7650" y="19171"/>
                </a:cubicBezTo>
                <a:cubicBezTo>
                  <a:pt x="7625" y="18829"/>
                  <a:pt x="7643" y="18812"/>
                  <a:pt x="8120" y="18791"/>
                </a:cubicBezTo>
                <a:cubicBezTo>
                  <a:pt x="8393" y="18778"/>
                  <a:pt x="8632" y="18735"/>
                  <a:pt x="8655" y="18692"/>
                </a:cubicBezTo>
                <a:cubicBezTo>
                  <a:pt x="8763" y="18490"/>
                  <a:pt x="8683" y="17508"/>
                  <a:pt x="8486" y="16619"/>
                </a:cubicBezTo>
                <a:cubicBezTo>
                  <a:pt x="8420" y="16324"/>
                  <a:pt x="8366" y="16052"/>
                  <a:pt x="8365" y="16012"/>
                </a:cubicBezTo>
                <a:cubicBezTo>
                  <a:pt x="8363" y="15912"/>
                  <a:pt x="8289" y="15479"/>
                  <a:pt x="8212" y="15122"/>
                </a:cubicBezTo>
                <a:cubicBezTo>
                  <a:pt x="8176" y="14960"/>
                  <a:pt x="8153" y="14010"/>
                  <a:pt x="8159" y="13012"/>
                </a:cubicBezTo>
                <a:cubicBezTo>
                  <a:pt x="8169" y="11623"/>
                  <a:pt x="8198" y="11173"/>
                  <a:pt x="8283" y="11073"/>
                </a:cubicBezTo>
                <a:cubicBezTo>
                  <a:pt x="8378" y="10963"/>
                  <a:pt x="8374" y="10884"/>
                  <a:pt x="8260" y="10558"/>
                </a:cubicBezTo>
                <a:cubicBezTo>
                  <a:pt x="8165" y="10284"/>
                  <a:pt x="8151" y="10097"/>
                  <a:pt x="8205" y="9908"/>
                </a:cubicBezTo>
                <a:cubicBezTo>
                  <a:pt x="8262" y="9707"/>
                  <a:pt x="8242" y="9604"/>
                  <a:pt x="8130" y="9472"/>
                </a:cubicBezTo>
                <a:cubicBezTo>
                  <a:pt x="8027" y="9351"/>
                  <a:pt x="7967" y="9344"/>
                  <a:pt x="7931" y="9454"/>
                </a:cubicBezTo>
                <a:cubicBezTo>
                  <a:pt x="7894" y="9565"/>
                  <a:pt x="7854" y="9567"/>
                  <a:pt x="7794" y="9454"/>
                </a:cubicBezTo>
                <a:cubicBezTo>
                  <a:pt x="7747" y="9366"/>
                  <a:pt x="7627" y="9295"/>
                  <a:pt x="7526" y="9295"/>
                </a:cubicBezTo>
                <a:cubicBezTo>
                  <a:pt x="7426" y="9295"/>
                  <a:pt x="7323" y="9195"/>
                  <a:pt x="7298" y="9074"/>
                </a:cubicBezTo>
                <a:cubicBezTo>
                  <a:pt x="7273" y="8952"/>
                  <a:pt x="7188" y="8847"/>
                  <a:pt x="7109" y="8847"/>
                </a:cubicBezTo>
                <a:cubicBezTo>
                  <a:pt x="6896" y="8847"/>
                  <a:pt x="6848" y="8591"/>
                  <a:pt x="7027" y="8411"/>
                </a:cubicBezTo>
                <a:cubicBezTo>
                  <a:pt x="7221" y="8216"/>
                  <a:pt x="7327" y="7309"/>
                  <a:pt x="7190" y="7000"/>
                </a:cubicBezTo>
                <a:cubicBezTo>
                  <a:pt x="7137" y="6879"/>
                  <a:pt x="6996" y="6786"/>
                  <a:pt x="6877" y="6786"/>
                </a:cubicBezTo>
                <a:close/>
                <a:moveTo>
                  <a:pt x="19366" y="6786"/>
                </a:moveTo>
                <a:cubicBezTo>
                  <a:pt x="19322" y="6786"/>
                  <a:pt x="19234" y="6984"/>
                  <a:pt x="19167" y="7227"/>
                </a:cubicBezTo>
                <a:cubicBezTo>
                  <a:pt x="19100" y="7471"/>
                  <a:pt x="19017" y="7669"/>
                  <a:pt x="18984" y="7669"/>
                </a:cubicBezTo>
                <a:cubicBezTo>
                  <a:pt x="18951" y="7669"/>
                  <a:pt x="18918" y="7838"/>
                  <a:pt x="18909" y="8043"/>
                </a:cubicBezTo>
                <a:cubicBezTo>
                  <a:pt x="18897" y="8320"/>
                  <a:pt x="18943" y="8448"/>
                  <a:pt x="19088" y="8552"/>
                </a:cubicBezTo>
                <a:cubicBezTo>
                  <a:pt x="19196" y="8629"/>
                  <a:pt x="19284" y="8763"/>
                  <a:pt x="19284" y="8847"/>
                </a:cubicBezTo>
                <a:cubicBezTo>
                  <a:pt x="19284" y="9064"/>
                  <a:pt x="19343" y="9031"/>
                  <a:pt x="19499" y="8736"/>
                </a:cubicBezTo>
                <a:cubicBezTo>
                  <a:pt x="19664" y="8428"/>
                  <a:pt x="19576" y="7876"/>
                  <a:pt x="19343" y="7761"/>
                </a:cubicBezTo>
                <a:cubicBezTo>
                  <a:pt x="19206" y="7694"/>
                  <a:pt x="19203" y="7666"/>
                  <a:pt x="19320" y="7239"/>
                </a:cubicBezTo>
                <a:cubicBezTo>
                  <a:pt x="19389" y="6990"/>
                  <a:pt x="19409" y="6786"/>
                  <a:pt x="19366" y="6786"/>
                </a:cubicBezTo>
                <a:close/>
                <a:moveTo>
                  <a:pt x="18018" y="8859"/>
                </a:moveTo>
                <a:lnTo>
                  <a:pt x="17339" y="8877"/>
                </a:lnTo>
                <a:cubicBezTo>
                  <a:pt x="16732" y="8894"/>
                  <a:pt x="16643" y="8937"/>
                  <a:pt x="16487" y="9252"/>
                </a:cubicBezTo>
                <a:cubicBezTo>
                  <a:pt x="16363" y="9504"/>
                  <a:pt x="16253" y="9587"/>
                  <a:pt x="16093" y="9546"/>
                </a:cubicBezTo>
                <a:cubicBezTo>
                  <a:pt x="15737" y="9456"/>
                  <a:pt x="15607" y="10009"/>
                  <a:pt x="15610" y="11601"/>
                </a:cubicBezTo>
                <a:cubicBezTo>
                  <a:pt x="15613" y="13761"/>
                  <a:pt x="15450" y="15865"/>
                  <a:pt x="15303" y="15588"/>
                </a:cubicBezTo>
                <a:cubicBezTo>
                  <a:pt x="15275" y="15537"/>
                  <a:pt x="15214" y="15641"/>
                  <a:pt x="15166" y="15821"/>
                </a:cubicBezTo>
                <a:cubicBezTo>
                  <a:pt x="15118" y="16002"/>
                  <a:pt x="15010" y="16217"/>
                  <a:pt x="14924" y="16300"/>
                </a:cubicBezTo>
                <a:cubicBezTo>
                  <a:pt x="14344" y="16862"/>
                  <a:pt x="14105" y="17579"/>
                  <a:pt x="14363" y="17981"/>
                </a:cubicBezTo>
                <a:cubicBezTo>
                  <a:pt x="14532" y="18245"/>
                  <a:pt x="14979" y="17985"/>
                  <a:pt x="15195" y="17496"/>
                </a:cubicBezTo>
                <a:cubicBezTo>
                  <a:pt x="15417" y="16994"/>
                  <a:pt x="15514" y="17656"/>
                  <a:pt x="15345" y="18533"/>
                </a:cubicBezTo>
                <a:cubicBezTo>
                  <a:pt x="15209" y="19242"/>
                  <a:pt x="15338" y="19462"/>
                  <a:pt x="15893" y="19453"/>
                </a:cubicBezTo>
                <a:cubicBezTo>
                  <a:pt x="16531" y="19443"/>
                  <a:pt x="16968" y="19823"/>
                  <a:pt x="16690" y="20146"/>
                </a:cubicBezTo>
                <a:cubicBezTo>
                  <a:pt x="16645" y="20199"/>
                  <a:pt x="16619" y="20454"/>
                  <a:pt x="16634" y="20711"/>
                </a:cubicBezTo>
                <a:cubicBezTo>
                  <a:pt x="16656" y="21083"/>
                  <a:pt x="16705" y="21184"/>
                  <a:pt x="16863" y="21220"/>
                </a:cubicBezTo>
                <a:cubicBezTo>
                  <a:pt x="17108" y="21275"/>
                  <a:pt x="17255" y="20958"/>
                  <a:pt x="17316" y="20244"/>
                </a:cubicBezTo>
                <a:cubicBezTo>
                  <a:pt x="17359" y="19747"/>
                  <a:pt x="17387" y="19695"/>
                  <a:pt x="17636" y="19655"/>
                </a:cubicBezTo>
                <a:cubicBezTo>
                  <a:pt x="17787" y="19632"/>
                  <a:pt x="18051" y="19667"/>
                  <a:pt x="18223" y="19735"/>
                </a:cubicBezTo>
                <a:cubicBezTo>
                  <a:pt x="18515" y="19850"/>
                  <a:pt x="18540" y="19904"/>
                  <a:pt x="18579" y="20447"/>
                </a:cubicBezTo>
                <a:cubicBezTo>
                  <a:pt x="18602" y="20768"/>
                  <a:pt x="18647" y="21105"/>
                  <a:pt x="18677" y="21195"/>
                </a:cubicBezTo>
                <a:cubicBezTo>
                  <a:pt x="18707" y="21286"/>
                  <a:pt x="18819" y="21326"/>
                  <a:pt x="18928" y="21287"/>
                </a:cubicBezTo>
                <a:cubicBezTo>
                  <a:pt x="19122" y="21218"/>
                  <a:pt x="19136" y="21162"/>
                  <a:pt x="19160" y="20287"/>
                </a:cubicBezTo>
                <a:cubicBezTo>
                  <a:pt x="19167" y="20049"/>
                  <a:pt x="19218" y="19999"/>
                  <a:pt x="19428" y="20017"/>
                </a:cubicBezTo>
                <a:cubicBezTo>
                  <a:pt x="19571" y="20030"/>
                  <a:pt x="19750" y="20146"/>
                  <a:pt x="19826" y="20275"/>
                </a:cubicBezTo>
                <a:cubicBezTo>
                  <a:pt x="19953" y="20491"/>
                  <a:pt x="20395" y="20628"/>
                  <a:pt x="20283" y="20416"/>
                </a:cubicBezTo>
                <a:cubicBezTo>
                  <a:pt x="20255" y="20365"/>
                  <a:pt x="20285" y="20187"/>
                  <a:pt x="20348" y="20017"/>
                </a:cubicBezTo>
                <a:cubicBezTo>
                  <a:pt x="20411" y="19848"/>
                  <a:pt x="20462" y="19526"/>
                  <a:pt x="20462" y="19306"/>
                </a:cubicBezTo>
                <a:cubicBezTo>
                  <a:pt x="20462" y="19086"/>
                  <a:pt x="20500" y="18718"/>
                  <a:pt x="20547" y="18490"/>
                </a:cubicBezTo>
                <a:lnTo>
                  <a:pt x="20632" y="18079"/>
                </a:lnTo>
                <a:lnTo>
                  <a:pt x="20802" y="18465"/>
                </a:lnTo>
                <a:cubicBezTo>
                  <a:pt x="21001" y="18918"/>
                  <a:pt x="21283" y="19217"/>
                  <a:pt x="21363" y="19067"/>
                </a:cubicBezTo>
                <a:cubicBezTo>
                  <a:pt x="21394" y="19009"/>
                  <a:pt x="21459" y="18963"/>
                  <a:pt x="21510" y="18962"/>
                </a:cubicBezTo>
                <a:cubicBezTo>
                  <a:pt x="21563" y="18962"/>
                  <a:pt x="21595" y="18760"/>
                  <a:pt x="21588" y="18472"/>
                </a:cubicBezTo>
                <a:cubicBezTo>
                  <a:pt x="21578" y="18077"/>
                  <a:pt x="21484" y="17807"/>
                  <a:pt x="21098" y="17116"/>
                </a:cubicBezTo>
                <a:cubicBezTo>
                  <a:pt x="20577" y="16180"/>
                  <a:pt x="20589" y="16264"/>
                  <a:pt x="20619" y="14239"/>
                </a:cubicBezTo>
                <a:cubicBezTo>
                  <a:pt x="20654" y="11816"/>
                  <a:pt x="20682" y="10971"/>
                  <a:pt x="20730" y="10761"/>
                </a:cubicBezTo>
                <a:cubicBezTo>
                  <a:pt x="20767" y="10596"/>
                  <a:pt x="20709" y="10472"/>
                  <a:pt x="20524" y="10319"/>
                </a:cubicBezTo>
                <a:cubicBezTo>
                  <a:pt x="20382" y="10202"/>
                  <a:pt x="20266" y="10005"/>
                  <a:pt x="20266" y="9883"/>
                </a:cubicBezTo>
                <a:cubicBezTo>
                  <a:pt x="20266" y="9670"/>
                  <a:pt x="20084" y="9574"/>
                  <a:pt x="19695" y="9583"/>
                </a:cubicBezTo>
                <a:cubicBezTo>
                  <a:pt x="19597" y="9585"/>
                  <a:pt x="19497" y="9489"/>
                  <a:pt x="19473" y="9374"/>
                </a:cubicBezTo>
                <a:cubicBezTo>
                  <a:pt x="19415" y="9087"/>
                  <a:pt x="18892" y="9244"/>
                  <a:pt x="18736" y="9595"/>
                </a:cubicBezTo>
                <a:cubicBezTo>
                  <a:pt x="18671" y="9741"/>
                  <a:pt x="18492" y="9881"/>
                  <a:pt x="18341" y="9908"/>
                </a:cubicBezTo>
                <a:cubicBezTo>
                  <a:pt x="18075" y="9954"/>
                  <a:pt x="18067" y="9941"/>
                  <a:pt x="18044" y="9411"/>
                </a:cubicBezTo>
                <a:lnTo>
                  <a:pt x="18018" y="8859"/>
                </a:lnTo>
                <a:close/>
                <a:moveTo>
                  <a:pt x="2249" y="9736"/>
                </a:moveTo>
                <a:cubicBezTo>
                  <a:pt x="2134" y="9736"/>
                  <a:pt x="2091" y="10134"/>
                  <a:pt x="2057" y="11484"/>
                </a:cubicBezTo>
                <a:lnTo>
                  <a:pt x="2027" y="12717"/>
                </a:lnTo>
                <a:lnTo>
                  <a:pt x="1620" y="12779"/>
                </a:lnTo>
                <a:cubicBezTo>
                  <a:pt x="1396" y="12812"/>
                  <a:pt x="1146" y="12772"/>
                  <a:pt x="1062" y="12687"/>
                </a:cubicBezTo>
                <a:cubicBezTo>
                  <a:pt x="950" y="12575"/>
                  <a:pt x="854" y="12587"/>
                  <a:pt x="709" y="12730"/>
                </a:cubicBezTo>
                <a:cubicBezTo>
                  <a:pt x="511" y="12924"/>
                  <a:pt x="508" y="12949"/>
                  <a:pt x="477" y="15036"/>
                </a:cubicBezTo>
                <a:cubicBezTo>
                  <a:pt x="455" y="16558"/>
                  <a:pt x="416" y="17217"/>
                  <a:pt x="337" y="17392"/>
                </a:cubicBezTo>
                <a:cubicBezTo>
                  <a:pt x="205" y="17684"/>
                  <a:pt x="16" y="18545"/>
                  <a:pt x="1" y="18925"/>
                </a:cubicBezTo>
                <a:cubicBezTo>
                  <a:pt x="-5" y="19077"/>
                  <a:pt x="47" y="19251"/>
                  <a:pt x="115" y="19318"/>
                </a:cubicBezTo>
                <a:cubicBezTo>
                  <a:pt x="257" y="19457"/>
                  <a:pt x="590" y="19272"/>
                  <a:pt x="605" y="19042"/>
                </a:cubicBezTo>
                <a:cubicBezTo>
                  <a:pt x="610" y="18958"/>
                  <a:pt x="619" y="18805"/>
                  <a:pt x="624" y="18705"/>
                </a:cubicBezTo>
                <a:cubicBezTo>
                  <a:pt x="630" y="18604"/>
                  <a:pt x="734" y="18434"/>
                  <a:pt x="856" y="18324"/>
                </a:cubicBezTo>
                <a:cubicBezTo>
                  <a:pt x="1050" y="18149"/>
                  <a:pt x="1094" y="18158"/>
                  <a:pt x="1225" y="18380"/>
                </a:cubicBezTo>
                <a:cubicBezTo>
                  <a:pt x="1337" y="18571"/>
                  <a:pt x="1355" y="18696"/>
                  <a:pt x="1296" y="18901"/>
                </a:cubicBezTo>
                <a:cubicBezTo>
                  <a:pt x="1201" y="19235"/>
                  <a:pt x="1122" y="20765"/>
                  <a:pt x="1189" y="20968"/>
                </a:cubicBezTo>
                <a:cubicBezTo>
                  <a:pt x="1216" y="21050"/>
                  <a:pt x="1349" y="21097"/>
                  <a:pt x="1486" y="21073"/>
                </a:cubicBezTo>
                <a:cubicBezTo>
                  <a:pt x="1734" y="21027"/>
                  <a:pt x="1733" y="21025"/>
                  <a:pt x="1714" y="20214"/>
                </a:cubicBezTo>
                <a:cubicBezTo>
                  <a:pt x="1704" y="19767"/>
                  <a:pt x="1686" y="19174"/>
                  <a:pt x="1675" y="18895"/>
                </a:cubicBezTo>
                <a:cubicBezTo>
                  <a:pt x="1656" y="18426"/>
                  <a:pt x="1673" y="18386"/>
                  <a:pt x="1890" y="18361"/>
                </a:cubicBezTo>
                <a:cubicBezTo>
                  <a:pt x="2020" y="18346"/>
                  <a:pt x="2206" y="18396"/>
                  <a:pt x="2305" y="18465"/>
                </a:cubicBezTo>
                <a:cubicBezTo>
                  <a:pt x="2475" y="18586"/>
                  <a:pt x="2483" y="18654"/>
                  <a:pt x="2461" y="19809"/>
                </a:cubicBezTo>
                <a:lnTo>
                  <a:pt x="2439" y="21030"/>
                </a:lnTo>
                <a:lnTo>
                  <a:pt x="2713" y="21030"/>
                </a:lnTo>
                <a:lnTo>
                  <a:pt x="2990" y="21030"/>
                </a:lnTo>
                <a:lnTo>
                  <a:pt x="2974" y="20367"/>
                </a:lnTo>
                <a:cubicBezTo>
                  <a:pt x="2966" y="20002"/>
                  <a:pt x="2936" y="19533"/>
                  <a:pt x="2909" y="19330"/>
                </a:cubicBezTo>
                <a:cubicBezTo>
                  <a:pt x="2812" y="18614"/>
                  <a:pt x="2827" y="18538"/>
                  <a:pt x="3085" y="18435"/>
                </a:cubicBezTo>
                <a:cubicBezTo>
                  <a:pt x="3400" y="18309"/>
                  <a:pt x="3561" y="18522"/>
                  <a:pt x="3594" y="19110"/>
                </a:cubicBezTo>
                <a:cubicBezTo>
                  <a:pt x="3615" y="19490"/>
                  <a:pt x="3652" y="19561"/>
                  <a:pt x="3871" y="19600"/>
                </a:cubicBezTo>
                <a:cubicBezTo>
                  <a:pt x="4113" y="19644"/>
                  <a:pt x="4129" y="19618"/>
                  <a:pt x="4129" y="19152"/>
                </a:cubicBezTo>
                <a:cubicBezTo>
                  <a:pt x="4129" y="18882"/>
                  <a:pt x="4060" y="18422"/>
                  <a:pt x="3976" y="18128"/>
                </a:cubicBezTo>
                <a:cubicBezTo>
                  <a:pt x="3892" y="17834"/>
                  <a:pt x="3841" y="17553"/>
                  <a:pt x="3865" y="17508"/>
                </a:cubicBezTo>
                <a:cubicBezTo>
                  <a:pt x="3889" y="17464"/>
                  <a:pt x="3828" y="17209"/>
                  <a:pt x="3728" y="16944"/>
                </a:cubicBezTo>
                <a:cubicBezTo>
                  <a:pt x="3563" y="16509"/>
                  <a:pt x="3545" y="16329"/>
                  <a:pt x="3565" y="15085"/>
                </a:cubicBezTo>
                <a:cubicBezTo>
                  <a:pt x="3592" y="13325"/>
                  <a:pt x="3497" y="12842"/>
                  <a:pt x="3108" y="12810"/>
                </a:cubicBezTo>
                <a:cubicBezTo>
                  <a:pt x="2956" y="12797"/>
                  <a:pt x="2707" y="12779"/>
                  <a:pt x="2556" y="12767"/>
                </a:cubicBezTo>
                <a:lnTo>
                  <a:pt x="2282" y="12742"/>
                </a:lnTo>
                <a:lnTo>
                  <a:pt x="2305" y="11239"/>
                </a:lnTo>
                <a:cubicBezTo>
                  <a:pt x="2318" y="10341"/>
                  <a:pt x="2295" y="9736"/>
                  <a:pt x="2249" y="9736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8" name="A number a week 0-4…"/>
          <p:cNvSpPr txBox="1"/>
          <p:nvPr/>
        </p:nvSpPr>
        <p:spPr>
          <a:xfrm>
            <a:off x="9811294" y="2478398"/>
            <a:ext cx="8781506" cy="1458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Bold"/>
              <a:sym typeface="Noteworthy Bold"/>
            </a:endParaRPr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6">
            <a:alphaModFix amt="60234"/>
          </a:blip>
          <a:stretch>
            <a:fillRect/>
          </a:stretch>
        </p:blipFill>
        <p:spPr>
          <a:xfrm>
            <a:off x="7717491" y="1753470"/>
            <a:ext cx="1249208" cy="828279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AT HOME: Practice asking your children if they would like something: for example- Would you like the M-I-L-K?"/>
          <p:cNvSpPr txBox="1"/>
          <p:nvPr/>
        </p:nvSpPr>
        <p:spPr>
          <a:xfrm>
            <a:off x="6906272" y="6979339"/>
            <a:ext cx="313281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1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FF644E">
                    <a:hueOff val="-82419"/>
                    <a:satOff val="-9513"/>
                    <a:lumOff val="-16343"/>
                  </a:srgbClr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644E">
                    <a:hueOff val="-82419"/>
                    <a:satOff val="-9513"/>
                    <a:lumOff val="-16343"/>
                  </a:srgbClr>
                </a:solidFill>
                <a:effectLst/>
                <a:uLnTx/>
                <a:uFillTx/>
                <a:latin typeface="Noteworthy Bold"/>
                <a:sym typeface="Noteworthy Bold"/>
              </a:rPr>
              <a:t>AT HOME: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644E">
                    <a:hueOff val="-82419"/>
                    <a:satOff val="-9513"/>
                    <a:lumOff val="-16343"/>
                  </a:srgbClr>
                </a:solidFill>
                <a:effectLst/>
                <a:uLnTx/>
                <a:uFillTx/>
                <a:latin typeface="Noteworthy Bold"/>
                <a:sym typeface="Noteworthy Bold"/>
              </a:rPr>
              <a:t>Practise your reading book, key words and sounds as often as you can.  Please bring your book bag and reading diary everyday.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644E">
                  <a:hueOff val="-82419"/>
                  <a:satOff val="-9513"/>
                  <a:lumOff val="-16343"/>
                </a:srgbClr>
              </a:solidFill>
              <a:effectLst/>
              <a:uLnTx/>
              <a:uFillTx/>
              <a:latin typeface="Noteworthy Bold"/>
              <a:sym typeface="Noteworthy Bold"/>
            </a:endParaRPr>
          </a:p>
        </p:txBody>
      </p:sp>
      <p:sp>
        <p:nvSpPr>
          <p:cNvPr id="180" name="Phonics…"/>
          <p:cNvSpPr txBox="1"/>
          <p:nvPr/>
        </p:nvSpPr>
        <p:spPr>
          <a:xfrm>
            <a:off x="3759413" y="7230948"/>
            <a:ext cx="2345524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lang="en-GB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English</a:t>
            </a:r>
            <a:endParaRPr kumimoji="0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Bold"/>
              <a:sym typeface="Noteworthy Bold"/>
            </a:endParaRPr>
          </a:p>
        </p:txBody>
      </p:sp>
      <p:sp>
        <p:nvSpPr>
          <p:cNvPr id="181" name="Oral blending…"/>
          <p:cNvSpPr txBox="1"/>
          <p:nvPr/>
        </p:nvSpPr>
        <p:spPr>
          <a:xfrm>
            <a:off x="240905" y="8313037"/>
            <a:ext cx="2135707" cy="234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Oral blending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solidFill>
                  <a:srgbClr val="0A0203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A0203"/>
                </a:solidFill>
                <a:effectLst/>
                <a:uLnTx/>
                <a:uFillTx/>
                <a:latin typeface="Noteworthy Light"/>
                <a:sym typeface="Noteworthy Light"/>
              </a:rPr>
              <a:t>Blending in phonics is combining broken up sounds to make a word.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solidFill>
                  <a:srgbClr val="0A0203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A0203"/>
                </a:solidFill>
                <a:effectLst/>
                <a:uLnTx/>
                <a:uFillTx/>
                <a:latin typeface="Noteworthy Light"/>
                <a:sym typeface="Noteworthy Light"/>
              </a:rPr>
              <a:t>For example, you hear ‘p-</a:t>
            </a: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A0203"/>
                </a:solidFill>
                <a:effectLst/>
                <a:uLnTx/>
                <a:uFillTx/>
                <a:latin typeface="Noteworthy Light"/>
                <a:sym typeface="Noteworthy Light"/>
              </a:rPr>
              <a:t>i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A0203"/>
                </a:solidFill>
                <a:effectLst/>
                <a:uLnTx/>
                <a:uFillTx/>
                <a:latin typeface="Noteworthy Light"/>
                <a:sym typeface="Noteworthy Light"/>
              </a:rPr>
              <a:t>-g’ and you merge these sounds together to make the single word ‘pig’. It is a key skill of early reading.</a:t>
            </a:r>
          </a:p>
        </p:txBody>
      </p:sp>
      <p:sp>
        <p:nvSpPr>
          <p:cNvPr id="182" name="Segmenting…"/>
          <p:cNvSpPr txBox="1"/>
          <p:nvPr/>
        </p:nvSpPr>
        <p:spPr>
          <a:xfrm>
            <a:off x="556857" y="10728180"/>
            <a:ext cx="1943872" cy="1918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CVC Words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Bold"/>
              <a:sym typeface="Noteworthy Bold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solidFill>
                  <a:srgbClr val="0A0203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A0203"/>
                </a:solidFill>
                <a:effectLst/>
                <a:uLnTx/>
                <a:uFillTx/>
                <a:latin typeface="Noteworthy Light"/>
                <a:sym typeface="Noteworthy Light"/>
              </a:rPr>
              <a:t>We are now working on hearing and</a:t>
            </a:r>
            <a:r>
              <a:rPr kumimoji="0" lang="en-GB" sz="1400" b="0" i="0" u="none" strike="noStrike" kern="0" cap="none" spc="0" normalizeH="0" noProof="0" dirty="0">
                <a:ln>
                  <a:noFill/>
                </a:ln>
                <a:solidFill>
                  <a:srgbClr val="0A0203"/>
                </a:solidFill>
                <a:effectLst/>
                <a:uLnTx/>
                <a:uFillTx/>
                <a:latin typeface="Noteworthy Light"/>
                <a:sym typeface="Noteworthy Light"/>
              </a:rPr>
              <a:t> writing the beginning, middle and end sounds in Consonant Vowel Consonant words (for example, cat, dog, bus)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A0203"/>
              </a:solidFill>
              <a:effectLst/>
              <a:uLnTx/>
              <a:uFillTx/>
              <a:latin typeface="Noteworthy Light"/>
              <a:sym typeface="Noteworthy Light"/>
            </a:endParaRPr>
          </a:p>
        </p:txBody>
      </p:sp>
      <p:sp>
        <p:nvSpPr>
          <p:cNvPr id="183" name="Sounds…"/>
          <p:cNvSpPr txBox="1"/>
          <p:nvPr/>
        </p:nvSpPr>
        <p:spPr>
          <a:xfrm>
            <a:off x="5795653" y="8065679"/>
            <a:ext cx="4542588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Sounds</a:t>
            </a:r>
          </a:p>
          <a:p>
            <a:pPr marL="0" marR="0" lvl="1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sym typeface="Noteworthy Light"/>
              </a:rPr>
              <a:t>We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sym typeface="Noteworthy Light"/>
              </a:rPr>
              <a:t>continue to learn the single sounds of the alphabet. We say the pure sound (for</a:t>
            </a:r>
            <a:r>
              <a:rPr kumimoji="0" lang="en-GB" sz="1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sym typeface="Noteworthy Light"/>
              </a:rPr>
              <a:t> example ‘</a:t>
            </a:r>
            <a:r>
              <a:rPr kumimoji="0" lang="en-GB" sz="1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sym typeface="Noteworthy Light"/>
              </a:rPr>
              <a:t>ssssss</a:t>
            </a:r>
            <a:r>
              <a:rPr kumimoji="0" lang="en-GB" sz="1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sym typeface="Noteworthy Light"/>
              </a:rPr>
              <a:t>’ and without the ‘uh’ sound on the end) as this helps us when we blend sounds together to read words. </a:t>
            </a:r>
            <a:r>
              <a:rPr kumimoji="0" lang="en-GB" sz="1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oteworthy Light"/>
                <a:sym typeface="Noteworthy Light"/>
              </a:rPr>
              <a:t>Please practise your sounds </a:t>
            </a:r>
            <a:r>
              <a:rPr lang="en-GB" sz="1400" dirty="0">
                <a:solidFill>
                  <a:srgbClr val="FF0000"/>
                </a:solidFill>
                <a:latin typeface="Noteworthy Light"/>
                <a:sym typeface="Noteworthy Light"/>
              </a:rPr>
              <a:t>regularly </a:t>
            </a:r>
            <a:r>
              <a:rPr lang="en-GB" sz="1400" dirty="0" err="1">
                <a:solidFill>
                  <a:srgbClr val="FF0000"/>
                </a:solidFill>
                <a:latin typeface="Noteworthy Light"/>
                <a:sym typeface="Noteworthy Light"/>
              </a:rPr>
              <a:t>usng</a:t>
            </a:r>
            <a:r>
              <a:rPr lang="en-GB" sz="1400" dirty="0">
                <a:solidFill>
                  <a:srgbClr val="FF0000"/>
                </a:solidFill>
                <a:latin typeface="Noteworthy Light"/>
                <a:sym typeface="Noteworthy Light"/>
              </a:rPr>
              <a:t> </a:t>
            </a:r>
            <a:r>
              <a:rPr kumimoji="0" lang="en-GB" sz="1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oteworthy Light"/>
                <a:sym typeface="Noteworthy Light"/>
              </a:rPr>
              <a:t>the flash cards sent home from school</a:t>
            </a:r>
            <a:r>
              <a:rPr kumimoji="0" lang="en-GB" sz="1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sym typeface="Noteworthy Light"/>
              </a:rPr>
              <a:t>. As your child becomes confident, try putting 2 or 3 sounds together to read simple words, for example ‘it’ ‘tap’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</p:txBody>
      </p:sp>
      <p:pic>
        <p:nvPicPr>
          <p:cNvPr id="186" name="Image" descr="Image"/>
          <p:cNvPicPr>
            <a:picLocks noChangeAspect="1"/>
          </p:cNvPicPr>
          <p:nvPr/>
        </p:nvPicPr>
        <p:blipFill>
          <a:blip r:embed="rId7">
            <a:alphaModFix amt="69395"/>
          </a:blip>
          <a:srcRect b="4087"/>
          <a:stretch>
            <a:fillRect/>
          </a:stretch>
        </p:blipFill>
        <p:spPr>
          <a:xfrm>
            <a:off x="309655" y="7097972"/>
            <a:ext cx="2039265" cy="1100198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Funky Fingers…"/>
          <p:cNvSpPr txBox="1"/>
          <p:nvPr/>
        </p:nvSpPr>
        <p:spPr>
          <a:xfrm>
            <a:off x="226896" y="943637"/>
            <a:ext cx="8487519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Letter formation:</a:t>
            </a:r>
          </a:p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GB" sz="1400" b="0" dirty="0">
                <a:latin typeface="Noteworthy Bold"/>
                <a:sym typeface="Noteworthy Bold"/>
              </a:rPr>
              <a:t>This is an important skill in learning to write. We have now started handwriting sessions in class and are currently working on the ‘c’ letter shapes-  </a:t>
            </a:r>
            <a:r>
              <a:rPr lang="en-GB" sz="1400" b="0" dirty="0">
                <a:latin typeface="Comic Sans MS" panose="030F0702030302020204" pitchFamily="66" charset="0"/>
                <a:sym typeface="Noteworthy Bold"/>
              </a:rPr>
              <a:t> </a:t>
            </a:r>
            <a:r>
              <a:rPr lang="en-GB" sz="2000" b="0" dirty="0">
                <a:latin typeface="Comic Sans MS" panose="030F0702030302020204" pitchFamily="66" charset="0"/>
                <a:sym typeface="Noteworthy Bold"/>
              </a:rPr>
              <a:t>c o a d g.</a:t>
            </a:r>
          </a:p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GB" sz="1400" b="0" dirty="0">
                <a:latin typeface="Noteworthy Bold"/>
                <a:sym typeface="Noteworthy Bold"/>
              </a:rPr>
              <a:t>Please encourage your child to hold their pencil correctly using a tripod grip</a:t>
            </a:r>
            <a:r>
              <a:rPr lang="en-GB" sz="1600" b="0" dirty="0">
                <a:latin typeface="Noteworthy Bold"/>
                <a:sym typeface="Noteworthy Bold"/>
              </a:rPr>
              <a:t>.</a:t>
            </a:r>
            <a:r>
              <a:rPr lang="en-GB" sz="1600" b="0" dirty="0">
                <a:latin typeface="Comic Sans MS" panose="030F0702030302020204" pitchFamily="66" charset="0"/>
                <a:sym typeface="Noteworthy Bold"/>
              </a:rPr>
              <a:t>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sym typeface="Noteworthy Bold"/>
            </a:endParaRPr>
          </a:p>
        </p:txBody>
      </p:sp>
      <p:sp>
        <p:nvSpPr>
          <p:cNvPr id="189" name="Self care…"/>
          <p:cNvSpPr txBox="1"/>
          <p:nvPr/>
        </p:nvSpPr>
        <p:spPr>
          <a:xfrm>
            <a:off x="2853586" y="2352057"/>
            <a:ext cx="5849402" cy="1795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Coats and zips and gloves</a:t>
            </a:r>
          </a:p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Some children can fasten their own coats, which is fantastic. If your child can not yet do this independently, please keep encouraging them to practise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.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 </a:t>
            </a:r>
            <a:r>
              <a:rPr kumimoji="0" lang="en-GB" sz="1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As the weather becomes cooler and gloves are brought to school, please allow your children time to practise putting these </a:t>
            </a:r>
            <a:r>
              <a:rPr lang="en-GB" sz="1400" b="0" dirty="0">
                <a:latin typeface="Noteworthy Bold"/>
                <a:sym typeface="Noteworthy Bold"/>
              </a:rPr>
              <a:t>on at home- putting 30 pairs of gloves on 29 children is incredibly time consuming!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Bold"/>
              <a:sym typeface="Noteworthy Bold"/>
            </a:endParaRPr>
          </a:p>
        </p:txBody>
      </p:sp>
      <p:sp>
        <p:nvSpPr>
          <p:cNvPr id="190" name="In play In play the children will improve their fine motor skills they will do this whilst using construction, doll dressing, IT and a range of other activities that will be out in provision."/>
          <p:cNvSpPr txBox="1"/>
          <p:nvPr/>
        </p:nvSpPr>
        <p:spPr>
          <a:xfrm>
            <a:off x="187091" y="3027025"/>
            <a:ext cx="2922019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ea typeface="Noteworthy Light"/>
              <a:cs typeface="Noteworthy Light"/>
              <a:sym typeface="Noteworthy Light"/>
            </a:endParaRPr>
          </a:p>
        </p:txBody>
      </p:sp>
      <p:sp>
        <p:nvSpPr>
          <p:cNvPr id="191" name="Gross motor Children use their gross motor skills to perform every day functions, such as walking and running, playground skills (e.g. climbing) and sporting skills (e.g. catching, throwing and hitting a ball with a bat). We will practice these skills du"/>
          <p:cNvSpPr txBox="1"/>
          <p:nvPr/>
        </p:nvSpPr>
        <p:spPr>
          <a:xfrm>
            <a:off x="89899" y="4361164"/>
            <a:ext cx="5536743" cy="1703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Gross motor 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Bold"/>
              <a:sym typeface="Noteworthy Bold"/>
            </a:endParaRPr>
          </a:p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The c</a:t>
            </a: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hildren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 use their gross motor skills to perform every day functions, such as walking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,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running, playground skills (e.g. climbing) and sporting skills (e.g. catching, throwing and hitting a ball with a bat).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They will have the opportunity to use balance bikes and scooters. In PE, the children will use apparatus to aid rolling, jumping and climbing.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ea typeface="Noteworthy Light"/>
              <a:cs typeface="Noteworthy Light"/>
              <a:sym typeface="Noteworthy Light"/>
            </a:endParaRPr>
          </a:p>
        </p:txBody>
      </p:sp>
      <p:pic>
        <p:nvPicPr>
          <p:cNvPr id="193" name="Image" descr="Image"/>
          <p:cNvPicPr>
            <a:picLocks noChangeAspect="1"/>
          </p:cNvPicPr>
          <p:nvPr/>
        </p:nvPicPr>
        <p:blipFill>
          <a:blip r:embed="rId8"/>
          <a:srcRect l="272" t="223" r="193" b="65"/>
          <a:stretch>
            <a:fillRect/>
          </a:stretch>
        </p:blipFill>
        <p:spPr>
          <a:xfrm>
            <a:off x="11383735" y="10588083"/>
            <a:ext cx="899499" cy="9024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18" y="0"/>
                </a:moveTo>
                <a:cubicBezTo>
                  <a:pt x="8787" y="95"/>
                  <a:pt x="8741" y="376"/>
                  <a:pt x="8185" y="1178"/>
                </a:cubicBezTo>
                <a:cubicBezTo>
                  <a:pt x="7424" y="2273"/>
                  <a:pt x="7359" y="2635"/>
                  <a:pt x="7767" y="3964"/>
                </a:cubicBezTo>
                <a:cubicBezTo>
                  <a:pt x="7872" y="4306"/>
                  <a:pt x="7938" y="4281"/>
                  <a:pt x="6225" y="4581"/>
                </a:cubicBezTo>
                <a:cubicBezTo>
                  <a:pt x="5018" y="4793"/>
                  <a:pt x="4911" y="4837"/>
                  <a:pt x="4553" y="5285"/>
                </a:cubicBezTo>
                <a:lnTo>
                  <a:pt x="4179" y="5759"/>
                </a:lnTo>
                <a:lnTo>
                  <a:pt x="4409" y="6994"/>
                </a:lnTo>
                <a:cubicBezTo>
                  <a:pt x="4540" y="7676"/>
                  <a:pt x="4618" y="8277"/>
                  <a:pt x="4568" y="8330"/>
                </a:cubicBezTo>
                <a:cubicBezTo>
                  <a:pt x="4518" y="8382"/>
                  <a:pt x="3933" y="8685"/>
                  <a:pt x="3271" y="9005"/>
                </a:cubicBezTo>
                <a:cubicBezTo>
                  <a:pt x="1342" y="9936"/>
                  <a:pt x="1211" y="10179"/>
                  <a:pt x="1960" y="11604"/>
                </a:cubicBezTo>
                <a:cubicBezTo>
                  <a:pt x="2406" y="12454"/>
                  <a:pt x="2399" y="12739"/>
                  <a:pt x="1931" y="12739"/>
                </a:cubicBezTo>
                <a:cubicBezTo>
                  <a:pt x="1469" y="12739"/>
                  <a:pt x="664" y="13083"/>
                  <a:pt x="317" y="13428"/>
                </a:cubicBezTo>
                <a:lnTo>
                  <a:pt x="0" y="13744"/>
                </a:lnTo>
                <a:cubicBezTo>
                  <a:pt x="34" y="14225"/>
                  <a:pt x="89" y="14317"/>
                  <a:pt x="173" y="14333"/>
                </a:cubicBezTo>
                <a:cubicBezTo>
                  <a:pt x="340" y="14365"/>
                  <a:pt x="403" y="14507"/>
                  <a:pt x="403" y="14836"/>
                </a:cubicBezTo>
                <a:cubicBezTo>
                  <a:pt x="403" y="15338"/>
                  <a:pt x="749" y="15487"/>
                  <a:pt x="836" y="15022"/>
                </a:cubicBezTo>
                <a:cubicBezTo>
                  <a:pt x="938" y="14475"/>
                  <a:pt x="1383" y="14289"/>
                  <a:pt x="1383" y="14793"/>
                </a:cubicBezTo>
                <a:cubicBezTo>
                  <a:pt x="1383" y="15057"/>
                  <a:pt x="1768" y="15482"/>
                  <a:pt x="2003" y="15482"/>
                </a:cubicBezTo>
                <a:cubicBezTo>
                  <a:pt x="2260" y="15482"/>
                  <a:pt x="2214" y="15026"/>
                  <a:pt x="1902" y="14419"/>
                </a:cubicBezTo>
                <a:cubicBezTo>
                  <a:pt x="1752" y="14128"/>
                  <a:pt x="1653" y="13815"/>
                  <a:pt x="1686" y="13730"/>
                </a:cubicBezTo>
                <a:cubicBezTo>
                  <a:pt x="1719" y="13645"/>
                  <a:pt x="1997" y="13415"/>
                  <a:pt x="2291" y="13213"/>
                </a:cubicBezTo>
                <a:lnTo>
                  <a:pt x="2824" y="12839"/>
                </a:lnTo>
                <a:lnTo>
                  <a:pt x="3329" y="13385"/>
                </a:lnTo>
                <a:cubicBezTo>
                  <a:pt x="3713" y="13787"/>
                  <a:pt x="3945" y="13916"/>
                  <a:pt x="4251" y="13916"/>
                </a:cubicBezTo>
                <a:cubicBezTo>
                  <a:pt x="4850" y="13916"/>
                  <a:pt x="4885" y="13690"/>
                  <a:pt x="4323" y="13457"/>
                </a:cubicBezTo>
                <a:cubicBezTo>
                  <a:pt x="3495" y="13114"/>
                  <a:pt x="3003" y="12647"/>
                  <a:pt x="2579" y="11805"/>
                </a:cubicBezTo>
                <a:cubicBezTo>
                  <a:pt x="2056" y="10767"/>
                  <a:pt x="2064" y="10359"/>
                  <a:pt x="2579" y="9996"/>
                </a:cubicBezTo>
                <a:cubicBezTo>
                  <a:pt x="3215" y="9546"/>
                  <a:pt x="4556" y="9051"/>
                  <a:pt x="4712" y="9206"/>
                </a:cubicBezTo>
                <a:cubicBezTo>
                  <a:pt x="4786" y="9280"/>
                  <a:pt x="5115" y="10766"/>
                  <a:pt x="5447" y="12509"/>
                </a:cubicBezTo>
                <a:lnTo>
                  <a:pt x="6052" y="15683"/>
                </a:lnTo>
                <a:lnTo>
                  <a:pt x="6715" y="15841"/>
                </a:lnTo>
                <a:cubicBezTo>
                  <a:pt x="7076" y="15932"/>
                  <a:pt x="7927" y="16039"/>
                  <a:pt x="8603" y="16085"/>
                </a:cubicBezTo>
                <a:cubicBezTo>
                  <a:pt x="9443" y="16142"/>
                  <a:pt x="9853" y="16224"/>
                  <a:pt x="9899" y="16344"/>
                </a:cubicBezTo>
                <a:cubicBezTo>
                  <a:pt x="9976" y="16542"/>
                  <a:pt x="9601" y="19987"/>
                  <a:pt x="9482" y="20178"/>
                </a:cubicBezTo>
                <a:cubicBezTo>
                  <a:pt x="9432" y="20258"/>
                  <a:pt x="9276" y="20258"/>
                  <a:pt x="9064" y="20178"/>
                </a:cubicBezTo>
                <a:cubicBezTo>
                  <a:pt x="8169" y="19841"/>
                  <a:pt x="6530" y="20139"/>
                  <a:pt x="5418" y="20839"/>
                </a:cubicBezTo>
                <a:cubicBezTo>
                  <a:pt x="4817" y="21217"/>
                  <a:pt x="4798" y="21254"/>
                  <a:pt x="5029" y="21428"/>
                </a:cubicBezTo>
                <a:cubicBezTo>
                  <a:pt x="5217" y="21569"/>
                  <a:pt x="6596" y="21592"/>
                  <a:pt x="12061" y="21600"/>
                </a:cubicBezTo>
                <a:cubicBezTo>
                  <a:pt x="17262" y="21582"/>
                  <a:pt x="17297" y="21481"/>
                  <a:pt x="16225" y="20781"/>
                </a:cubicBezTo>
                <a:cubicBezTo>
                  <a:pt x="15297" y="20175"/>
                  <a:pt x="14499" y="19994"/>
                  <a:pt x="13214" y="20092"/>
                </a:cubicBezTo>
                <a:cubicBezTo>
                  <a:pt x="12532" y="20144"/>
                  <a:pt x="12147" y="20127"/>
                  <a:pt x="12090" y="20035"/>
                </a:cubicBezTo>
                <a:cubicBezTo>
                  <a:pt x="11963" y="19832"/>
                  <a:pt x="11546" y="16130"/>
                  <a:pt x="11643" y="16071"/>
                </a:cubicBezTo>
                <a:cubicBezTo>
                  <a:pt x="11687" y="16043"/>
                  <a:pt x="12134" y="15925"/>
                  <a:pt x="12637" y="15812"/>
                </a:cubicBezTo>
                <a:cubicBezTo>
                  <a:pt x="14701" y="15349"/>
                  <a:pt x="15203" y="14934"/>
                  <a:pt x="15332" y="13529"/>
                </a:cubicBezTo>
                <a:cubicBezTo>
                  <a:pt x="15389" y="12901"/>
                  <a:pt x="15433" y="12816"/>
                  <a:pt x="15663" y="12854"/>
                </a:cubicBezTo>
                <a:cubicBezTo>
                  <a:pt x="17304" y="13119"/>
                  <a:pt x="18213" y="12978"/>
                  <a:pt x="19021" y="12351"/>
                </a:cubicBezTo>
                <a:cubicBezTo>
                  <a:pt x="19721" y="11808"/>
                  <a:pt x="19971" y="11769"/>
                  <a:pt x="20332" y="12150"/>
                </a:cubicBezTo>
                <a:cubicBezTo>
                  <a:pt x="20662" y="12498"/>
                  <a:pt x="21110" y="12590"/>
                  <a:pt x="21110" y="12308"/>
                </a:cubicBezTo>
                <a:cubicBezTo>
                  <a:pt x="21110" y="12215"/>
                  <a:pt x="21052" y="12077"/>
                  <a:pt x="20966" y="11992"/>
                </a:cubicBezTo>
                <a:cubicBezTo>
                  <a:pt x="20846" y="11873"/>
                  <a:pt x="20902" y="11802"/>
                  <a:pt x="21225" y="11690"/>
                </a:cubicBezTo>
                <a:lnTo>
                  <a:pt x="21600" y="11547"/>
                </a:lnTo>
                <a:cubicBezTo>
                  <a:pt x="21575" y="10726"/>
                  <a:pt x="21541" y="10339"/>
                  <a:pt x="21485" y="10283"/>
                </a:cubicBezTo>
                <a:cubicBezTo>
                  <a:pt x="21137" y="9938"/>
                  <a:pt x="20122" y="10208"/>
                  <a:pt x="19453" y="10814"/>
                </a:cubicBezTo>
                <a:cubicBezTo>
                  <a:pt x="19169" y="11072"/>
                  <a:pt x="19166" y="11069"/>
                  <a:pt x="19021" y="10800"/>
                </a:cubicBezTo>
                <a:cubicBezTo>
                  <a:pt x="18821" y="10429"/>
                  <a:pt x="18391" y="10217"/>
                  <a:pt x="18012" y="10312"/>
                </a:cubicBezTo>
                <a:cubicBezTo>
                  <a:pt x="17548" y="10427"/>
                  <a:pt x="17626" y="10608"/>
                  <a:pt x="18257" y="10886"/>
                </a:cubicBezTo>
                <a:cubicBezTo>
                  <a:pt x="19075" y="11246"/>
                  <a:pt x="19214" y="11464"/>
                  <a:pt x="18848" y="11805"/>
                </a:cubicBezTo>
                <a:cubicBezTo>
                  <a:pt x="18412" y="12211"/>
                  <a:pt x="17585" y="12513"/>
                  <a:pt x="16888" y="12523"/>
                </a:cubicBezTo>
                <a:cubicBezTo>
                  <a:pt x="16414" y="12531"/>
                  <a:pt x="16173" y="12456"/>
                  <a:pt x="15807" y="12179"/>
                </a:cubicBezTo>
                <a:cubicBezTo>
                  <a:pt x="15367" y="11845"/>
                  <a:pt x="15332" y="11764"/>
                  <a:pt x="15332" y="11102"/>
                </a:cubicBezTo>
                <a:cubicBezTo>
                  <a:pt x="15332" y="10277"/>
                  <a:pt x="15224" y="10225"/>
                  <a:pt x="14597" y="10771"/>
                </a:cubicBezTo>
                <a:cubicBezTo>
                  <a:pt x="13694" y="11558"/>
                  <a:pt x="12632" y="11383"/>
                  <a:pt x="12162" y="10355"/>
                </a:cubicBezTo>
                <a:cubicBezTo>
                  <a:pt x="11827" y="9623"/>
                  <a:pt x="11827" y="8881"/>
                  <a:pt x="12162" y="8703"/>
                </a:cubicBezTo>
                <a:cubicBezTo>
                  <a:pt x="12623" y="8458"/>
                  <a:pt x="13399" y="8541"/>
                  <a:pt x="13876" y="8890"/>
                </a:cubicBezTo>
                <a:cubicBezTo>
                  <a:pt x="14122" y="9069"/>
                  <a:pt x="14399" y="9220"/>
                  <a:pt x="14482" y="9220"/>
                </a:cubicBezTo>
                <a:cubicBezTo>
                  <a:pt x="14564" y="9220"/>
                  <a:pt x="14808" y="8965"/>
                  <a:pt x="15029" y="8660"/>
                </a:cubicBezTo>
                <a:cubicBezTo>
                  <a:pt x="15419" y="8122"/>
                  <a:pt x="15426" y="8045"/>
                  <a:pt x="15519" y="6190"/>
                </a:cubicBezTo>
                <a:lnTo>
                  <a:pt x="15620" y="4280"/>
                </a:lnTo>
                <a:lnTo>
                  <a:pt x="14784" y="4208"/>
                </a:lnTo>
                <a:cubicBezTo>
                  <a:pt x="14324" y="4166"/>
                  <a:pt x="13360" y="4090"/>
                  <a:pt x="12637" y="4036"/>
                </a:cubicBezTo>
                <a:cubicBezTo>
                  <a:pt x="11125" y="3922"/>
                  <a:pt x="11022" y="3820"/>
                  <a:pt x="11585" y="3002"/>
                </a:cubicBezTo>
                <a:cubicBezTo>
                  <a:pt x="11885" y="2566"/>
                  <a:pt x="11920" y="2386"/>
                  <a:pt x="11874" y="1738"/>
                </a:cubicBezTo>
                <a:cubicBezTo>
                  <a:pt x="11829" y="1107"/>
                  <a:pt x="11752" y="922"/>
                  <a:pt x="11398" y="560"/>
                </a:cubicBezTo>
                <a:cubicBezTo>
                  <a:pt x="11166" y="323"/>
                  <a:pt x="11031" y="92"/>
                  <a:pt x="11081" y="43"/>
                </a:cubicBezTo>
                <a:cubicBezTo>
                  <a:pt x="11096" y="28"/>
                  <a:pt x="10811" y="12"/>
                  <a:pt x="10418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4" name="Jigsaw  We follow a scheme called Jigsaw to focus on PSHE, which links to PSED in EYFS. The first topic focus is: Being me in my world- this will look at the children being in our community as a school, where they live, who they are and what makes them u"/>
          <p:cNvSpPr txBox="1"/>
          <p:nvPr/>
        </p:nvSpPr>
        <p:spPr>
          <a:xfrm>
            <a:off x="10688080" y="7322364"/>
            <a:ext cx="3704273" cy="3303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1" indent="457200" algn="just" defTabSz="825500" rtl="0" eaLnBrk="1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Jigsaw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                             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We follow a scheme called Jigsaw to focus on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 building positive relationships and develop self esteem in learning. It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links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well into our Early Years curriculum (EYFS)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. The  topic focus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for this half term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is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 ‘</a:t>
            </a: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Celebrating differences”.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T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his 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encourages children to think about how our differences make us unique.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ea typeface="Noteworthy Light"/>
              <a:cs typeface="Noteworthy Light"/>
              <a:sym typeface="Noteworthy Light"/>
            </a:endParaRPr>
          </a:p>
        </p:txBody>
      </p:sp>
      <p:sp>
        <p:nvSpPr>
          <p:cNvPr id="195" name="AT HOME: Talk to your children about ways we can be a really good friend."/>
          <p:cNvSpPr txBox="1"/>
          <p:nvPr/>
        </p:nvSpPr>
        <p:spPr>
          <a:xfrm>
            <a:off x="10998009" y="11806915"/>
            <a:ext cx="354951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1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FF644E">
                    <a:hueOff val="-82419"/>
                    <a:satOff val="-9513"/>
                    <a:lumOff val="-16343"/>
                  </a:srgbClr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644E">
                    <a:hueOff val="-82419"/>
                    <a:satOff val="-9513"/>
                    <a:lumOff val="-16343"/>
                  </a:srgbClr>
                </a:solidFill>
                <a:effectLst/>
                <a:uLnTx/>
                <a:uFillTx/>
                <a:latin typeface="Noteworthy Bold"/>
                <a:sym typeface="Noteworthy Bold"/>
              </a:rPr>
              <a:t>AT HOME:</a:t>
            </a:r>
            <a:r>
              <a:rPr lang="en-GB" sz="1600" b="0" dirty="0">
                <a:solidFill>
                  <a:srgbClr val="FF644E">
                    <a:hueOff val="-82419"/>
                    <a:satOff val="-9513"/>
                    <a:lumOff val="-16343"/>
                  </a:srgbClr>
                </a:solidFill>
                <a:latin typeface="Noteworthy Bold"/>
                <a:sym typeface="Noteworthy Bold"/>
              </a:rPr>
              <a:t>. Explore stories that celebrate differences, for example Barry the Fish with Fingers or The Proudest Blue.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644E">
                  <a:hueOff val="-82419"/>
                  <a:satOff val="-9513"/>
                  <a:lumOff val="-16343"/>
                </a:srgbClr>
              </a:solidFill>
              <a:effectLst/>
              <a:uLnTx/>
              <a:uFillTx/>
              <a:latin typeface="Noteworthy Bold"/>
              <a:sym typeface="Noteworthy Bold"/>
            </a:endParaRPr>
          </a:p>
        </p:txBody>
      </p:sp>
      <p:pic>
        <p:nvPicPr>
          <p:cNvPr id="200" name="Image" descr="Image"/>
          <p:cNvPicPr>
            <a:picLocks/>
          </p:cNvPicPr>
          <p:nvPr/>
        </p:nvPicPr>
        <p:blipFill>
          <a:blip r:embed="rId9">
            <a:alphaModFix amt="71632"/>
          </a:blip>
          <a:stretch>
            <a:fillRect/>
          </a:stretch>
        </p:blipFill>
        <p:spPr>
          <a:xfrm>
            <a:off x="10901474" y="6251512"/>
            <a:ext cx="1056496" cy="828280"/>
          </a:xfrm>
          <a:prstGeom prst="rect">
            <a:avLst/>
          </a:prstGeom>
        </p:spPr>
      </p:pic>
      <p:sp>
        <p:nvSpPr>
          <p:cNvPr id="201" name="Music We will sing a range of nursery rhymes in class, as a whole, in groups and individually. This year we will also be following a music scheme called Charanga."/>
          <p:cNvSpPr txBox="1"/>
          <p:nvPr/>
        </p:nvSpPr>
        <p:spPr>
          <a:xfrm>
            <a:off x="14940627" y="10959012"/>
            <a:ext cx="4074000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sz="140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Music</a:t>
            </a:r>
            <a:endParaRPr kumimoji="0" lang="en-GB" sz="140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Bold"/>
              <a:sym typeface="Noteworthy Bold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GB" sz="1100" dirty="0">
                <a:latin typeface="Noteworthy Bold"/>
                <a:sym typeface="Noteworthy Bold"/>
              </a:rPr>
              <a:t>We will be:</a:t>
            </a:r>
            <a:r>
              <a:rPr kumimoji="0" sz="11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 </a:t>
            </a:r>
            <a:endParaRPr kumimoji="0" lang="en-GB" sz="11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Bold"/>
              <a:sym typeface="Noteworthy Bold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00" b="0" dirty="0"/>
              <a:t>Listening and responding to different styles of music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00" b="0" dirty="0"/>
              <a:t>Embedding foundations of the interrelated dimensions of music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00" b="0" dirty="0"/>
              <a:t>Learning to sing or sing along with nursery rhymes and action songs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00" b="0" dirty="0"/>
              <a:t>Improvising leading to playing classroom instruments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00" b="0" dirty="0"/>
              <a:t>Share and perform the learning that has taken place</a:t>
            </a:r>
          </a:p>
        </p:txBody>
      </p:sp>
      <p:sp>
        <p:nvSpPr>
          <p:cNvPr id="203" name="Role play  The children will be able to perform and role play in a range of different spaces. Including; a home corner and a farm shop."/>
          <p:cNvSpPr txBox="1"/>
          <p:nvPr/>
        </p:nvSpPr>
        <p:spPr>
          <a:xfrm>
            <a:off x="14784613" y="8683731"/>
            <a:ext cx="2648689" cy="825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sz="140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Role play  </a:t>
            </a:r>
            <a:endParaRPr kumimoji="0" lang="en-GB" sz="140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Bold"/>
              <a:sym typeface="Noteworthy Bold"/>
            </a:endParaRPr>
          </a:p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The children will be able to perform and role play in a range of different spaces. Including;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 our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home corner.</a:t>
            </a:r>
          </a:p>
        </p:txBody>
      </p:sp>
      <p:sp>
        <p:nvSpPr>
          <p:cNvPr id="206" name="Text"/>
          <p:cNvSpPr txBox="1"/>
          <p:nvPr/>
        </p:nvSpPr>
        <p:spPr>
          <a:xfrm>
            <a:off x="14790904" y="11169722"/>
            <a:ext cx="161196" cy="37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" b="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Light"/>
                <a:ea typeface="Noteworthy Light"/>
                <a:cs typeface="Noteworthy Light"/>
                <a:sym typeface="Noteworthy Light"/>
              </a:rPr>
              <a:t> </a:t>
            </a:r>
          </a:p>
        </p:txBody>
      </p:sp>
      <p:sp>
        <p:nvSpPr>
          <p:cNvPr id="207" name="AT HOME: Sing nursery rhymes."/>
          <p:cNvSpPr txBox="1"/>
          <p:nvPr/>
        </p:nvSpPr>
        <p:spPr>
          <a:xfrm>
            <a:off x="15619769" y="12400434"/>
            <a:ext cx="2778800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1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FF644E">
                    <a:hueOff val="-82419"/>
                    <a:satOff val="-9513"/>
                    <a:lumOff val="-16343"/>
                  </a:srgbClr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644E">
                    <a:hueOff val="-82419"/>
                    <a:satOff val="-9513"/>
                    <a:lumOff val="-16343"/>
                  </a:srgbClr>
                </a:solidFill>
                <a:effectLst/>
                <a:uLnTx/>
                <a:uFillTx/>
                <a:latin typeface="Noteworthy Bold"/>
                <a:sym typeface="Noteworthy Bold"/>
              </a:rPr>
              <a:t>AT HOME: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644E">
                    <a:hueOff val="-82419"/>
                    <a:satOff val="-9513"/>
                    <a:lumOff val="-16343"/>
                  </a:srgbClr>
                </a:solidFill>
                <a:effectLst/>
                <a:uLnTx/>
                <a:uFillTx/>
                <a:latin typeface="Noteworthy Bold"/>
                <a:sym typeface="Noteworthy Bold"/>
              </a:rPr>
              <a:t>Practise the Nativity songs. A copy of these will be sent home in due course.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644E">
                  <a:hueOff val="-82419"/>
                  <a:satOff val="-9513"/>
                  <a:lumOff val="-16343"/>
                </a:srgbClr>
              </a:solidFill>
              <a:effectLst/>
              <a:uLnTx/>
              <a:uFillTx/>
              <a:latin typeface="Noteworthy Bold"/>
              <a:sym typeface="Noteworthy Bold"/>
            </a:endParaRPr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10">
            <a:alphaModFix amt="62648"/>
          </a:blip>
          <a:stretch>
            <a:fillRect/>
          </a:stretch>
        </p:blipFill>
        <p:spPr>
          <a:xfrm>
            <a:off x="17621682" y="8613723"/>
            <a:ext cx="776887" cy="581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" descr="Image"/>
          <p:cNvPicPr>
            <a:picLocks noChangeAspect="1"/>
          </p:cNvPicPr>
          <p:nvPr/>
        </p:nvPicPr>
        <p:blipFill>
          <a:blip r:embed="rId11">
            <a:alphaModFix amt="65308"/>
          </a:blip>
          <a:stretch>
            <a:fillRect/>
          </a:stretch>
        </p:blipFill>
        <p:spPr>
          <a:xfrm>
            <a:off x="16107597" y="6422048"/>
            <a:ext cx="1491622" cy="992607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The natural world…"/>
          <p:cNvSpPr txBox="1"/>
          <p:nvPr/>
        </p:nvSpPr>
        <p:spPr>
          <a:xfrm>
            <a:off x="19419183" y="2840821"/>
            <a:ext cx="4349528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The natural world</a:t>
            </a:r>
            <a:endParaRPr kumimoji="0" lang="en-GB" sz="20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Bold"/>
              <a:sym typeface="Noteworthy Bold"/>
            </a:endParaRPr>
          </a:p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lang="en-GB" sz="1400" b="0" i="0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We</a:t>
            </a:r>
            <a:r>
              <a:rPr kumimoji="0" lang="en-GB" sz="1400" b="0" i="0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 will continue to learn about the wildlife that frequent our school grounds, for example rabbits, hedgehogs and squirrels. We will discuss hibernation and make our own animal habitat. </a:t>
            </a:r>
            <a:r>
              <a:rPr lang="en-GB" sz="1400" b="0" dirty="0">
                <a:latin typeface="Noteworthy Bold"/>
                <a:sym typeface="Noteworthy Bold"/>
              </a:rPr>
              <a:t>As the weather gets colder, we will make bird feeders and watch and identify the birds that we see.</a:t>
            </a:r>
          </a:p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kumimoji="0" sz="14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Bold"/>
              <a:sym typeface="Noteworthy Bold"/>
            </a:endParaRPr>
          </a:p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sym typeface="Noteworthy Light"/>
            </a:endParaRPr>
          </a:p>
        </p:txBody>
      </p:sp>
      <p:sp>
        <p:nvSpPr>
          <p:cNvPr id="214" name="People and communities:…"/>
          <p:cNvSpPr txBox="1"/>
          <p:nvPr/>
        </p:nvSpPr>
        <p:spPr>
          <a:xfrm>
            <a:off x="19419183" y="6695249"/>
            <a:ext cx="4548584" cy="1918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sz="2000" b="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Peo</a:t>
            </a:r>
            <a:r>
              <a:rPr kumimoji="0" lang="en-GB" sz="2000" b="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ple</a:t>
            </a:r>
            <a:r>
              <a:rPr kumimoji="0" lang="en-GB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 and Communities</a:t>
            </a:r>
          </a:p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lang="en-GB" sz="1400" b="0" dirty="0">
              <a:latin typeface="Noteworthy Bold"/>
              <a:sym typeface="Noteworthy Bold"/>
            </a:endParaRPr>
          </a:p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lang="en-GB" sz="14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This</a:t>
            </a:r>
            <a:r>
              <a:rPr kumimoji="0" lang="en-GB" sz="1400" b="0" i="0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 half term will see the children becoming excited about many festivals including Halloween, Bonfire Night, Diwali</a:t>
            </a:r>
            <a:r>
              <a:rPr lang="en-GB" sz="1400" b="0" dirty="0">
                <a:latin typeface="Noteworthy Bold"/>
                <a:sym typeface="Noteworthy Bold"/>
              </a:rPr>
              <a:t> and Christmas. There will also be discussions around Remembrance Day and the significance of poppies.</a:t>
            </a:r>
            <a:endParaRPr kumimoji="0" lang="en-GB" sz="14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Bold"/>
              <a:sym typeface="Noteworthy Bold"/>
            </a:endParaRPr>
          </a:p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kumimoji="0" sz="1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Bold"/>
              <a:sym typeface="Noteworthy Bold"/>
            </a:endParaRPr>
          </a:p>
        </p:txBody>
      </p:sp>
      <p:sp>
        <p:nvSpPr>
          <p:cNvPr id="215" name="AT HOME: Talk to your children about the world around them and their place in it."/>
          <p:cNvSpPr txBox="1"/>
          <p:nvPr/>
        </p:nvSpPr>
        <p:spPr>
          <a:xfrm>
            <a:off x="19828402" y="11566509"/>
            <a:ext cx="378168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1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FF644E">
                    <a:hueOff val="-82419"/>
                    <a:satOff val="-9513"/>
                    <a:lumOff val="-16343"/>
                  </a:srgbClr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644E">
                    <a:hueOff val="-82419"/>
                    <a:satOff val="-9513"/>
                    <a:lumOff val="-16343"/>
                  </a:srgbClr>
                </a:solidFill>
                <a:effectLst/>
                <a:uLnTx/>
                <a:uFillTx/>
                <a:latin typeface="Noteworthy Bold"/>
                <a:sym typeface="Noteworthy Bold"/>
              </a:rPr>
              <a:t>AT HOME: Talk to your children about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644E">
                    <a:hueOff val="-82419"/>
                    <a:satOff val="-9513"/>
                    <a:lumOff val="-16343"/>
                  </a:srgbClr>
                </a:solidFill>
                <a:effectLst/>
                <a:uLnTx/>
                <a:uFillTx/>
                <a:latin typeface="Noteworthy Bold"/>
                <a:sym typeface="Noteworthy Bold"/>
              </a:rPr>
              <a:t>how people across</a:t>
            </a:r>
            <a:r>
              <a:rPr kumimoji="0" lang="en-GB" sz="1600" b="0" i="0" u="none" strike="noStrike" kern="0" cap="none" spc="0" normalizeH="0" noProof="0" dirty="0">
                <a:ln>
                  <a:noFill/>
                </a:ln>
                <a:solidFill>
                  <a:srgbClr val="FF644E">
                    <a:hueOff val="-82419"/>
                    <a:satOff val="-9513"/>
                    <a:lumOff val="-16343"/>
                  </a:srgbClr>
                </a:solidFill>
                <a:effectLst/>
                <a:uLnTx/>
                <a:uFillTx/>
                <a:latin typeface="Noteworthy Bold"/>
                <a:sym typeface="Noteworthy Bold"/>
              </a:rPr>
              <a:t> the community celebrate different festivals. 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644E">
                  <a:hueOff val="-82419"/>
                  <a:satOff val="-9513"/>
                  <a:lumOff val="-16343"/>
                </a:srgbClr>
              </a:solidFill>
              <a:effectLst/>
              <a:uLnTx/>
              <a:uFillTx/>
              <a:latin typeface="Noteworthy Bold"/>
              <a:sym typeface="Noteworthy Bold"/>
            </a:endParaRPr>
          </a:p>
        </p:txBody>
      </p:sp>
      <p:sp>
        <p:nvSpPr>
          <p:cNvPr id="216" name="AT HOME: Practice counting and looking for numbers in the world around them."/>
          <p:cNvSpPr txBox="1"/>
          <p:nvPr/>
        </p:nvSpPr>
        <p:spPr>
          <a:xfrm>
            <a:off x="9808182" y="2092787"/>
            <a:ext cx="159485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1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FF644E">
                    <a:hueOff val="-82419"/>
                    <a:satOff val="-9513"/>
                    <a:lumOff val="-16343"/>
                  </a:srgbClr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644E">
                    <a:hueOff val="-82419"/>
                    <a:satOff val="-9513"/>
                    <a:lumOff val="-16343"/>
                  </a:srgbClr>
                </a:solidFill>
                <a:effectLst/>
                <a:uLnTx/>
                <a:uFillTx/>
                <a:latin typeface="Noteworthy Bold"/>
                <a:sym typeface="Noteworthy Bold"/>
              </a:rPr>
              <a:t>AT HOME: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644E">
                  <a:hueOff val="-82419"/>
                  <a:satOff val="-9513"/>
                  <a:lumOff val="-16343"/>
                </a:srgbClr>
              </a:solidFill>
              <a:effectLst/>
              <a:uLnTx/>
              <a:uFillTx/>
              <a:latin typeface="Noteworthy Bold"/>
              <a:sym typeface="Noteworthy Bold"/>
            </a:endParaRPr>
          </a:p>
        </p:txBody>
      </p:sp>
      <p:pic>
        <p:nvPicPr>
          <p:cNvPr id="217" name="Image" descr="Image"/>
          <p:cNvPicPr>
            <a:picLocks noChangeAspect="1"/>
          </p:cNvPicPr>
          <p:nvPr/>
        </p:nvPicPr>
        <p:blipFill>
          <a:blip r:embed="rId12">
            <a:alphaModFix amt="62313"/>
          </a:blip>
          <a:stretch>
            <a:fillRect/>
          </a:stretch>
        </p:blipFill>
        <p:spPr>
          <a:xfrm>
            <a:off x="20952960" y="9304941"/>
            <a:ext cx="1358901" cy="1358901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opics…"/>
          <p:cNvSpPr txBox="1"/>
          <p:nvPr/>
        </p:nvSpPr>
        <p:spPr>
          <a:xfrm>
            <a:off x="21379392" y="11789708"/>
            <a:ext cx="2818245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algn="just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u="sng">
                <a:latin typeface="Noteworthy Bold"/>
                <a:ea typeface="Noteworthy Bold"/>
                <a:cs typeface="Noteworthy Bold"/>
                <a:sym typeface="Noteworthy Bold"/>
              </a:defRPr>
            </a:pPr>
            <a:endParaRPr kumimoji="0" sz="1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eworthy Light"/>
              <a:ea typeface="Noteworthy Light"/>
              <a:cs typeface="Noteworthy Light"/>
              <a:sym typeface="Noteworthy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6718" y="339567"/>
            <a:ext cx="34323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u="sng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lang="en-GB" sz="2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Physical development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82246" y="339567"/>
            <a:ext cx="21691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u="sng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lang="en-GB" sz="2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Mathematics </a:t>
            </a:r>
          </a:p>
        </p:txBody>
      </p:sp>
      <p:sp>
        <p:nvSpPr>
          <p:cNvPr id="5" name="Rectangle 4"/>
          <p:cNvSpPr/>
          <p:nvPr/>
        </p:nvSpPr>
        <p:spPr>
          <a:xfrm>
            <a:off x="9791830" y="901049"/>
            <a:ext cx="8957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We follow the White Rose scheme for </a:t>
            </a:r>
            <a:r>
              <a:rPr kumimoji="0" lang="en-US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maths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, incorporating </a:t>
            </a:r>
            <a:r>
              <a:rPr kumimoji="0" lang="en-US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numicon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and number blocks to support our </a:t>
            </a:r>
            <a:r>
              <a:rPr kumimoji="0" lang="en-US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maths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.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470808" y="315754"/>
            <a:ext cx="45146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u="sng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lang="en-US" sz="2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eworthy Bold"/>
                <a:sym typeface="Noteworthy Bold"/>
              </a:rPr>
              <a:t>Understanding the world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370703" y="6130767"/>
            <a:ext cx="10935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u="sng">
                <a:solidFill>
                  <a:srgbClr val="0C0404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kumimoji="0" lang="en-GB" sz="2600" b="0" i="0" u="sng" strike="noStrike" kern="0" cap="none" spc="0" normalizeH="0" baseline="0" noProof="0" dirty="0">
                <a:ln>
                  <a:noFill/>
                </a:ln>
                <a:solidFill>
                  <a:srgbClr val="0C0404"/>
                </a:solidFill>
                <a:effectLst/>
                <a:uLnTx/>
                <a:uFillTx/>
                <a:latin typeface="Noteworthy Bold"/>
                <a:sym typeface="Noteworthy Bold"/>
              </a:rPr>
              <a:t>PSED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435" y="13038664"/>
            <a:ext cx="995980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Remember to log any home learning onto Seesaw. If you need reminders of your login details, please get in touch with your child’s class teacher.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0336" y="10515448"/>
            <a:ext cx="3528751" cy="1664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70802" y="7783800"/>
            <a:ext cx="3181069" cy="21082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5657" y="2366892"/>
            <a:ext cx="1945072" cy="18083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526202" y="4660349"/>
            <a:ext cx="1657350" cy="1695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290571" y="4660349"/>
            <a:ext cx="2641251" cy="16136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002787" y="1441214"/>
            <a:ext cx="3381375" cy="11144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442063" y="9537665"/>
            <a:ext cx="2597357" cy="11644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Noteworthy Bold"/>
                <a:sym typeface="Helvetica Neue"/>
              </a:rPr>
              <a:t>Nativity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dirty="0">
                <a:latin typeface="Noteworthy Bold"/>
              </a:rPr>
              <a:t>This half term the children will have the opportunity to speak and sing in our Reception Nativity Play. Get ready to practise song words and using big clear speaking voices!</a:t>
            </a:r>
            <a:endParaRPr kumimoji="0" lang="en-GB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Noteworthy Bold"/>
              <a:sym typeface="Helvetica Neue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952100" y="9550596"/>
            <a:ext cx="1076325" cy="1657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93147" y="1545196"/>
            <a:ext cx="885601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/>
              <a:t>This half term we begin looking at numbers- starting with 1, 2 and </a:t>
            </a:r>
            <a:r>
              <a:rPr lang="en-GB" sz="1400" dirty="0"/>
              <a:t>3</a:t>
            </a:r>
            <a:r>
              <a:rPr lang="en-GB" sz="1200" dirty="0"/>
              <a:t>.</a:t>
            </a:r>
            <a:endParaRPr kumimoji="0" lang="en-GB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366439" y="2034553"/>
            <a:ext cx="4533900" cy="2524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44235" y="2504774"/>
            <a:ext cx="3895884" cy="288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0755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1339</Words>
  <Application>Microsoft Office PowerPoint</Application>
  <PresentationFormat>Custom</PresentationFormat>
  <Paragraphs>199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Comic Sans MS</vt:lpstr>
      <vt:lpstr>Helvetica Neue</vt:lpstr>
      <vt:lpstr>Helvetica Neue Light</vt:lpstr>
      <vt:lpstr>Helvetica Neue Medium</vt:lpstr>
      <vt:lpstr>Noteworthy Bold</vt:lpstr>
      <vt:lpstr>Noteworthy Light</vt:lpstr>
      <vt:lpstr>White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Hutchinson</dc:creator>
  <cp:lastModifiedBy>A Denton</cp:lastModifiedBy>
  <cp:revision>105</cp:revision>
  <dcterms:modified xsi:type="dcterms:W3CDTF">2022-11-01T21:27:48Z</dcterms:modified>
</cp:coreProperties>
</file>