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8" r:id="rId2"/>
    <p:sldId id="257" r:id="rId3"/>
    <p:sldId id="260" r:id="rId4"/>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091" autoAdjust="0"/>
  </p:normalViewPr>
  <p:slideViewPr>
    <p:cSldViewPr snapToGrid="0">
      <p:cViewPr varScale="1">
        <p:scale>
          <a:sx n="54" d="100"/>
          <a:sy n="54" d="100"/>
        </p:scale>
        <p:origin x="7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02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49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2:41:21.51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2:41:27.878"/>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729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18" Type="http://schemas.openxmlformats.org/officeDocument/2006/relationships/image" Target="../media/image4.jpeg"/><Relationship Id="rId3" Type="http://schemas.openxmlformats.org/officeDocument/2006/relationships/customXml" Target="../ink/ink1.xml"/><Relationship Id="rId1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image" Target="../media/image2.jpeg"/><Relationship Id="rId1" Type="http://schemas.openxmlformats.org/officeDocument/2006/relationships/slideLayout" Target="../slideLayouts/slideLayout1.xml"/><Relationship Id="rId15" Type="http://schemas.openxmlformats.org/officeDocument/2006/relationships/image" Target="../media/image1.jpeg"/><Relationship Id="rId19" Type="http://schemas.openxmlformats.org/officeDocument/2006/relationships/image" Target="../media/image5.jpeg"/><Relationship Id="rId14" Type="http://schemas.openxmlformats.org/officeDocument/2006/relationships/customXml" Target="../ink/ink2.xml"/></Relationships>
</file>

<file path=ppt/slides/_rels/slide2.xml.rels><?xml version="1.0" encoding="UTF-8" standalone="yes"?>
<Relationships xmlns="http://schemas.openxmlformats.org/package/2006/relationships"><Relationship Id="rId13" Type="http://schemas.openxmlformats.org/officeDocument/2006/relationships/hyperlink" Target="https://ebooks.monsterphonics.com/register/standard-school/?ca=282bccec0f3a2379c9ff4c6075b28fa1" TargetMode="External"/><Relationship Id="rId18" Type="http://schemas.openxmlformats.org/officeDocument/2006/relationships/image" Target="../media/image11.png"/><Relationship Id="rId3" Type="http://schemas.openxmlformats.org/officeDocument/2006/relationships/image" Target="../media/image6.tif"/><Relationship Id="rId12" Type="http://schemas.openxmlformats.org/officeDocument/2006/relationships/customXml" Target="../ink/ink4.xml"/><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2.xml"/><Relationship Id="rId11" Type="http://schemas.openxmlformats.org/officeDocument/2006/relationships/image" Target="../media/image60.emf"/><Relationship Id="rId15" Type="http://schemas.openxmlformats.org/officeDocument/2006/relationships/image" Target="../media/image8.png"/><Relationship Id="rId4" Type="http://schemas.openxmlformats.org/officeDocument/2006/relationships/customXml" Target="../ink/ink3.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378073" y="333543"/>
            <a:ext cx="1270061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000" b="0">
                <a:latin typeface="Noteworthy Bold"/>
                <a:ea typeface="Noteworthy Bold"/>
                <a:cs typeface="Noteworthy Bold"/>
                <a:sym typeface="Noteworthy Bold"/>
              </a:defRPr>
            </a:lvl1pPr>
          </a:lstStyle>
          <a:p>
            <a:r>
              <a:rPr lang="en-GB" dirty="0"/>
              <a:t>Spring 1 Y2 </a:t>
            </a:r>
            <a:r>
              <a:rPr dirty="0"/>
              <a:t>: </a:t>
            </a:r>
            <a:r>
              <a:rPr lang="en-GB" dirty="0"/>
              <a:t>Healthy Me</a:t>
            </a:r>
            <a:endParaRPr dirty="0"/>
          </a:p>
        </p:txBody>
      </p:sp>
      <p:sp>
        <p:nvSpPr>
          <p:cNvPr id="121" name="Key books this term"/>
          <p:cNvSpPr txBox="1"/>
          <p:nvPr/>
        </p:nvSpPr>
        <p:spPr>
          <a:xfrm>
            <a:off x="294397" y="1127916"/>
            <a:ext cx="3268505" cy="705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t>Key books this term</a:t>
            </a:r>
          </a:p>
        </p:txBody>
      </p:sp>
      <p:sp>
        <p:nvSpPr>
          <p:cNvPr id="135" name="Autumn- week 7"/>
          <p:cNvSpPr/>
          <p:nvPr/>
        </p:nvSpPr>
        <p:spPr>
          <a:xfrm>
            <a:off x="20186594" y="4208692"/>
            <a:ext cx="3920394" cy="1455884"/>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Wash my hands</a:t>
            </a:r>
            <a:endParaRPr dirty="0"/>
          </a:p>
        </p:txBody>
      </p:sp>
      <p:sp>
        <p:nvSpPr>
          <p:cNvPr id="148" name="Key Vocabulary:…"/>
          <p:cNvSpPr/>
          <p:nvPr/>
        </p:nvSpPr>
        <p:spPr>
          <a:xfrm>
            <a:off x="19791875" y="5114546"/>
            <a:ext cx="4252703" cy="8102688"/>
          </a:xfrm>
          <a:custGeom>
            <a:avLst/>
            <a:gdLst/>
            <a:ahLst/>
            <a:cxnLst>
              <a:cxn ang="0">
                <a:pos x="wd2" y="hd2"/>
              </a:cxn>
              <a:cxn ang="5400000">
                <a:pos x="wd2" y="hd2"/>
              </a:cxn>
              <a:cxn ang="10800000">
                <a:pos x="wd2" y="hd2"/>
              </a:cxn>
              <a:cxn ang="16200000">
                <a:pos x="wd2" y="hd2"/>
              </a:cxn>
            </a:cxnLst>
            <a:rect l="0" t="0" r="r" b="b"/>
            <a:pathLst>
              <a:path w="21600" h="21600" extrusionOk="0">
                <a:moveTo>
                  <a:pt x="2705" y="0"/>
                </a:moveTo>
                <a:lnTo>
                  <a:pt x="1818" y="2248"/>
                </a:lnTo>
                <a:cubicBezTo>
                  <a:pt x="809" y="2266"/>
                  <a:pt x="0" y="2745"/>
                  <a:pt x="0" y="3336"/>
                </a:cubicBezTo>
                <a:lnTo>
                  <a:pt x="0" y="20508"/>
                </a:lnTo>
                <a:cubicBezTo>
                  <a:pt x="0" y="21111"/>
                  <a:pt x="840" y="21600"/>
                  <a:pt x="1876" y="21600"/>
                </a:cubicBezTo>
                <a:lnTo>
                  <a:pt x="19724" y="21600"/>
                </a:lnTo>
                <a:cubicBezTo>
                  <a:pt x="20760" y="21600"/>
                  <a:pt x="21600" y="21111"/>
                  <a:pt x="21600" y="20508"/>
                </a:cubicBezTo>
                <a:lnTo>
                  <a:pt x="21600" y="3336"/>
                </a:lnTo>
                <a:cubicBezTo>
                  <a:pt x="21600" y="2733"/>
                  <a:pt x="20760" y="2244"/>
                  <a:pt x="19724" y="2244"/>
                </a:cubicBezTo>
                <a:lnTo>
                  <a:pt x="3590" y="2244"/>
                </a:lnTo>
                <a:lnTo>
                  <a:pt x="2705"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r>
              <a:rPr sz="2200" dirty="0"/>
              <a:t>Key Vocabulary:</a:t>
            </a:r>
            <a:endParaRPr lang="en-GB" sz="2200" dirty="0"/>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2200" dirty="0">
                <a:solidFill>
                  <a:srgbClr val="FF0000"/>
                </a:solidFill>
              </a:rPr>
              <a:t>Molecules: Small particles in soap.</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2200" dirty="0">
                <a:solidFill>
                  <a:srgbClr val="FF0000"/>
                </a:solidFill>
              </a:rPr>
              <a:t>Germs: Tiny living things that can cause and spread diseases and viruses. </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2200" dirty="0">
                <a:solidFill>
                  <a:srgbClr val="FF0000"/>
                </a:solidFill>
              </a:rPr>
              <a:t>Sweat: your body’s way of cooling down. </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2200" dirty="0">
                <a:solidFill>
                  <a:srgbClr val="FF0000"/>
                </a:solidFill>
              </a:rPr>
              <a:t>Head lice: Tiny insects that live in your hair. </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2200" dirty="0">
                <a:solidFill>
                  <a:srgbClr val="FF0000"/>
                </a:solidFill>
              </a:rPr>
              <a:t>Nits: Head lice eggs</a:t>
            </a:r>
            <a:r>
              <a:rPr lang="en-GB" sz="2200">
                <a:solidFill>
                  <a:srgbClr val="FF0000"/>
                </a:solidFill>
              </a:rPr>
              <a:t>. </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endParaRPr lang="en-GB" sz="2400" dirty="0">
              <a:solidFill>
                <a:srgbClr val="FF0000"/>
              </a:solidFill>
            </a:endParaRPr>
          </a:p>
          <a:p>
            <a:pPr>
              <a:defRPr sz="3200" b="0">
                <a:latin typeface="Noteworthy Light"/>
                <a:ea typeface="Noteworthy Light"/>
                <a:cs typeface="Noteworthy Light"/>
                <a:sym typeface="Noteworthy Light"/>
              </a:defRPr>
            </a:pPr>
            <a:r>
              <a:rPr sz="2200" dirty="0"/>
              <a:t>Key Questions</a:t>
            </a:r>
            <a:r>
              <a:rPr lang="en-GB" sz="2200" dirty="0"/>
              <a:t>?</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200" dirty="0"/>
              <a:t>When and why should we wash our hands?</a:t>
            </a:r>
            <a:endParaRPr lang="en-GB" sz="2200" dirty="0">
              <a:latin typeface="Noteworthy Light"/>
            </a:endParaRP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200" dirty="0">
                <a:latin typeface="Noteworthy Light"/>
                <a:cs typeface="Arial" panose="020B0604020202020204" pitchFamily="34" charset="0"/>
              </a:rPr>
              <a:t>Does washing our hands with just water get rid of germs?</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200" dirty="0">
                <a:latin typeface="Noteworthy Light"/>
                <a:cs typeface="Arial" panose="020B0604020202020204" pitchFamily="34" charset="0"/>
              </a:rPr>
              <a:t>Why should you shower after going swimming?</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2200" dirty="0">
                <a:latin typeface="Noteworthy Light"/>
                <a:cs typeface="Arial" panose="020B0604020202020204" pitchFamily="34" charset="0"/>
              </a:rPr>
              <a:t>How can head lice be spotted?</a:t>
            </a:r>
          </a:p>
          <a:p>
            <a:pPr algn="l">
              <a:defRPr sz="3200" b="0">
                <a:latin typeface="Noteworthy Light"/>
                <a:ea typeface="Noteworthy Light"/>
                <a:cs typeface="Noteworthy Light"/>
                <a:sym typeface="Noteworthy Light"/>
              </a:defRPr>
            </a:pPr>
            <a:endParaRPr lang="en-GB" sz="2200" dirty="0">
              <a:latin typeface="Noteworthy Light"/>
              <a:cs typeface="Arial" panose="020B0604020202020204" pitchFamily="34" charset="0"/>
            </a:endParaRP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endParaRPr dirty="0">
              <a:solidFill>
                <a:srgbClr val="000000"/>
              </a:solidFill>
            </a:endParaRPr>
          </a:p>
        </p:txBody>
      </p:sp>
      <p:sp>
        <p:nvSpPr>
          <p:cNvPr id="17" name="Key Vocabulary:…"/>
          <p:cNvSpPr/>
          <p:nvPr/>
        </p:nvSpPr>
        <p:spPr>
          <a:xfrm>
            <a:off x="706478" y="5059779"/>
            <a:ext cx="4271860" cy="8157455"/>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r>
              <a:rPr sz="2200" dirty="0"/>
              <a:t>Key Vocabulary:</a:t>
            </a:r>
            <a:endParaRPr lang="en-GB" sz="2200" dirty="0"/>
          </a:p>
          <a:p>
            <a:pPr algn="l">
              <a:defRPr sz="3200" b="0">
                <a:latin typeface="Noteworthy Light"/>
                <a:ea typeface="Noteworthy Light"/>
                <a:cs typeface="Noteworthy Light"/>
                <a:sym typeface="Noteworthy Light"/>
              </a:defRPr>
            </a:pPr>
            <a:r>
              <a:rPr lang="en-GB" sz="2200" dirty="0">
                <a:solidFill>
                  <a:srgbClr val="FF0000"/>
                </a:solidFill>
              </a:rPr>
              <a:t>Beige: </a:t>
            </a:r>
            <a:r>
              <a:rPr lang="en-GB" sz="2200" b="0" dirty="0">
                <a:solidFill>
                  <a:srgbClr val="FF0000"/>
                </a:solidFill>
                <a:sym typeface="Noteworthy Light"/>
              </a:rPr>
              <a:t>a pale sandy colour.</a:t>
            </a:r>
            <a:endParaRPr lang="en-GB" sz="2200" dirty="0">
              <a:solidFill>
                <a:srgbClr val="FF0000"/>
              </a:solidFill>
            </a:endParaRPr>
          </a:p>
          <a:p>
            <a:pPr algn="l">
              <a:defRPr sz="3200" b="0">
                <a:latin typeface="Noteworthy Light"/>
                <a:ea typeface="Noteworthy Light"/>
                <a:cs typeface="Noteworthy Light"/>
                <a:sym typeface="Noteworthy Light"/>
              </a:defRPr>
            </a:pPr>
            <a:r>
              <a:rPr lang="en-GB" sz="2200" dirty="0">
                <a:solidFill>
                  <a:srgbClr val="FF0000"/>
                </a:solidFill>
              </a:rPr>
              <a:t>Flask: a container for liquids.</a:t>
            </a:r>
          </a:p>
          <a:p>
            <a:pPr algn="l">
              <a:defRPr sz="3200" b="0">
                <a:latin typeface="Noteworthy Light"/>
                <a:ea typeface="Noteworthy Light"/>
                <a:cs typeface="Noteworthy Light"/>
                <a:sym typeface="Noteworthy Light"/>
              </a:defRPr>
            </a:pPr>
            <a:r>
              <a:rPr lang="en-GB" sz="2200" dirty="0">
                <a:solidFill>
                  <a:srgbClr val="FF0000"/>
                </a:solidFill>
              </a:rPr>
              <a:t>Honeydew: a type of melon which had a greenish, yellow peel and a pale green inside. </a:t>
            </a:r>
          </a:p>
          <a:p>
            <a:pPr algn="l">
              <a:defRPr sz="3200" b="0">
                <a:latin typeface="Noteworthy Light"/>
                <a:ea typeface="Noteworthy Light"/>
                <a:cs typeface="Noteworthy Light"/>
                <a:sym typeface="Noteworthy Light"/>
              </a:defRPr>
            </a:pPr>
            <a:r>
              <a:rPr lang="en-GB" sz="2200" dirty="0">
                <a:solidFill>
                  <a:srgbClr val="FF0000"/>
                </a:solidFill>
              </a:rPr>
              <a:t>Gazillions: a very large number or amount used for emphasis.</a:t>
            </a:r>
          </a:p>
          <a:p>
            <a:pPr algn="l">
              <a:defRPr sz="3200" b="0">
                <a:latin typeface="Noteworthy Light"/>
                <a:ea typeface="Noteworthy Light"/>
                <a:cs typeface="Noteworthy Light"/>
                <a:sym typeface="Noteworthy Light"/>
              </a:defRPr>
            </a:pPr>
            <a:r>
              <a:rPr lang="en-GB" sz="2200" dirty="0">
                <a:solidFill>
                  <a:srgbClr val="FF0000"/>
                </a:solidFill>
              </a:rPr>
              <a:t>Coriander: this is a herb that’s used in cooking.</a:t>
            </a:r>
            <a:endParaRPr lang="en-GB" sz="2200" dirty="0"/>
          </a:p>
          <a:p>
            <a:pPr>
              <a:buSzPct val="125000"/>
              <a:defRPr sz="2800" b="0">
                <a:latin typeface="Noteworthy Light"/>
                <a:ea typeface="Noteworthy Light"/>
                <a:cs typeface="Noteworthy Light"/>
                <a:sym typeface="Noteworthy Light"/>
              </a:defRPr>
            </a:pPr>
            <a:r>
              <a:rPr sz="2200" dirty="0"/>
              <a:t>Key Questions?</a:t>
            </a:r>
            <a:endParaRPr lang="en-GB" sz="2200" dirty="0"/>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Why is the mum sick of beige food?</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What games do you think they’ll play in the supermarket?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Why should we eat different coloured foods?</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What would you make with these foods?</a:t>
            </a:r>
          </a:p>
          <a:p>
            <a:pPr>
              <a:buSzPct val="125000"/>
              <a:defRPr sz="2800" b="0">
                <a:latin typeface="Noteworthy Light"/>
                <a:ea typeface="Noteworthy Light"/>
                <a:cs typeface="Noteworthy Light"/>
                <a:sym typeface="Noteworthy Light"/>
              </a:defRPr>
            </a:pPr>
            <a:endParaRPr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p:txBody>
      </p:sp>
      <p:sp>
        <p:nvSpPr>
          <p:cNvPr id="19" name="Key Vocabulary:…">
            <a:extLst>
              <a:ext uri="{FF2B5EF4-FFF2-40B4-BE49-F238E27FC236}">
                <a16:creationId xmlns:a16="http://schemas.microsoft.com/office/drawing/2014/main" id="{239868CF-9B96-4812-9A4B-6B5C6F1F666E}"/>
              </a:ext>
            </a:extLst>
          </p:cNvPr>
          <p:cNvSpPr/>
          <p:nvPr/>
        </p:nvSpPr>
        <p:spPr>
          <a:xfrm>
            <a:off x="10294466" y="5021562"/>
            <a:ext cx="4252704" cy="8195674"/>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r>
              <a:rPr lang="en-GB" sz="2200" dirty="0"/>
              <a:t>Key Vocabulary:</a:t>
            </a:r>
          </a:p>
          <a:p>
            <a:pPr algn="l">
              <a:defRPr sz="3200" b="0">
                <a:latin typeface="Noteworthy Light"/>
                <a:ea typeface="Noteworthy Light"/>
                <a:cs typeface="Noteworthy Light"/>
                <a:sym typeface="Noteworthy Light"/>
              </a:defRPr>
            </a:pPr>
            <a:r>
              <a:rPr lang="en-GB" sz="2200" dirty="0">
                <a:solidFill>
                  <a:srgbClr val="FF0000"/>
                </a:solidFill>
              </a:rPr>
              <a:t>Bibimbap: a Korean rice dish.</a:t>
            </a:r>
          </a:p>
          <a:p>
            <a:pPr algn="l">
              <a:defRPr sz="3200" b="0">
                <a:latin typeface="Noteworthy Light"/>
                <a:ea typeface="Noteworthy Light"/>
                <a:cs typeface="Noteworthy Light"/>
                <a:sym typeface="Noteworthy Light"/>
              </a:defRPr>
            </a:pPr>
            <a:r>
              <a:rPr lang="en-GB" sz="2200" dirty="0">
                <a:solidFill>
                  <a:srgbClr val="FF0000"/>
                </a:solidFill>
              </a:rPr>
              <a:t>Data: facts and data collected for analysis. </a:t>
            </a:r>
          </a:p>
          <a:p>
            <a:pPr algn="l">
              <a:defRPr sz="3200" b="0">
                <a:latin typeface="Noteworthy Light"/>
                <a:ea typeface="Noteworthy Light"/>
                <a:cs typeface="Noteworthy Light"/>
                <a:sym typeface="Noteworthy Light"/>
              </a:defRPr>
            </a:pPr>
            <a:r>
              <a:rPr lang="en-GB" sz="2200" dirty="0">
                <a:solidFill>
                  <a:srgbClr val="FF0000"/>
                </a:solidFill>
              </a:rPr>
              <a:t>Tagine: a North African stew of spiced meat and vegetables.</a:t>
            </a:r>
          </a:p>
          <a:p>
            <a:pPr algn="l">
              <a:defRPr sz="3200" b="0">
                <a:latin typeface="Noteworthy Light"/>
                <a:ea typeface="Noteworthy Light"/>
                <a:cs typeface="Noteworthy Light"/>
                <a:sym typeface="Noteworthy Light"/>
              </a:defRPr>
            </a:pPr>
            <a:r>
              <a:rPr lang="en-GB" sz="2200" dirty="0">
                <a:solidFill>
                  <a:srgbClr val="FF0000"/>
                </a:solidFill>
              </a:rPr>
              <a:t>Empanada: a Spanish pastry filled with savoury ingredients. </a:t>
            </a:r>
          </a:p>
          <a:p>
            <a:pPr algn="l">
              <a:defRPr sz="3200" b="0">
                <a:latin typeface="Noteworthy Light"/>
                <a:ea typeface="Noteworthy Light"/>
                <a:cs typeface="Noteworthy Light"/>
                <a:sym typeface="Noteworthy Light"/>
              </a:defRPr>
            </a:pPr>
            <a:endParaRPr lang="en-GB" sz="2200" dirty="0">
              <a:solidFill>
                <a:srgbClr val="FF0000"/>
              </a:solidFill>
            </a:endParaRPr>
          </a:p>
          <a:p>
            <a:pPr>
              <a:defRPr sz="3200" b="0">
                <a:latin typeface="Noteworthy Light"/>
                <a:ea typeface="Noteworthy Light"/>
                <a:cs typeface="Noteworthy Light"/>
                <a:sym typeface="Noteworthy Light"/>
              </a:defRPr>
            </a:pPr>
            <a:r>
              <a:rPr lang="en-GB" sz="2200" dirty="0"/>
              <a:t>Key Questions?</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How do the parents feel about having pizza every night?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Why does </a:t>
            </a:r>
            <a:r>
              <a:rPr lang="en-GB" sz="2200" dirty="0" err="1"/>
              <a:t>Pipo</a:t>
            </a:r>
            <a:r>
              <a:rPr lang="en-GB" sz="2200" dirty="0"/>
              <a:t> think pizza is the best? </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Is it healthy to have pizza every night?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Why is it good to try new foods?</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Do you think she’ll prefer the other foods to pizza?</a:t>
            </a:r>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p:txBody>
      </p:sp>
      <p:sp>
        <p:nvSpPr>
          <p:cNvPr id="20" name="All about me: Growing and Families- week 3-4"/>
          <p:cNvSpPr/>
          <p:nvPr/>
        </p:nvSpPr>
        <p:spPr>
          <a:xfrm>
            <a:off x="963793" y="4151316"/>
            <a:ext cx="4125269" cy="1314111"/>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Which food will you choose?</a:t>
            </a:r>
            <a:endParaRPr dirty="0"/>
          </a:p>
        </p:txBody>
      </p:sp>
      <p:sp>
        <p:nvSpPr>
          <p:cNvPr id="21" name="All about me: Growing and Families- week 3-4">
            <a:extLst>
              <a:ext uri="{FF2B5EF4-FFF2-40B4-BE49-F238E27FC236}">
                <a16:creationId xmlns:a16="http://schemas.microsoft.com/office/drawing/2014/main" id="{2B312804-6DB7-45EE-AE57-B24ABE719414}"/>
              </a:ext>
            </a:extLst>
          </p:cNvPr>
          <p:cNvSpPr/>
          <p:nvPr/>
        </p:nvSpPr>
        <p:spPr>
          <a:xfrm>
            <a:off x="10349716" y="4135761"/>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Every </a:t>
            </a:r>
            <a:r>
              <a:rPr lang="en-GB"/>
              <a:t>night is </a:t>
            </a:r>
            <a:r>
              <a:rPr lang="en-GB" dirty="0"/>
              <a:t>pizza night</a:t>
            </a:r>
            <a:endParaRPr dirty="0"/>
          </a:p>
        </p:txBody>
      </p:sp>
      <p:sp>
        <p:nvSpPr>
          <p:cNvPr id="26" name="Key Vocabulary:…"/>
          <p:cNvSpPr/>
          <p:nvPr/>
        </p:nvSpPr>
        <p:spPr>
          <a:xfrm>
            <a:off x="15099638" y="5021562"/>
            <a:ext cx="4252703" cy="8195674"/>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r>
              <a:rPr lang="en-GB" sz="2200" dirty="0"/>
              <a:t>Key Vocabulary:</a:t>
            </a:r>
          </a:p>
          <a:p>
            <a:pPr algn="l">
              <a:defRPr sz="3200" b="0">
                <a:latin typeface="Noteworthy Light"/>
                <a:ea typeface="Noteworthy Light"/>
                <a:cs typeface="Noteworthy Light"/>
                <a:sym typeface="Noteworthy Light"/>
              </a:defRPr>
            </a:pPr>
            <a:r>
              <a:rPr lang="en-GB" sz="2200" dirty="0">
                <a:solidFill>
                  <a:srgbClr val="FF0000"/>
                </a:solidFill>
              </a:rPr>
              <a:t>Exhausted: where you are extremely tired.</a:t>
            </a:r>
          </a:p>
          <a:p>
            <a:pPr algn="l">
              <a:defRPr sz="3200" b="0">
                <a:latin typeface="Noteworthy Light"/>
                <a:ea typeface="Noteworthy Light"/>
                <a:cs typeface="Noteworthy Light"/>
                <a:sym typeface="Noteworthy Light"/>
              </a:defRPr>
            </a:pPr>
            <a:r>
              <a:rPr lang="en-GB" sz="2200" dirty="0">
                <a:solidFill>
                  <a:srgbClr val="FF0000"/>
                </a:solidFill>
              </a:rPr>
              <a:t>Shot put: an athletic contest where you throw a heavy round ball as far as possible. </a:t>
            </a:r>
          </a:p>
          <a:p>
            <a:pPr algn="l">
              <a:defRPr sz="3200" b="0">
                <a:latin typeface="Noteworthy Light"/>
                <a:ea typeface="Noteworthy Light"/>
                <a:cs typeface="Noteworthy Light"/>
                <a:sym typeface="Noteworthy Light"/>
              </a:defRPr>
            </a:pPr>
            <a:r>
              <a:rPr lang="en-GB" sz="2200" dirty="0">
                <a:solidFill>
                  <a:srgbClr val="FF0000"/>
                </a:solidFill>
              </a:rPr>
              <a:t>Javelin: a light spear thrown in a sports game.</a:t>
            </a:r>
          </a:p>
          <a:p>
            <a:pPr algn="l">
              <a:defRPr sz="3200" b="0">
                <a:latin typeface="Noteworthy Light"/>
                <a:ea typeface="Noteworthy Light"/>
                <a:cs typeface="Noteworthy Light"/>
                <a:sym typeface="Noteworthy Light"/>
              </a:defRPr>
            </a:pPr>
            <a:r>
              <a:rPr lang="en-GB" sz="2200" dirty="0">
                <a:solidFill>
                  <a:srgbClr val="FF0000"/>
                </a:solidFill>
              </a:rPr>
              <a:t>Pole vault: an athletic event where you attempt to jump over a high bar.</a:t>
            </a:r>
            <a:endParaRPr lang="en-GB" sz="2200" dirty="0"/>
          </a:p>
          <a:p>
            <a:pPr>
              <a:buSzPct val="125000"/>
              <a:defRPr sz="2800" b="0">
                <a:latin typeface="Noteworthy Light"/>
                <a:ea typeface="Noteworthy Light"/>
                <a:cs typeface="Noteworthy Light"/>
                <a:sym typeface="Noteworthy Light"/>
              </a:defRPr>
            </a:pPr>
            <a:r>
              <a:rPr lang="en-GB" sz="2200" dirty="0"/>
              <a:t>Key Questions?</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Does the dragon live a healthy lifestyle?</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Why is it good to do sports?</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What can you practise at an athletics class?</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Why did the dragon put on weight?</a:t>
            </a:r>
          </a:p>
          <a:p>
            <a:pPr marL="457200" indent="-4572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2200" dirty="0"/>
              <a:t>How do the family feel seeing the dragon win the event?</a:t>
            </a:r>
          </a:p>
          <a:p>
            <a:pPr algn="l">
              <a:defRPr sz="2800" b="0">
                <a:latin typeface="Noteworthy Light"/>
                <a:ea typeface="Noteworthy Light"/>
                <a:cs typeface="Noteworthy Light"/>
                <a:sym typeface="Noteworthy Light"/>
              </a:defRPr>
            </a:pPr>
            <a:endParaRPr lang="en-GB" sz="2200" dirty="0"/>
          </a:p>
        </p:txBody>
      </p:sp>
      <p:sp>
        <p:nvSpPr>
          <p:cNvPr id="27" name="All about me: Growing and Families- week 3-4">
            <a:extLst>
              <a:ext uri="{FF2B5EF4-FFF2-40B4-BE49-F238E27FC236}">
                <a16:creationId xmlns:a16="http://schemas.microsoft.com/office/drawing/2014/main" id="{B03E3005-D5F7-48D6-94E0-F2EC8B211F2E}"/>
              </a:ext>
            </a:extLst>
          </p:cNvPr>
          <p:cNvSpPr/>
          <p:nvPr/>
        </p:nvSpPr>
        <p:spPr>
          <a:xfrm>
            <a:off x="15172290" y="4206648"/>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The dragon who couldn’t do sporty things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35BE2EE-1C92-423A-B3E7-D9C712EB3624}"/>
                  </a:ext>
                </a:extLst>
              </p14:cNvPr>
              <p14:cNvContentPartPr/>
              <p14:nvPr/>
            </p14:nvContentPartPr>
            <p14:xfrm>
              <a:off x="1828755" y="799920"/>
              <a:ext cx="360" cy="360"/>
            </p14:xfrm>
          </p:contentPart>
        </mc:Choice>
        <mc:Fallback xmlns="">
          <p:pic>
            <p:nvPicPr>
              <p:cNvPr id="2" name="Ink 1">
                <a:extLst>
                  <a:ext uri="{FF2B5EF4-FFF2-40B4-BE49-F238E27FC236}">
                    <a16:creationId xmlns:a16="http://schemas.microsoft.com/office/drawing/2014/main" id="{B35BE2EE-1C92-423A-B3E7-D9C712EB3624}"/>
                  </a:ext>
                </a:extLst>
              </p:cNvPr>
              <p:cNvPicPr/>
              <p:nvPr/>
            </p:nvPicPr>
            <p:blipFill>
              <a:blip r:embed="rId13"/>
              <a:stretch>
                <a:fillRect/>
              </a:stretch>
            </p:blipFill>
            <p:spPr>
              <a:xfrm>
                <a:off x="1819755" y="79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970E4EC2-C392-4C11-A0BA-DB57E8580A56}"/>
                  </a:ext>
                </a:extLst>
              </p14:cNvPr>
              <p14:cNvContentPartPr/>
              <p14:nvPr/>
            </p14:nvContentPartPr>
            <p14:xfrm>
              <a:off x="1657395" y="571680"/>
              <a:ext cx="360" cy="360"/>
            </p14:xfrm>
          </p:contentPart>
        </mc:Choice>
        <mc:Fallback xmlns="">
          <p:pic>
            <p:nvPicPr>
              <p:cNvPr id="3" name="Ink 2">
                <a:extLst>
                  <a:ext uri="{FF2B5EF4-FFF2-40B4-BE49-F238E27FC236}">
                    <a16:creationId xmlns:a16="http://schemas.microsoft.com/office/drawing/2014/main" id="{970E4EC2-C392-4C11-A0BA-DB57E8580A56}"/>
                  </a:ext>
                </a:extLst>
              </p:cNvPr>
              <p:cNvPicPr/>
              <p:nvPr/>
            </p:nvPicPr>
            <p:blipFill>
              <a:blip r:embed="rId13"/>
              <a:stretch>
                <a:fillRect/>
              </a:stretch>
            </p:blipFill>
            <p:spPr>
              <a:xfrm>
                <a:off x="1648395" y="562680"/>
                <a:ext cx="18000" cy="18000"/>
              </a:xfrm>
              <a:prstGeom prst="rect">
                <a:avLst/>
              </a:prstGeom>
            </p:spPr>
          </p:pic>
        </mc:Fallback>
      </mc:AlternateContent>
      <p:sp>
        <p:nvSpPr>
          <p:cNvPr id="5" name="AutoShape 2" descr="In Our Hands | Centre for Literacy in Primary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On Sudden Hill: Amazon.co.uk: Sarah, Linda, Davies, Benji: 9781471119293: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All about me: Growing and Families- week 3-4">
            <a:extLst>
              <a:ext uri="{FF2B5EF4-FFF2-40B4-BE49-F238E27FC236}">
                <a16:creationId xmlns:a16="http://schemas.microsoft.com/office/drawing/2014/main" id="{004EF733-F538-4F58-BA29-279F01515597}"/>
              </a:ext>
            </a:extLst>
          </p:cNvPr>
          <p:cNvSpPr/>
          <p:nvPr/>
        </p:nvSpPr>
        <p:spPr>
          <a:xfrm>
            <a:off x="5453433" y="4135761"/>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Wise about my body</a:t>
            </a:r>
            <a:endParaRPr dirty="0"/>
          </a:p>
        </p:txBody>
      </p:sp>
      <p:sp>
        <p:nvSpPr>
          <p:cNvPr id="30" name="Key Vocabulary:…">
            <a:extLst>
              <a:ext uri="{FF2B5EF4-FFF2-40B4-BE49-F238E27FC236}">
                <a16:creationId xmlns:a16="http://schemas.microsoft.com/office/drawing/2014/main" id="{8A8BFDB7-57DB-4CF3-A77D-2BEC0B37920F}"/>
              </a:ext>
            </a:extLst>
          </p:cNvPr>
          <p:cNvSpPr/>
          <p:nvPr/>
        </p:nvSpPr>
        <p:spPr>
          <a:xfrm>
            <a:off x="5647109" y="5122714"/>
            <a:ext cx="4044010" cy="8094521"/>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lgn="l">
              <a:defRPr sz="3200" b="0">
                <a:latin typeface="Noteworthy Light"/>
                <a:ea typeface="Noteworthy Light"/>
                <a:cs typeface="Noteworthy Light"/>
                <a:sym typeface="Noteworthy Light"/>
              </a:defRPr>
            </a:pPr>
            <a:endParaRPr lang="en-GB" sz="2400" dirty="0"/>
          </a:p>
          <a:p>
            <a:pPr algn="l">
              <a:defRPr sz="3200" b="0">
                <a:latin typeface="Noteworthy Light"/>
                <a:ea typeface="Noteworthy Light"/>
                <a:cs typeface="Noteworthy Light"/>
                <a:sym typeface="Noteworthy Light"/>
              </a:defRPr>
            </a:pPr>
            <a:endParaRPr lang="en-GB" sz="2400" dirty="0"/>
          </a:p>
          <a:p>
            <a:pPr algn="l">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r>
              <a:rPr lang="en-GB" sz="2400" dirty="0"/>
              <a:t>Key Vocabulary:</a:t>
            </a:r>
          </a:p>
          <a:p>
            <a:pPr algn="l">
              <a:defRPr sz="3200" b="0">
                <a:latin typeface="Noteworthy Light"/>
                <a:ea typeface="Noteworthy Light"/>
                <a:cs typeface="Noteworthy Light"/>
                <a:sym typeface="Noteworthy Light"/>
              </a:defRPr>
            </a:pPr>
            <a:r>
              <a:rPr lang="en-GB" sz="2200" dirty="0">
                <a:solidFill>
                  <a:srgbClr val="FF0000"/>
                </a:solidFill>
              </a:rPr>
              <a:t>Disabilities: A physical or mental condition which limits a person’s movements. </a:t>
            </a:r>
          </a:p>
          <a:p>
            <a:pPr algn="l">
              <a:defRPr sz="3200" b="0">
                <a:latin typeface="Noteworthy Light"/>
                <a:ea typeface="Noteworthy Light"/>
                <a:cs typeface="Noteworthy Light"/>
                <a:sym typeface="Noteworthy Light"/>
              </a:defRPr>
            </a:pPr>
            <a:r>
              <a:rPr lang="en-GB" sz="2200" dirty="0">
                <a:solidFill>
                  <a:srgbClr val="FF0000"/>
                </a:solidFill>
              </a:rPr>
              <a:t>Genes: Tiny pieces of information from our parents, which determine what we look like. </a:t>
            </a:r>
          </a:p>
          <a:p>
            <a:pPr algn="l">
              <a:defRPr sz="3200" b="0">
                <a:latin typeface="Noteworthy Light"/>
                <a:ea typeface="Noteworthy Light"/>
                <a:cs typeface="Noteworthy Light"/>
                <a:sym typeface="Noteworthy Light"/>
              </a:defRPr>
            </a:pPr>
            <a:r>
              <a:rPr lang="en-GB" sz="2200" dirty="0">
                <a:solidFill>
                  <a:srgbClr val="FF0000"/>
                </a:solidFill>
              </a:rPr>
              <a:t>Organs: a large internal body part, which helps to keep us alive.</a:t>
            </a:r>
          </a:p>
          <a:p>
            <a:pPr>
              <a:defRPr sz="3200" b="0">
                <a:latin typeface="Noteworthy Light"/>
                <a:ea typeface="Noteworthy Light"/>
                <a:cs typeface="Noteworthy Light"/>
                <a:sym typeface="Noteworthy Light"/>
              </a:defRPr>
            </a:pPr>
            <a:r>
              <a:rPr lang="en-GB" sz="2400" dirty="0">
                <a:solidFill>
                  <a:schemeClr val="tx1"/>
                </a:solidFill>
              </a:rPr>
              <a:t>Key Questions?</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2200" dirty="0">
                <a:solidFill>
                  <a:schemeClr val="tx1"/>
                </a:solidFill>
              </a:rPr>
              <a:t>Thinking about our genes, who do you most look like in your family?</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2200" dirty="0">
                <a:solidFill>
                  <a:schemeClr val="tx1"/>
                </a:solidFill>
              </a:rPr>
              <a:t>Can you name any internal organs?</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2200" dirty="0">
                <a:solidFill>
                  <a:schemeClr val="tx1"/>
                </a:solidFill>
              </a:rPr>
              <a:t>Do you know anyone with a disability? What do you know about their condition? </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endParaRPr lang="en-GB" sz="2200" dirty="0">
              <a:solidFill>
                <a:schemeClr val="tx1"/>
              </a:solidFill>
            </a:endParaRPr>
          </a:p>
          <a:p>
            <a:pPr>
              <a:defRPr sz="3200" b="0">
                <a:latin typeface="Noteworthy Light"/>
                <a:ea typeface="Noteworthy Light"/>
                <a:cs typeface="Noteworthy Light"/>
                <a:sym typeface="Noteworthy Light"/>
              </a:defRPr>
            </a:pPr>
            <a:endParaRPr lang="en-GB" sz="2200" dirty="0">
              <a:solidFill>
                <a:schemeClr val="tx1"/>
              </a:solidFill>
            </a:endParaRPr>
          </a:p>
          <a:p>
            <a:pPr>
              <a:defRPr sz="3200" b="0">
                <a:latin typeface="Noteworthy Light"/>
                <a:ea typeface="Noteworthy Light"/>
                <a:cs typeface="Noteworthy Light"/>
                <a:sym typeface="Noteworthy Light"/>
              </a:defRPr>
            </a:pPr>
            <a:endParaRPr lang="en-GB" sz="2400" dirty="0">
              <a:solidFill>
                <a:srgbClr val="FF0000"/>
              </a:solidFill>
            </a:endParaRPr>
          </a:p>
          <a:p>
            <a:pPr>
              <a:defRPr sz="3200" b="0">
                <a:latin typeface="Noteworthy Light"/>
                <a:ea typeface="Noteworthy Light"/>
                <a:cs typeface="Noteworthy Light"/>
                <a:sym typeface="Noteworthy Light"/>
              </a:defRPr>
            </a:pPr>
            <a:endParaRPr lang="en-GB" sz="2400" dirty="0">
              <a:solidFill>
                <a:srgbClr val="FF0000"/>
              </a:solidFill>
            </a:endParaRPr>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sz="2200" dirty="0"/>
          </a:p>
          <a:p>
            <a:pPr>
              <a:buSzPct val="125000"/>
              <a:defRPr sz="2800" b="0">
                <a:latin typeface="Noteworthy Light"/>
                <a:ea typeface="Noteworthy Light"/>
                <a:cs typeface="Noteworthy Light"/>
                <a:sym typeface="Noteworthy Light"/>
              </a:defRPr>
            </a:pPr>
            <a:endParaRPr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p:txBody>
      </p:sp>
      <p:pic>
        <p:nvPicPr>
          <p:cNvPr id="18" name="Picture 17">
            <a:extLst>
              <a:ext uri="{FF2B5EF4-FFF2-40B4-BE49-F238E27FC236}">
                <a16:creationId xmlns:a16="http://schemas.microsoft.com/office/drawing/2014/main" id="{3BA55723-DFCD-88E7-A4B7-D1DAEE7161E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15303" y="1928168"/>
            <a:ext cx="2443247" cy="2420374"/>
          </a:xfrm>
          <a:prstGeom prst="rect">
            <a:avLst/>
          </a:prstGeom>
        </p:spPr>
      </p:pic>
      <p:pic>
        <p:nvPicPr>
          <p:cNvPr id="22" name="Picture 21">
            <a:extLst>
              <a:ext uri="{FF2B5EF4-FFF2-40B4-BE49-F238E27FC236}">
                <a16:creationId xmlns:a16="http://schemas.microsoft.com/office/drawing/2014/main" id="{C0C86112-E80C-13E7-7C43-E36FE439920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33255" y="1658992"/>
            <a:ext cx="2228171" cy="2681593"/>
          </a:xfrm>
          <a:prstGeom prst="rect">
            <a:avLst/>
          </a:prstGeom>
        </p:spPr>
      </p:pic>
      <p:pic>
        <p:nvPicPr>
          <p:cNvPr id="23" name="Picture 22"/>
          <p:cNvPicPr>
            <a:picLocks noChangeAspect="1"/>
          </p:cNvPicPr>
          <p:nvPr/>
        </p:nvPicPr>
        <p:blipFill>
          <a:blip r:embed="rId17"/>
          <a:stretch>
            <a:fillRect/>
          </a:stretch>
        </p:blipFill>
        <p:spPr>
          <a:xfrm>
            <a:off x="10798335" y="1709621"/>
            <a:ext cx="3244965" cy="2580333"/>
          </a:xfrm>
          <a:prstGeom prst="rect">
            <a:avLst/>
          </a:prstGeom>
        </p:spPr>
      </p:pic>
      <p:pic>
        <p:nvPicPr>
          <p:cNvPr id="24" name="Picture 23">
            <a:extLst>
              <a:ext uri="{FF2B5EF4-FFF2-40B4-BE49-F238E27FC236}">
                <a16:creationId xmlns:a16="http://schemas.microsoft.com/office/drawing/2014/main" id="{DEAE3020-DE6F-132D-65F1-BDCF09D2D0A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955593" y="1517351"/>
            <a:ext cx="2870756" cy="2633965"/>
          </a:xfrm>
          <a:prstGeom prst="rect">
            <a:avLst/>
          </a:prstGeom>
        </p:spPr>
      </p:pic>
      <p:pic>
        <p:nvPicPr>
          <p:cNvPr id="25" name="Picture 24">
            <a:extLst>
              <a:ext uri="{FF2B5EF4-FFF2-40B4-BE49-F238E27FC236}">
                <a16:creationId xmlns:a16="http://schemas.microsoft.com/office/drawing/2014/main" id="{5B94D0AE-2FC8-B797-B7B9-167475EC224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905071" y="1517351"/>
            <a:ext cx="2592184" cy="2695956"/>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146067" y="7079792"/>
            <a:ext cx="10342967" cy="6244596"/>
          </a:xfrm>
          <a:prstGeom prst="roundRect">
            <a:avLst>
              <a:gd name="adj" fmla="val 10174"/>
            </a:avLst>
          </a:prstGeom>
          <a:ln w="254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lvl="1" indent="0" algn="l">
              <a:defRPr sz="1400" b="0">
                <a:latin typeface="Noteworthy Light"/>
                <a:ea typeface="Noteworthy Light"/>
                <a:cs typeface="Noteworthy Light"/>
                <a:sym typeface="Noteworthy Light"/>
              </a:defRPr>
            </a:pPr>
            <a:endParaRPr dirty="0"/>
          </a:p>
          <a:p>
            <a:pPr lvl="1" indent="0" algn="l">
              <a:defRPr sz="1400" b="0">
                <a:solidFill>
                  <a:schemeClr val="accent5">
                    <a:hueOff val="-82419"/>
                    <a:satOff val="-9513"/>
                    <a:lumOff val="-16343"/>
                  </a:schemeClr>
                </a:solidFill>
                <a:latin typeface="Noteworthy Bold"/>
                <a:ea typeface="Noteworthy Bold"/>
                <a:cs typeface="Noteworthy Bold"/>
                <a:sym typeface="Noteworthy Bold"/>
              </a:defRPr>
            </a:pPr>
            <a:endParaRPr dirty="0"/>
          </a:p>
        </p:txBody>
      </p:sp>
      <p:sp>
        <p:nvSpPr>
          <p:cNvPr id="153" name="Physical development"/>
          <p:cNvSpPr/>
          <p:nvPr/>
        </p:nvSpPr>
        <p:spPr>
          <a:xfrm>
            <a:off x="149373" y="159773"/>
            <a:ext cx="9217836" cy="6705921"/>
          </a:xfrm>
          <a:prstGeom prst="roundRect">
            <a:avLst>
              <a:gd name="adj" fmla="val 14594"/>
            </a:avLst>
          </a:prstGeom>
          <a:ln w="25400">
            <a:solidFill>
              <a:schemeClr val="accent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600" b="0" u="sng">
                <a:latin typeface="Noteworthy Bold"/>
                <a:ea typeface="Noteworthy Bold"/>
                <a:cs typeface="Noteworthy Bold"/>
                <a:sym typeface="Noteworthy Bold"/>
              </a:defRPr>
            </a:pPr>
            <a:r>
              <a:rPr u="none" dirty="0"/>
              <a:t>       </a:t>
            </a: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p:txBody>
      </p:sp>
      <p:sp>
        <p:nvSpPr>
          <p:cNvPr id="154" name="PSED"/>
          <p:cNvSpPr/>
          <p:nvPr/>
        </p:nvSpPr>
        <p:spPr>
          <a:xfrm>
            <a:off x="10596930" y="6028254"/>
            <a:ext cx="4060204" cy="7296134"/>
          </a:xfrm>
          <a:prstGeom prst="roundRect">
            <a:avLst>
              <a:gd name="adj" fmla="val 24104"/>
            </a:avLst>
          </a:prstGeom>
          <a:ln w="25400">
            <a:solidFill>
              <a:schemeClr val="accent4"/>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p:txBody>
      </p:sp>
      <p:sp>
        <p:nvSpPr>
          <p:cNvPr id="156" name="Knowledge and understanding of the world"/>
          <p:cNvSpPr/>
          <p:nvPr/>
        </p:nvSpPr>
        <p:spPr>
          <a:xfrm>
            <a:off x="19227800" y="218267"/>
            <a:ext cx="4867134" cy="13279466"/>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57" name="Expressive arts and          design"/>
          <p:cNvSpPr/>
          <p:nvPr/>
        </p:nvSpPr>
        <p:spPr>
          <a:xfrm>
            <a:off x="14765030" y="6130767"/>
            <a:ext cx="4274390" cy="7366966"/>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lang="en-GB"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68" name="A number a week 0-4…"/>
          <p:cNvSpPr txBox="1"/>
          <p:nvPr/>
        </p:nvSpPr>
        <p:spPr>
          <a:xfrm>
            <a:off x="9811294" y="2478398"/>
            <a:ext cx="2778799"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70" name="AT HOME: Practice asking your children if they would like something: for example- Would you like the M-I-L-K?"/>
          <p:cNvSpPr txBox="1"/>
          <p:nvPr/>
        </p:nvSpPr>
        <p:spPr>
          <a:xfrm>
            <a:off x="6286895" y="7189062"/>
            <a:ext cx="376814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indent="0" algn="l">
              <a:defRPr sz="1200" b="0">
                <a:solidFill>
                  <a:schemeClr val="accent5">
                    <a:hueOff val="-82419"/>
                    <a:satOff val="-9513"/>
                    <a:lumOff val="-16343"/>
                  </a:schemeClr>
                </a:solidFill>
                <a:latin typeface="Noteworthy Bold"/>
                <a:ea typeface="Noteworthy Bold"/>
                <a:cs typeface="Noteworthy Bold"/>
                <a:sym typeface="Noteworthy Bold"/>
              </a:defRPr>
            </a:pPr>
            <a:r>
              <a:rPr sz="1200" dirty="0"/>
              <a:t>AT HOME: </a:t>
            </a:r>
            <a:r>
              <a:rPr lang="en-GB" sz="1200" dirty="0"/>
              <a:t>Please read your school reading books and practise reading your tricky words regularly. Please log reading in your child’s reading diary. </a:t>
            </a:r>
            <a:endParaRPr sz="1200" dirty="0"/>
          </a:p>
        </p:txBody>
      </p:sp>
      <p:sp>
        <p:nvSpPr>
          <p:cNvPr id="172" name="Comparing quantities…"/>
          <p:cNvSpPr txBox="1"/>
          <p:nvPr/>
        </p:nvSpPr>
        <p:spPr>
          <a:xfrm>
            <a:off x="12950642" y="2168033"/>
            <a:ext cx="379534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80" name="Phonics…"/>
          <p:cNvSpPr txBox="1"/>
          <p:nvPr/>
        </p:nvSpPr>
        <p:spPr>
          <a:xfrm>
            <a:off x="3759413" y="7230948"/>
            <a:ext cx="2345524"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2000" b="0">
                <a:latin typeface="Noteworthy Bold"/>
                <a:ea typeface="Noteworthy Bold"/>
                <a:cs typeface="Noteworthy Bold"/>
                <a:sym typeface="Noteworthy Bold"/>
              </a:defRPr>
            </a:pPr>
            <a:r>
              <a:rPr lang="en-GB" sz="2800" u="sng" dirty="0"/>
              <a:t>English</a:t>
            </a:r>
            <a:endParaRPr sz="2800" u="sng" dirty="0"/>
          </a:p>
        </p:txBody>
      </p:sp>
      <p:pic>
        <p:nvPicPr>
          <p:cNvPr id="193" name="Image" descr="Image"/>
          <p:cNvPicPr>
            <a:picLocks noChangeAspect="1"/>
          </p:cNvPicPr>
          <p:nvPr/>
        </p:nvPicPr>
        <p:blipFill>
          <a:blip r:embed="rId3"/>
          <a:srcRect l="272" t="223" r="193" b="65"/>
          <a:stretch>
            <a:fillRect/>
          </a:stretch>
        </p:blipFill>
        <p:spPr>
          <a:xfrm>
            <a:off x="11531637" y="6064627"/>
            <a:ext cx="716762" cy="719153"/>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206" name="Text"/>
          <p:cNvSpPr txBox="1"/>
          <p:nvPr/>
        </p:nvSpPr>
        <p:spPr>
          <a:xfrm>
            <a:off x="14790904" y="11169722"/>
            <a:ext cx="161196" cy="37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a:defRPr sz="2000">
                <a:latin typeface="Noteworthy Bold"/>
                <a:ea typeface="Noteworthy Bold"/>
                <a:cs typeface="Noteworthy Bold"/>
                <a:sym typeface="Noteworthy Bold"/>
              </a:defRPr>
            </a:pPr>
            <a:r>
              <a:rPr sz="1400">
                <a:latin typeface="Noteworthy Light"/>
                <a:ea typeface="Noteworthy Light"/>
                <a:cs typeface="Noteworthy Light"/>
                <a:sym typeface="Noteworthy Light"/>
              </a:rPr>
              <a:t> </a:t>
            </a:r>
          </a:p>
        </p:txBody>
      </p:sp>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u="sng">
                <a:latin typeface="Noteworthy Bold"/>
                <a:ea typeface="Noteworthy Bold"/>
                <a:cs typeface="Noteworthy Bold"/>
                <a:sym typeface="Noteworthy Bold"/>
              </a:defRPr>
            </a:pPr>
            <a:endParaRPr sz="1400" dirty="0">
              <a:latin typeface="Noteworthy Light"/>
              <a:ea typeface="Noteworthy Light"/>
              <a:cs typeface="Noteworthy Light"/>
              <a:sym typeface="Noteworthy Light"/>
            </a:endParaRPr>
          </a:p>
        </p:txBody>
      </p:sp>
      <p:sp>
        <p:nvSpPr>
          <p:cNvPr id="12" name="Rectangle 11"/>
          <p:cNvSpPr/>
          <p:nvPr/>
        </p:nvSpPr>
        <p:spPr>
          <a:xfrm>
            <a:off x="19272543" y="394240"/>
            <a:ext cx="4514657" cy="2123658"/>
          </a:xfrm>
          <a:prstGeom prst="rect">
            <a:avLst/>
          </a:prstGeom>
        </p:spPr>
        <p:txBody>
          <a:bodyPr wrap="square">
            <a:spAutoFit/>
          </a:bodyPr>
          <a:lstStyle/>
          <a:p>
            <a:pPr>
              <a:defRPr sz="2600" b="0" u="sng">
                <a:latin typeface="Noteworthy Bold"/>
                <a:ea typeface="Noteworthy Bold"/>
                <a:cs typeface="Noteworthy Bold"/>
                <a:sym typeface="Noteworthy Bold"/>
              </a:defRPr>
            </a:pPr>
            <a:r>
              <a:rPr lang="en-US" dirty="0"/>
              <a:t>Music</a:t>
            </a:r>
          </a:p>
          <a:p>
            <a:pPr>
              <a:defRPr sz="2600" b="0" u="sng">
                <a:latin typeface="Noteworthy Bold"/>
                <a:ea typeface="Noteworthy Bold"/>
                <a:cs typeface="Noteworthy Bold"/>
                <a:sym typeface="Noteworthy Bold"/>
              </a:defRPr>
            </a:pPr>
            <a:r>
              <a:rPr lang="en-US" sz="2000" dirty="0"/>
              <a:t>We will be continuing with our drumming lessons, but these will move to a Thursday.</a:t>
            </a:r>
          </a:p>
          <a:p>
            <a:pPr>
              <a:defRPr sz="2600" b="0" u="sng">
                <a:latin typeface="Noteworthy Bold"/>
                <a:ea typeface="Noteworthy Bold"/>
                <a:cs typeface="Noteworthy Bold"/>
                <a:sym typeface="Noteworthy Bold"/>
              </a:defRPr>
            </a:pPr>
            <a:endParaRPr lang="en-US" sz="2000" dirty="0"/>
          </a:p>
          <a:p>
            <a:pPr>
              <a:defRPr sz="2600" b="0" u="sng">
                <a:latin typeface="Noteworthy Bold"/>
                <a:ea typeface="Noteworthy Bold"/>
                <a:cs typeface="Noteworthy Bold"/>
                <a:sym typeface="Noteworthy Bold"/>
              </a:defRPr>
            </a:pPr>
            <a:endParaRPr lang="en-GB" dirty="0">
              <a:latin typeface="Arial" panose="020B0604020202020204" pitchFamily="34" charset="0"/>
              <a:cs typeface="Arial" panose="020B0604020202020204" pitchFamily="34" charset="0"/>
            </a:endParaRPr>
          </a:p>
        </p:txBody>
      </p:sp>
      <p:sp>
        <p:nvSpPr>
          <p:cNvPr id="15" name="Rectangle 14"/>
          <p:cNvSpPr/>
          <p:nvPr/>
        </p:nvSpPr>
        <p:spPr>
          <a:xfrm>
            <a:off x="12254837" y="6123233"/>
            <a:ext cx="1111203" cy="492443"/>
          </a:xfrm>
          <a:prstGeom prst="rect">
            <a:avLst/>
          </a:prstGeom>
        </p:spPr>
        <p:txBody>
          <a:bodyPr wrap="none">
            <a:spAutoFit/>
          </a:bodyPr>
          <a:lstStyle/>
          <a:p>
            <a:pPr>
              <a:defRPr sz="2600" b="0" u="sng">
                <a:solidFill>
                  <a:srgbClr val="0C0404"/>
                </a:solidFill>
                <a:latin typeface="Noteworthy Bold"/>
                <a:ea typeface="Noteworthy Bold"/>
                <a:cs typeface="Noteworthy Bold"/>
                <a:sym typeface="Noteworthy Bold"/>
              </a:defRPr>
            </a:pPr>
            <a:r>
              <a:rPr lang="en-GB" dirty="0"/>
              <a:t>RSHE</a:t>
            </a:r>
          </a:p>
        </p:txBody>
      </p:sp>
      <p:sp>
        <p:nvSpPr>
          <p:cNvPr id="18" name="TextBox 17"/>
          <p:cNvSpPr txBox="1"/>
          <p:nvPr/>
        </p:nvSpPr>
        <p:spPr>
          <a:xfrm>
            <a:off x="19508273" y="9152803"/>
            <a:ext cx="3657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000000"/>
                </a:solidFill>
                <a:effectLst/>
                <a:uFillTx/>
                <a:latin typeface="Noteworthy Light"/>
                <a:sym typeface="Helvetica Neue"/>
              </a:rPr>
              <a:t>RE</a:t>
            </a:r>
          </a:p>
        </p:txBody>
      </p:sp>
      <p:sp>
        <p:nvSpPr>
          <p:cNvPr id="4" name="TextBox 3">
            <a:extLst>
              <a:ext uri="{FF2B5EF4-FFF2-40B4-BE49-F238E27FC236}">
                <a16:creationId xmlns:a16="http://schemas.microsoft.com/office/drawing/2014/main" id="{F01011BC-E0E1-4606-AD7F-B9082245D733}"/>
              </a:ext>
            </a:extLst>
          </p:cNvPr>
          <p:cNvSpPr txBox="1"/>
          <p:nvPr/>
        </p:nvSpPr>
        <p:spPr>
          <a:xfrm>
            <a:off x="10826085" y="8668844"/>
            <a:ext cx="361550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endParaRPr lang="en-GB" sz="2000" b="0" dirty="0">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lang="en-GB" sz="2000" b="0" dirty="0">
                <a:latin typeface="Arial" panose="020B0604020202020204" pitchFamily="34" charset="0"/>
                <a:cs typeface="Arial" panose="020B0604020202020204" pitchFamily="34" charset="0"/>
              </a:rPr>
              <a:t>. </a:t>
            </a: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32291DCD-C790-4FC5-A1A9-E89A36E97D02}"/>
                  </a:ext>
                </a:extLst>
              </p14:cNvPr>
              <p14:cNvContentPartPr/>
              <p14:nvPr/>
            </p14:nvContentPartPr>
            <p14:xfrm>
              <a:off x="13344435" y="3714840"/>
              <a:ext cx="360" cy="360"/>
            </p14:xfrm>
          </p:contentPart>
        </mc:Choice>
        <mc:Fallback xmlns="">
          <p:pic>
            <p:nvPicPr>
              <p:cNvPr id="13" name="Ink 12">
                <a:extLst>
                  <a:ext uri="{FF2B5EF4-FFF2-40B4-BE49-F238E27FC236}">
                    <a16:creationId xmlns:a16="http://schemas.microsoft.com/office/drawing/2014/main" id="{32291DCD-C790-4FC5-A1A9-E89A36E97D02}"/>
                  </a:ext>
                </a:extLst>
              </p:cNvPr>
              <p:cNvPicPr/>
              <p:nvPr/>
            </p:nvPicPr>
            <p:blipFill>
              <a:blip r:embed="rId11"/>
              <a:stretch>
                <a:fillRect/>
              </a:stretch>
            </p:blipFill>
            <p:spPr>
              <a:xfrm>
                <a:off x="13335435" y="3705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46D7A43A-1CEC-4847-821D-3BF65852136E}"/>
                  </a:ext>
                </a:extLst>
              </p14:cNvPr>
              <p14:cNvContentPartPr/>
              <p14:nvPr/>
            </p14:nvContentPartPr>
            <p14:xfrm>
              <a:off x="7743915" y="5200560"/>
              <a:ext cx="360" cy="360"/>
            </p14:xfrm>
          </p:contentPart>
        </mc:Choice>
        <mc:Fallback xmlns="">
          <p:pic>
            <p:nvPicPr>
              <p:cNvPr id="16" name="Ink 15">
                <a:extLst>
                  <a:ext uri="{FF2B5EF4-FFF2-40B4-BE49-F238E27FC236}">
                    <a16:creationId xmlns:a16="http://schemas.microsoft.com/office/drawing/2014/main" id="{46D7A43A-1CEC-4847-821D-3BF65852136E}"/>
                  </a:ext>
                </a:extLst>
              </p:cNvPr>
              <p:cNvPicPr/>
              <p:nvPr/>
            </p:nvPicPr>
            <p:blipFill>
              <a:blip r:embed="rId11"/>
              <a:stretch>
                <a:fillRect/>
              </a:stretch>
            </p:blipFill>
            <p:spPr>
              <a:xfrm>
                <a:off x="7734915" y="5191560"/>
                <a:ext cx="18000" cy="18000"/>
              </a:xfrm>
              <a:prstGeom prst="rect">
                <a:avLst/>
              </a:prstGeom>
            </p:spPr>
          </p:pic>
        </mc:Fallback>
      </mc:AlternateContent>
      <p:sp>
        <p:nvSpPr>
          <p:cNvPr id="51" name="TextBox 50">
            <a:extLst>
              <a:ext uri="{FF2B5EF4-FFF2-40B4-BE49-F238E27FC236}">
                <a16:creationId xmlns:a16="http://schemas.microsoft.com/office/drawing/2014/main" id="{B619FABD-BCD6-429E-8906-4AFAA5A9CB99}"/>
              </a:ext>
            </a:extLst>
          </p:cNvPr>
          <p:cNvSpPr txBox="1"/>
          <p:nvPr/>
        </p:nvSpPr>
        <p:spPr>
          <a:xfrm>
            <a:off x="356476" y="5656139"/>
            <a:ext cx="882593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 </a:t>
            </a:r>
          </a:p>
        </p:txBody>
      </p:sp>
      <p:sp>
        <p:nvSpPr>
          <p:cNvPr id="40" name="Mathematics…">
            <a:extLst>
              <a:ext uri="{FF2B5EF4-FFF2-40B4-BE49-F238E27FC236}">
                <a16:creationId xmlns:a16="http://schemas.microsoft.com/office/drawing/2014/main" id="{2B5A8A5B-C9FF-4C47-8B90-0566F5EAB23F}"/>
              </a:ext>
            </a:extLst>
          </p:cNvPr>
          <p:cNvSpPr/>
          <p:nvPr/>
        </p:nvSpPr>
        <p:spPr>
          <a:xfrm>
            <a:off x="9458437" y="369105"/>
            <a:ext cx="9546858" cy="5588133"/>
          </a:xfrm>
          <a:prstGeom prst="roundRect">
            <a:avLst>
              <a:gd name="adj" fmla="val 17514"/>
            </a:avLst>
          </a:prstGeom>
          <a:ln w="2540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1400" b="0">
                <a:latin typeface="Noteworthy Bold"/>
                <a:ea typeface="Noteworthy Bold"/>
                <a:cs typeface="Noteworthy Bold"/>
                <a:sym typeface="Noteworthy Bold"/>
              </a:defRPr>
            </a:pPr>
            <a:r>
              <a:rPr dirty="0"/>
              <a:t>. </a:t>
            </a:r>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p:txBody>
      </p:sp>
      <p:sp>
        <p:nvSpPr>
          <p:cNvPr id="42" name="Rectangle 41">
            <a:extLst>
              <a:ext uri="{FF2B5EF4-FFF2-40B4-BE49-F238E27FC236}">
                <a16:creationId xmlns:a16="http://schemas.microsoft.com/office/drawing/2014/main" id="{C4B7CEF9-6AC6-4C13-9AD5-029425E3EF10}"/>
              </a:ext>
            </a:extLst>
          </p:cNvPr>
          <p:cNvSpPr/>
          <p:nvPr/>
        </p:nvSpPr>
        <p:spPr>
          <a:xfrm>
            <a:off x="13344435" y="462504"/>
            <a:ext cx="2044149" cy="892552"/>
          </a:xfrm>
          <a:prstGeom prst="rect">
            <a:avLst/>
          </a:prstGeom>
        </p:spPr>
        <p:txBody>
          <a:bodyPr wrap="none">
            <a:spAutoFit/>
          </a:bodyPr>
          <a:lstStyle/>
          <a:p>
            <a:pPr>
              <a:defRPr sz="2600" b="0" u="sng">
                <a:latin typeface="Noteworthy Bold"/>
                <a:ea typeface="Noteworthy Bold"/>
                <a:cs typeface="Noteworthy Bold"/>
                <a:sym typeface="Noteworthy Bold"/>
              </a:defRPr>
            </a:pPr>
            <a:r>
              <a:rPr lang="en-GB" dirty="0"/>
              <a:t>Mathematics </a:t>
            </a:r>
          </a:p>
          <a:p>
            <a:pPr>
              <a:defRPr sz="2600" b="0" u="sng">
                <a:latin typeface="Noteworthy Bold"/>
                <a:ea typeface="Noteworthy Bold"/>
                <a:cs typeface="Noteworthy Bold"/>
                <a:sym typeface="Noteworthy Bold"/>
              </a:defRPr>
            </a:pPr>
            <a:endParaRPr lang="en-GB" dirty="0"/>
          </a:p>
        </p:txBody>
      </p:sp>
      <p:sp>
        <p:nvSpPr>
          <p:cNvPr id="62" name="Rectangle 61">
            <a:extLst>
              <a:ext uri="{FF2B5EF4-FFF2-40B4-BE49-F238E27FC236}">
                <a16:creationId xmlns:a16="http://schemas.microsoft.com/office/drawing/2014/main" id="{2622784F-985C-46F8-ABEF-834F360F9AC5}"/>
              </a:ext>
            </a:extLst>
          </p:cNvPr>
          <p:cNvSpPr/>
          <p:nvPr/>
        </p:nvSpPr>
        <p:spPr>
          <a:xfrm>
            <a:off x="1182683" y="485492"/>
            <a:ext cx="2104004" cy="492443"/>
          </a:xfrm>
          <a:prstGeom prst="rect">
            <a:avLst/>
          </a:prstGeom>
        </p:spPr>
        <p:txBody>
          <a:bodyPr wrap="square">
            <a:spAutoFit/>
          </a:bodyPr>
          <a:lstStyle/>
          <a:p>
            <a:pPr>
              <a:defRPr sz="2600" b="0" u="sng">
                <a:latin typeface="Noteworthy Bold"/>
                <a:ea typeface="Noteworthy Bold"/>
                <a:cs typeface="Noteworthy Bold"/>
                <a:sym typeface="Noteworthy Bold"/>
              </a:defRPr>
            </a:pPr>
            <a:r>
              <a:rPr lang="en-GB" dirty="0"/>
              <a:t>Science</a:t>
            </a:r>
          </a:p>
        </p:txBody>
      </p:sp>
      <p:sp>
        <p:nvSpPr>
          <p:cNvPr id="63" name="TextBox 62">
            <a:extLst>
              <a:ext uri="{FF2B5EF4-FFF2-40B4-BE49-F238E27FC236}">
                <a16:creationId xmlns:a16="http://schemas.microsoft.com/office/drawing/2014/main" id="{3B7EA2F5-D3BE-4167-9254-0704C05BDDED}"/>
              </a:ext>
            </a:extLst>
          </p:cNvPr>
          <p:cNvSpPr txBox="1"/>
          <p:nvPr/>
        </p:nvSpPr>
        <p:spPr>
          <a:xfrm>
            <a:off x="20813612" y="5554496"/>
            <a:ext cx="3657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000000"/>
                </a:solidFill>
                <a:effectLst/>
                <a:uFillTx/>
                <a:latin typeface="Noteworthy Light"/>
                <a:sym typeface="Helvetica Neue"/>
              </a:rPr>
              <a:t>Art</a:t>
            </a:r>
          </a:p>
        </p:txBody>
      </p:sp>
      <p:sp>
        <p:nvSpPr>
          <p:cNvPr id="5" name="Rectangle 4">
            <a:extLst>
              <a:ext uri="{FF2B5EF4-FFF2-40B4-BE49-F238E27FC236}">
                <a16:creationId xmlns:a16="http://schemas.microsoft.com/office/drawing/2014/main" id="{141EABB5-695C-48E7-9847-9A4B67C7CFD1}"/>
              </a:ext>
            </a:extLst>
          </p:cNvPr>
          <p:cNvSpPr/>
          <p:nvPr/>
        </p:nvSpPr>
        <p:spPr>
          <a:xfrm>
            <a:off x="21252320" y="5995296"/>
            <a:ext cx="2744731" cy="2246769"/>
          </a:xfrm>
          <a:prstGeom prst="rect">
            <a:avLst/>
          </a:prstGeom>
        </p:spPr>
        <p:txBody>
          <a:bodyPr wrap="square">
            <a:spAutoFit/>
          </a:bodyPr>
          <a:lstStyle/>
          <a:p>
            <a:pPr algn="just"/>
            <a:r>
              <a:rPr lang="en-GB" sz="2000" b="0" dirty="0">
                <a:latin typeface="Arial" panose="020B0604020202020204" pitchFamily="34" charset="0"/>
                <a:cs typeface="Arial" panose="020B0604020202020204" pitchFamily="34" charset="0"/>
              </a:rPr>
              <a:t>The children will be refining their colour mixing skills using powder paint. We will be studying the work of artist </a:t>
            </a:r>
            <a:r>
              <a:rPr lang="en-GB" sz="2000" b="0" dirty="0" err="1">
                <a:latin typeface="Arial" panose="020B0604020202020204" pitchFamily="34" charset="0"/>
                <a:cs typeface="Arial" panose="020B0604020202020204" pitchFamily="34" charset="0"/>
              </a:rPr>
              <a:t>Guiseppe</a:t>
            </a:r>
            <a:r>
              <a:rPr lang="en-GB" sz="2000" b="0" dirty="0">
                <a:latin typeface="Arial" panose="020B0604020202020204" pitchFamily="34" charset="0"/>
                <a:cs typeface="Arial" panose="020B0604020202020204" pitchFamily="34" charset="0"/>
              </a:rPr>
              <a:t> Arcimboldo.</a:t>
            </a:r>
          </a:p>
        </p:txBody>
      </p:sp>
      <p:sp>
        <p:nvSpPr>
          <p:cNvPr id="54" name="Rectangle 53">
            <a:extLst>
              <a:ext uri="{FF2B5EF4-FFF2-40B4-BE49-F238E27FC236}">
                <a16:creationId xmlns:a16="http://schemas.microsoft.com/office/drawing/2014/main" id="{573DB368-A258-4061-9AA8-54FB8C439EB5}"/>
              </a:ext>
            </a:extLst>
          </p:cNvPr>
          <p:cNvSpPr/>
          <p:nvPr/>
        </p:nvSpPr>
        <p:spPr>
          <a:xfrm>
            <a:off x="16556808" y="6390102"/>
            <a:ext cx="519694"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US" dirty="0"/>
              <a:t>PE</a:t>
            </a:r>
          </a:p>
        </p:txBody>
      </p:sp>
      <p:sp>
        <p:nvSpPr>
          <p:cNvPr id="55" name="TextBox 54">
            <a:extLst>
              <a:ext uri="{FF2B5EF4-FFF2-40B4-BE49-F238E27FC236}">
                <a16:creationId xmlns:a16="http://schemas.microsoft.com/office/drawing/2014/main" id="{08BC6A05-2662-44A2-8E48-CC6185992463}"/>
              </a:ext>
            </a:extLst>
          </p:cNvPr>
          <p:cNvSpPr txBox="1"/>
          <p:nvPr/>
        </p:nvSpPr>
        <p:spPr>
          <a:xfrm>
            <a:off x="14952100" y="6500521"/>
            <a:ext cx="4060855" cy="66274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000" b="0" i="0" u="sng" strike="noStrike" cap="none" spc="0" normalizeH="0" baseline="0" dirty="0">
              <a:ln>
                <a:noFill/>
              </a:ln>
              <a:solidFill>
                <a:srgbClr val="000000"/>
              </a:solidFill>
              <a:effectLst/>
              <a:uFillTx/>
              <a:latin typeface="+mn-lt"/>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en-GB" sz="2000" b="0" i="0" u="sng" strike="noStrike" cap="none" spc="0" normalizeH="0" baseline="0" dirty="0">
                <a:ln>
                  <a:noFill/>
                </a:ln>
                <a:solidFill>
                  <a:srgbClr val="000000"/>
                </a:solidFill>
                <a:effectLst/>
                <a:uFillTx/>
                <a:latin typeface="+mn-lt"/>
                <a:cs typeface="Arial" panose="020B0604020202020204" pitchFamily="34" charset="0"/>
                <a:sym typeface="Helvetica Neue"/>
              </a:rPr>
              <a:t>Indoor – </a:t>
            </a:r>
            <a:r>
              <a:rPr lang="en-GB" sz="2000" b="0" u="sng" dirty="0">
                <a:latin typeface="+mn-lt"/>
                <a:cs typeface="Arial" panose="020B0604020202020204" pitchFamily="34" charset="0"/>
              </a:rPr>
              <a:t>Fitness</a:t>
            </a:r>
          </a:p>
          <a:p>
            <a:pPr marL="0" marR="0" indent="0" algn="l" defTabSz="825500" rtl="0" fontAlgn="auto" latinLnBrk="0" hangingPunct="0">
              <a:lnSpc>
                <a:spcPct val="100000"/>
              </a:lnSpc>
              <a:spcBef>
                <a:spcPts val="0"/>
              </a:spcBef>
              <a:spcAft>
                <a:spcPts val="0"/>
              </a:spcAft>
              <a:buClrTx/>
              <a:buSzTx/>
              <a:buFontTx/>
              <a:buNone/>
              <a:tabLst/>
            </a:pPr>
            <a:endParaRPr kumimoji="0" lang="en-GB" sz="2000" b="0" i="0" u="sng" strike="noStrike" cap="none" spc="0" normalizeH="0" baseline="0" dirty="0">
              <a:ln>
                <a:noFill/>
              </a:ln>
              <a:solidFill>
                <a:srgbClr val="000000"/>
              </a:solidFill>
              <a:effectLst/>
              <a:uFillTx/>
              <a:latin typeface="+mn-lt"/>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cs typeface="Arial" panose="020B0604020202020204" pitchFamily="34" charset="0"/>
                <a:sym typeface="Helvetica Neue"/>
              </a:rPr>
              <a:t>The children </a:t>
            </a:r>
            <a:r>
              <a:rPr lang="en-GB" sz="1800" b="0" dirty="0">
                <a:latin typeface="+mn-lt"/>
                <a:cs typeface="Arial" panose="020B0604020202020204" pitchFamily="34" charset="0"/>
              </a:rPr>
              <a:t>will take part in a range of activities to develop components of fitness. The children will begin to explore and develop agility, balance, co-ordination, speed and stamina. </a:t>
            </a:r>
          </a:p>
          <a:p>
            <a:pPr marL="0" marR="0" indent="0" algn="l" defTabSz="825500" rtl="0" fontAlgn="auto" latinLnBrk="0" hangingPunct="0">
              <a:lnSpc>
                <a:spcPct val="100000"/>
              </a:lnSpc>
              <a:spcBef>
                <a:spcPts val="0"/>
              </a:spcBef>
              <a:spcAft>
                <a:spcPts val="0"/>
              </a:spcAft>
              <a:buClrTx/>
              <a:buSzTx/>
              <a:buFontTx/>
              <a:buNone/>
              <a:tabLst/>
            </a:pPr>
            <a:endParaRPr lang="en-GB" sz="2000" b="0" dirty="0">
              <a:latin typeface="+mn-lt"/>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kumimoji="0" lang="en-GB" sz="2000" b="0" i="0" u="sng" strike="noStrike" cap="none" spc="0" normalizeH="0" baseline="0" dirty="0">
                <a:ln>
                  <a:noFill/>
                </a:ln>
                <a:solidFill>
                  <a:schemeClr val="tx1"/>
                </a:solidFill>
                <a:effectLst/>
                <a:uFillTx/>
                <a:latin typeface="+mn-lt"/>
                <a:cs typeface="Arial" panose="020B0604020202020204" pitchFamily="34" charset="0"/>
                <a:sym typeface="Helvetica Neue"/>
              </a:rPr>
              <a:t>Outdoor – Sending and Receiving</a:t>
            </a:r>
          </a:p>
          <a:p>
            <a:pPr marL="0" marR="0" indent="0" algn="l" defTabSz="825500" rtl="0" fontAlgn="auto" latinLnBrk="0" hangingPunct="0">
              <a:lnSpc>
                <a:spcPct val="100000"/>
              </a:lnSpc>
              <a:spcBef>
                <a:spcPts val="0"/>
              </a:spcBef>
              <a:spcAft>
                <a:spcPts val="0"/>
              </a:spcAft>
              <a:buClrTx/>
              <a:buSzTx/>
              <a:buFontTx/>
              <a:buNone/>
              <a:tabLst/>
            </a:pPr>
            <a:endParaRPr lang="en-GB" sz="1800" b="0" u="sng" dirty="0">
              <a:solidFill>
                <a:schemeClr val="tx1"/>
              </a:solidFill>
              <a:latin typeface="+mn-lt"/>
              <a:cs typeface="Arial" panose="020B0604020202020204" pitchFamily="34" charset="0"/>
            </a:endParaRPr>
          </a:p>
          <a:p>
            <a:pPr algn="l"/>
            <a:r>
              <a:rPr lang="en-GB" sz="1800" b="0" dirty="0"/>
              <a:t>The children will  develop their sending and receiving skills including throwing and catching, rolling, kicking, tracking and stopping a ball. They will also use equipment to send and receive a ball. Children will be given opportunities to work with a range of different sized balls. They will apply their skills individually, in pairs and in small groups and begin to organise and self-manage their own activities. </a:t>
            </a:r>
          </a:p>
          <a:p>
            <a:pPr algn="l"/>
            <a:r>
              <a:rPr lang="en-GB" sz="1800" b="0" dirty="0"/>
              <a:t>.</a:t>
            </a:r>
            <a:endParaRPr kumimoji="0" lang="en-GB" sz="1200" b="0" i="0" u="sng" strike="noStrike" cap="none" spc="0" normalizeH="0" baseline="0" dirty="0">
              <a:ln>
                <a:noFill/>
              </a:ln>
              <a:solidFill>
                <a:schemeClr val="tx1"/>
              </a:solidFill>
              <a:effectLst/>
              <a:uFillTx/>
              <a:latin typeface="+mn-lt"/>
              <a:cs typeface="Arial" panose="020B0604020202020204" pitchFamily="34" charset="0"/>
              <a:sym typeface="Helvetica Neue"/>
            </a:endParaRPr>
          </a:p>
        </p:txBody>
      </p:sp>
      <p:sp>
        <p:nvSpPr>
          <p:cNvPr id="2" name="TextBox 1"/>
          <p:cNvSpPr txBox="1"/>
          <p:nvPr/>
        </p:nvSpPr>
        <p:spPr>
          <a:xfrm>
            <a:off x="428053" y="7152255"/>
            <a:ext cx="2386724" cy="247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600" u="sng" dirty="0"/>
              <a:t>Phonics</a:t>
            </a:r>
          </a:p>
          <a:p>
            <a:pPr marL="0" marR="0" indent="0" algn="ctr" defTabSz="825500" rtl="0" fontAlgn="auto" latinLnBrk="0" hangingPunct="0">
              <a:lnSpc>
                <a:spcPct val="100000"/>
              </a:lnSpc>
              <a:spcBef>
                <a:spcPts val="0"/>
              </a:spcBef>
              <a:spcAft>
                <a:spcPts val="0"/>
              </a:spcAft>
              <a:buClrTx/>
              <a:buSzTx/>
              <a:buFontTx/>
              <a:buNone/>
              <a:tabLst/>
            </a:pPr>
            <a:r>
              <a:rPr lang="en-GB" sz="1400" dirty="0"/>
              <a:t>Much of our phonics teaching is now working on spelling patterns and rules. Please encourage your children to practise writing at home as this gives them chance to apply the spelling patterns they have learnt.</a:t>
            </a:r>
            <a:endParaRPr kumimoji="0" lang="en-GB" sz="14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sym typeface="Helvetica Neue"/>
            </a:endParaRPr>
          </a:p>
        </p:txBody>
      </p:sp>
      <p:sp>
        <p:nvSpPr>
          <p:cNvPr id="8" name="TextBox 7"/>
          <p:cNvSpPr txBox="1"/>
          <p:nvPr/>
        </p:nvSpPr>
        <p:spPr>
          <a:xfrm>
            <a:off x="7251699" y="11076258"/>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p:cNvSpPr txBox="1"/>
          <p:nvPr/>
        </p:nvSpPr>
        <p:spPr>
          <a:xfrm>
            <a:off x="2956084" y="7813157"/>
            <a:ext cx="4285741" cy="4780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Helvetica Neue"/>
                <a:ea typeface="Helvetica Neue"/>
                <a:cs typeface="Helvetica Neue"/>
                <a:sym typeface="Helvetica Neue"/>
              </a:rPr>
              <a:t>Writing</a:t>
            </a:r>
          </a:p>
          <a:p>
            <a:pPr marL="0" marR="0" indent="0" algn="ctr" defTabSz="825500" rtl="0" fontAlgn="auto" latinLnBrk="0" hangingPunct="0">
              <a:lnSpc>
                <a:spcPct val="100000"/>
              </a:lnSpc>
              <a:spcBef>
                <a:spcPts val="0"/>
              </a:spcBef>
              <a:spcAft>
                <a:spcPts val="0"/>
              </a:spcAft>
              <a:buClrTx/>
              <a:buSzTx/>
              <a:buFontTx/>
              <a:buNone/>
              <a:tabLst/>
            </a:pPr>
            <a:r>
              <a:rPr lang="en-GB" sz="1600" b="0" dirty="0"/>
              <a:t>This half term we will be working on Narrative writing. This will involve the children writing stories that have been adapted from a borrowed structure.</a:t>
            </a:r>
          </a:p>
          <a:p>
            <a:pPr marL="0" marR="0" indent="0" algn="ctr" defTabSz="825500" rtl="0" fontAlgn="auto" latinLnBrk="0" hangingPunct="0">
              <a:lnSpc>
                <a:spcPct val="100000"/>
              </a:lnSpc>
              <a:spcBef>
                <a:spcPts val="0"/>
              </a:spcBef>
              <a:spcAft>
                <a:spcPts val="0"/>
              </a:spcAft>
              <a:buClrTx/>
              <a:buSzTx/>
              <a:buFontTx/>
              <a:buNone/>
              <a:tabLst/>
            </a:pPr>
            <a:endParaRPr lang="en-GB" sz="1600" dirty="0"/>
          </a:p>
          <a:p>
            <a:pPr marL="0" marR="0" indent="0" algn="ctr" defTabSz="8255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Helvetica Neue"/>
                <a:ea typeface="Helvetica Neue"/>
                <a:cs typeface="Helvetica Neue"/>
                <a:sym typeface="Helvetica Neue"/>
              </a:rPr>
              <a:t>Grammar</a:t>
            </a:r>
          </a:p>
          <a:p>
            <a:pPr marL="0" marR="0" indent="0" algn="ctr" defTabSz="825500" rtl="0" fontAlgn="auto" latinLnBrk="0" hangingPunct="0">
              <a:lnSpc>
                <a:spcPct val="100000"/>
              </a:lnSpc>
              <a:spcBef>
                <a:spcPts val="0"/>
              </a:spcBef>
              <a:spcAft>
                <a:spcPts val="0"/>
              </a:spcAft>
              <a:buClrTx/>
              <a:buSzTx/>
              <a:buFontTx/>
              <a:buNone/>
              <a:tabLst/>
            </a:pPr>
            <a:r>
              <a:rPr lang="en-GB" sz="1600" b="0" dirty="0"/>
              <a:t>As always we will be practising our capital letters and full stops. We will be using the past tense (-ed) and commas too. The children will be encouraged to stretch their sentences using conjunctions.</a:t>
            </a:r>
          </a:p>
          <a:p>
            <a:pPr marL="0" marR="0" indent="0" algn="ctr" defTabSz="825500" rtl="0" fontAlgn="auto" latinLnBrk="0" hangingPunct="0">
              <a:lnSpc>
                <a:spcPct val="100000"/>
              </a:lnSpc>
              <a:spcBef>
                <a:spcPts val="0"/>
              </a:spcBef>
              <a:spcAft>
                <a:spcPts val="0"/>
              </a:spcAft>
              <a:buClrTx/>
              <a:buSzTx/>
              <a:buFontTx/>
              <a:buNone/>
              <a:tabLst/>
            </a:pPr>
            <a:endParaRPr lang="en-GB" sz="1600" b="0" dirty="0"/>
          </a:p>
          <a:p>
            <a:pPr marL="0" marR="0" indent="0" algn="ctr" defTabSz="825500" rtl="0" fontAlgn="auto" latinLnBrk="0" hangingPunct="0">
              <a:lnSpc>
                <a:spcPct val="100000"/>
              </a:lnSpc>
              <a:spcBef>
                <a:spcPts val="0"/>
              </a:spcBef>
              <a:spcAft>
                <a:spcPts val="0"/>
              </a:spcAft>
              <a:buClrTx/>
              <a:buSzTx/>
              <a:buFontTx/>
              <a:buNone/>
              <a:tabLst/>
            </a:pPr>
            <a:r>
              <a:rPr lang="en-GB" sz="1600" dirty="0"/>
              <a:t>Handwriting</a:t>
            </a:r>
          </a:p>
          <a:p>
            <a:pPr marL="0" marR="0" indent="0" algn="ctr" defTabSz="825500" rtl="0" fontAlgn="auto" latinLnBrk="0" hangingPunct="0">
              <a:lnSpc>
                <a:spcPct val="100000"/>
              </a:lnSpc>
              <a:spcBef>
                <a:spcPts val="0"/>
              </a:spcBef>
              <a:spcAft>
                <a:spcPts val="0"/>
              </a:spcAft>
              <a:buClrTx/>
              <a:buSzTx/>
              <a:buFontTx/>
              <a:buNone/>
              <a:tabLst/>
            </a:pPr>
            <a:r>
              <a:rPr lang="en-GB" sz="1600" b="0" dirty="0"/>
              <a:t>We will continue practising letter formation and the positioning of letters using our handwriting lines. It is essential that the children form their letters correctly as this will help when we move on to joins in Spring 2.</a:t>
            </a:r>
            <a:endParaRPr lang="en-GB" sz="1200" b="0" dirty="0"/>
          </a:p>
        </p:txBody>
      </p:sp>
      <p:sp>
        <p:nvSpPr>
          <p:cNvPr id="52" name="TextBox 51"/>
          <p:cNvSpPr txBox="1"/>
          <p:nvPr/>
        </p:nvSpPr>
        <p:spPr>
          <a:xfrm>
            <a:off x="7875740" y="8029298"/>
            <a:ext cx="2386724" cy="447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600" u="sng" dirty="0"/>
              <a:t>Reading</a:t>
            </a:r>
          </a:p>
          <a:p>
            <a:pPr marL="0" marR="0" indent="0" algn="ctr" defTabSz="825500" rtl="0" fontAlgn="auto" latinLnBrk="0" hangingPunct="0">
              <a:lnSpc>
                <a:spcPct val="100000"/>
              </a:lnSpc>
              <a:spcBef>
                <a:spcPts val="0"/>
              </a:spcBef>
              <a:spcAft>
                <a:spcPts val="0"/>
              </a:spcAft>
              <a:buClrTx/>
              <a:buSzTx/>
              <a:buFontTx/>
              <a:buNone/>
              <a:tabLst/>
            </a:pPr>
            <a:endParaRPr kumimoji="0" lang="en-GB" sz="16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r>
              <a:rPr lang="en-GB" sz="1600" b="0" dirty="0"/>
              <a:t>Please continue to practise reading regularly at home. It doesn’t matter what the reading material is- comics, leaflets, books, poetry etc. It all counts. School reading books will also be sent home.</a:t>
            </a:r>
          </a:p>
          <a:p>
            <a:endParaRPr lang="en-GB" sz="1600" b="0" dirty="0"/>
          </a:p>
          <a:p>
            <a:r>
              <a:rPr lang="en-GB" sz="1600" b="0" dirty="0"/>
              <a:t>We aim to promote a love of reading in school and all of our learning comes from quality books. </a:t>
            </a:r>
          </a:p>
          <a:p>
            <a:pPr marL="0" marR="0" indent="0" algn="ctr" defTabSz="8255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sym typeface="Helvetica Neue"/>
            </a:endParaRPr>
          </a:p>
        </p:txBody>
      </p:sp>
      <p:sp>
        <p:nvSpPr>
          <p:cNvPr id="44" name="TextBox 43">
            <a:extLst>
              <a:ext uri="{FF2B5EF4-FFF2-40B4-BE49-F238E27FC236}">
                <a16:creationId xmlns:a16="http://schemas.microsoft.com/office/drawing/2014/main" id="{B04CCC62-8D25-4B59-A06F-6FAE8D959ADB}"/>
              </a:ext>
            </a:extLst>
          </p:cNvPr>
          <p:cNvSpPr txBox="1"/>
          <p:nvPr/>
        </p:nvSpPr>
        <p:spPr>
          <a:xfrm>
            <a:off x="10218966" y="3999675"/>
            <a:ext cx="854895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GB" sz="1800" i="0" u="sng" strike="noStrike" cap="none" spc="0" normalizeH="0" baseline="0" dirty="0">
                <a:ln>
                  <a:noFill/>
                </a:ln>
                <a:solidFill>
                  <a:srgbClr val="000000"/>
                </a:solidFill>
                <a:effectLst/>
                <a:uFillTx/>
                <a:latin typeface="+mn-lt"/>
                <a:sym typeface="Helvetica Neue"/>
              </a:rPr>
              <a:t>Multiplication and Division</a:t>
            </a:r>
          </a:p>
          <a:p>
            <a:pPr marL="0" marR="0" indent="0" defTabSz="825500" rtl="0" fontAlgn="auto" latinLnBrk="0" hangingPunct="0">
              <a:lnSpc>
                <a:spcPct val="100000"/>
              </a:lnSpc>
              <a:spcBef>
                <a:spcPts val="0"/>
              </a:spcBef>
              <a:spcAft>
                <a:spcPts val="0"/>
              </a:spcAft>
              <a:buClrTx/>
              <a:buSzTx/>
              <a:buFontTx/>
              <a:buNone/>
              <a:tabLst/>
            </a:pPr>
            <a:r>
              <a:rPr lang="en-GB" sz="1800" b="0" dirty="0">
                <a:latin typeface="+mn-lt"/>
              </a:rPr>
              <a:t>The children will make connections between repeated addition as multiplication (e.g. 3x2 is the same as 3 lots of 2). </a:t>
            </a:r>
          </a:p>
          <a:p>
            <a:pPr marL="0" marR="0" indent="0" defTabSz="825500" rtl="0" fontAlgn="auto" latinLnBrk="0" hangingPunct="0">
              <a:lnSpc>
                <a:spcPct val="100000"/>
              </a:lnSpc>
              <a:spcBef>
                <a:spcPts val="0"/>
              </a:spcBef>
              <a:spcAft>
                <a:spcPts val="0"/>
              </a:spcAft>
              <a:buClrTx/>
              <a:buSzTx/>
              <a:buFontTx/>
              <a:buNone/>
              <a:tabLst/>
            </a:pPr>
            <a:r>
              <a:rPr kumimoji="0" lang="en-GB" sz="1800" b="0" i="0" strike="noStrike" cap="none" spc="0" normalizeH="0" baseline="0" dirty="0">
                <a:ln>
                  <a:noFill/>
                </a:ln>
                <a:solidFill>
                  <a:srgbClr val="000000"/>
                </a:solidFill>
                <a:effectLst/>
                <a:uFillTx/>
                <a:latin typeface="+mn-lt"/>
                <a:sym typeface="Helvetica Neue"/>
              </a:rPr>
              <a:t>We will explore division through </a:t>
            </a:r>
            <a:r>
              <a:rPr lang="en-GB" sz="1800" b="0" dirty="0">
                <a:latin typeface="+mn-lt"/>
              </a:rPr>
              <a:t>sharing.</a:t>
            </a:r>
            <a:endParaRPr kumimoji="0" lang="en-GB" sz="1800" b="0" i="0" strike="noStrike" cap="none" spc="0" normalizeH="0" baseline="0" dirty="0">
              <a:ln>
                <a:noFill/>
              </a:ln>
              <a:solidFill>
                <a:srgbClr val="000000"/>
              </a:solidFill>
              <a:effectLst/>
              <a:uFillTx/>
              <a:latin typeface="+mn-lt"/>
              <a:sym typeface="Helvetica Neue"/>
            </a:endParaRPr>
          </a:p>
        </p:txBody>
      </p:sp>
      <p:sp>
        <p:nvSpPr>
          <p:cNvPr id="50" name="TextBox 49">
            <a:extLst>
              <a:ext uri="{FF2B5EF4-FFF2-40B4-BE49-F238E27FC236}">
                <a16:creationId xmlns:a16="http://schemas.microsoft.com/office/drawing/2014/main" id="{B5DD3988-20AD-4E38-A61C-253D4985BF78}"/>
              </a:ext>
            </a:extLst>
          </p:cNvPr>
          <p:cNvSpPr txBox="1"/>
          <p:nvPr/>
        </p:nvSpPr>
        <p:spPr>
          <a:xfrm>
            <a:off x="10833750" y="6996085"/>
            <a:ext cx="3830344"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000" dirty="0">
                <a:latin typeface="+mn-lt"/>
                <a:cs typeface="Arial" panose="020B0604020202020204" pitchFamily="34" charset="0"/>
              </a:rPr>
              <a:t>Jigsaw – Dreams and Goals</a:t>
            </a:r>
          </a:p>
          <a:p>
            <a:r>
              <a:rPr lang="en-GB" sz="2000" b="0" dirty="0">
                <a:latin typeface="+mn-lt"/>
                <a:cs typeface="Arial" panose="020B0604020202020204" pitchFamily="34" charset="0"/>
              </a:rPr>
              <a:t>In this topic, the children are learning how to better themselves by setting realistic goals and making steps towards achieving them. We will be talking about New Year’s Resolutions.</a:t>
            </a:r>
          </a:p>
        </p:txBody>
      </p:sp>
      <p:sp>
        <p:nvSpPr>
          <p:cNvPr id="53" name="Rectangle 52">
            <a:extLst>
              <a:ext uri="{FF2B5EF4-FFF2-40B4-BE49-F238E27FC236}">
                <a16:creationId xmlns:a16="http://schemas.microsoft.com/office/drawing/2014/main" id="{9A81C4DA-D800-4DBA-AA71-7C2B041024E8}"/>
              </a:ext>
            </a:extLst>
          </p:cNvPr>
          <p:cNvSpPr/>
          <p:nvPr/>
        </p:nvSpPr>
        <p:spPr>
          <a:xfrm>
            <a:off x="11752363" y="9926772"/>
            <a:ext cx="1675459"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US" dirty="0"/>
              <a:t>Computing</a:t>
            </a:r>
          </a:p>
        </p:txBody>
      </p:sp>
      <p:sp>
        <p:nvSpPr>
          <p:cNvPr id="3" name="TextBox 2">
            <a:extLst>
              <a:ext uri="{FF2B5EF4-FFF2-40B4-BE49-F238E27FC236}">
                <a16:creationId xmlns:a16="http://schemas.microsoft.com/office/drawing/2014/main" id="{D77BF3F4-05CB-4BBA-A596-D2703AA89FD1}"/>
              </a:ext>
            </a:extLst>
          </p:cNvPr>
          <p:cNvSpPr txBox="1"/>
          <p:nvPr/>
        </p:nvSpPr>
        <p:spPr>
          <a:xfrm>
            <a:off x="428053" y="888220"/>
            <a:ext cx="3832218"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2000" b="0" i="0" u="none" strike="noStrike" cap="none" spc="0" normalizeH="0" baseline="0" dirty="0">
                <a:ln>
                  <a:noFill/>
                </a:ln>
                <a:solidFill>
                  <a:srgbClr val="000000"/>
                </a:solidFill>
                <a:effectLst/>
                <a:uFillTx/>
                <a:latin typeface="Helvetica Neue"/>
                <a:ea typeface="Helvetica Neue"/>
                <a:cs typeface="Helvetica Neue"/>
                <a:sym typeface="Helvetica Neue"/>
              </a:rPr>
              <a:t>As our theme is all about keeping healthy and looking after ourselves, our science will be focusing </a:t>
            </a:r>
            <a:r>
              <a:rPr lang="en-GB" sz="2000" b="0" dirty="0"/>
              <a:t>on the importance of exercise, eating the right amounts of different types of food, and hygiene. Children will also learn that animals including humans have offspring that turns into adults.</a:t>
            </a:r>
            <a:endParaRPr kumimoji="0" lang="en-GB" sz="2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 name="TextBox 5"/>
          <p:cNvSpPr txBox="1"/>
          <p:nvPr/>
        </p:nvSpPr>
        <p:spPr>
          <a:xfrm>
            <a:off x="19506559" y="2503158"/>
            <a:ext cx="427439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endParaRPr kumimoji="0" lang="en-GB" sz="1600" b="0" i="0" u="none" strike="noStrike" cap="none" spc="0" normalizeH="0" baseline="0" dirty="0">
              <a:ln>
                <a:noFill/>
              </a:ln>
              <a:solidFill>
                <a:srgbClr val="000000"/>
              </a:solidFill>
              <a:effectLst/>
              <a:uFillTx/>
              <a:sym typeface="Helvetica Neue"/>
            </a:endParaRPr>
          </a:p>
        </p:txBody>
      </p:sp>
      <p:sp>
        <p:nvSpPr>
          <p:cNvPr id="20" name="TextBox 19"/>
          <p:cNvSpPr txBox="1"/>
          <p:nvPr/>
        </p:nvSpPr>
        <p:spPr>
          <a:xfrm>
            <a:off x="292841" y="9419268"/>
            <a:ext cx="2592590"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chemeClr val="accent1">
                    <a:lumMod val="60000"/>
                    <a:lumOff val="40000"/>
                  </a:schemeClr>
                </a:solidFill>
                <a:effectLst/>
                <a:uFillTx/>
                <a:latin typeface="Helvetica Neue"/>
                <a:ea typeface="Helvetica Neue"/>
                <a:cs typeface="Helvetica Neue"/>
                <a:sym typeface="Helvetica Neue"/>
              </a:rPr>
              <a:t>Please read the e-books on the monster phonics website. You should have received a new log in from Monster Phonics directly. If you haven’t use this link.</a:t>
            </a:r>
          </a:p>
          <a:p>
            <a:r>
              <a:rPr lang="en-GB" sz="1800" dirty="0">
                <a:solidFill>
                  <a:schemeClr val="accent1">
                    <a:lumMod val="60000"/>
                    <a:lumOff val="40000"/>
                  </a:schemeClr>
                </a:solidFill>
                <a:hlinkClick r:id="rId13"/>
              </a:rPr>
              <a:t>https://ebooks.monsterphonics.com/register/standard-school/?ca=282bccec0f3a2379c9ff4c6075b28fa1</a:t>
            </a:r>
            <a:r>
              <a:rPr lang="en-GB" sz="1800" dirty="0">
                <a:solidFill>
                  <a:schemeClr val="accent1">
                    <a:lumMod val="60000"/>
                    <a:lumOff val="40000"/>
                  </a:schemeClr>
                </a:solidFill>
              </a:rPr>
              <a:t> </a:t>
            </a:r>
            <a:endParaRPr kumimoji="0" lang="en-GB" sz="1800" b="1" i="0" u="none" strike="noStrike" cap="none" spc="0" normalizeH="0" baseline="0" dirty="0">
              <a:ln>
                <a:noFill/>
              </a:ln>
              <a:solidFill>
                <a:schemeClr val="accent1">
                  <a:lumMod val="60000"/>
                  <a:lumOff val="40000"/>
                </a:schemeClr>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chemeClr val="accent1">
                  <a:lumMod val="60000"/>
                  <a:lumOff val="40000"/>
                </a:schemeClr>
              </a:solidFill>
              <a:effectLst/>
              <a:uFillTx/>
              <a:latin typeface="Helvetica Neue"/>
              <a:ea typeface="Helvetica Neue"/>
              <a:cs typeface="Helvetica Neue"/>
              <a:sym typeface="Helvetica Neue"/>
            </a:endParaRPr>
          </a:p>
        </p:txBody>
      </p:sp>
      <p:sp>
        <p:nvSpPr>
          <p:cNvPr id="27" name="TextBox 26"/>
          <p:cNvSpPr txBox="1"/>
          <p:nvPr/>
        </p:nvSpPr>
        <p:spPr>
          <a:xfrm>
            <a:off x="6104937" y="486371"/>
            <a:ext cx="2903299" cy="42883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000000"/>
                </a:solidFill>
                <a:effectLst/>
                <a:uFillTx/>
                <a:latin typeface="Helvetica Neue"/>
                <a:ea typeface="Helvetica Neue"/>
                <a:cs typeface="Helvetica Neue"/>
                <a:sym typeface="Helvetica Neue"/>
              </a:rPr>
              <a:t>Design and Technology</a:t>
            </a:r>
          </a:p>
          <a:p>
            <a:pPr marL="0" marR="0" indent="0" algn="ctr" defTabSz="825500" rtl="0" fontAlgn="auto" latinLnBrk="0" hangingPunct="0">
              <a:lnSpc>
                <a:spcPct val="100000"/>
              </a:lnSpc>
              <a:spcBef>
                <a:spcPts val="0"/>
              </a:spcBef>
              <a:spcAft>
                <a:spcPts val="0"/>
              </a:spcAft>
              <a:buClrTx/>
              <a:buSzTx/>
              <a:buFontTx/>
              <a:buNone/>
              <a:tabLst/>
            </a:pPr>
            <a:endParaRPr lang="en-GB" sz="2400" b="0" u="sng" dirty="0"/>
          </a:p>
          <a:p>
            <a:pPr marL="0" marR="0" indent="0" algn="ctr" defTabSz="825500" rtl="0" fontAlgn="auto" latinLnBrk="0" hangingPunct="0">
              <a:lnSpc>
                <a:spcPct val="100000"/>
              </a:lnSpc>
              <a:spcBef>
                <a:spcPts val="0"/>
              </a:spcBef>
              <a:spcAft>
                <a:spcPts val="0"/>
              </a:spcAft>
              <a:buClrTx/>
              <a:buSzTx/>
              <a:buFontTx/>
              <a:buNone/>
              <a:tabLst/>
            </a:pPr>
            <a:r>
              <a:rPr kumimoji="0" lang="en-GB" sz="2000" b="0" i="0" strike="noStrike" cap="none" spc="0" normalizeH="0" baseline="0" dirty="0">
                <a:ln>
                  <a:noFill/>
                </a:ln>
                <a:solidFill>
                  <a:srgbClr val="000000"/>
                </a:solidFill>
                <a:effectLst/>
                <a:uFillTx/>
                <a:latin typeface="Helvetica Neue"/>
                <a:ea typeface="Helvetica Neue"/>
                <a:cs typeface="Helvetica Neue"/>
                <a:sym typeface="Helvetica Neue"/>
              </a:rPr>
              <a:t>This half term is all about food technology. The children will understand where food comes from and have a basic understanding of what constitutes a healthy and balanced diet. They will prepare a healthy dish.</a:t>
            </a:r>
          </a:p>
        </p:txBody>
      </p:sp>
      <p:sp>
        <p:nvSpPr>
          <p:cNvPr id="29" name="TextBox 28"/>
          <p:cNvSpPr txBox="1"/>
          <p:nvPr/>
        </p:nvSpPr>
        <p:spPr>
          <a:xfrm>
            <a:off x="10740045" y="10393701"/>
            <a:ext cx="3615504"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000" b="0" dirty="0"/>
              <a:t>The children will develop their understanding of the various aspects of using a computer to create and manipulate text. They will become more familiar with using a keyboard and mouse to enter and remove text. </a:t>
            </a:r>
          </a:p>
        </p:txBody>
      </p:sp>
      <p:pic>
        <p:nvPicPr>
          <p:cNvPr id="19" name="Picture 18"/>
          <p:cNvPicPr>
            <a:picLocks noChangeAspect="1"/>
          </p:cNvPicPr>
          <p:nvPr/>
        </p:nvPicPr>
        <p:blipFill>
          <a:blip r:embed="rId14"/>
          <a:stretch>
            <a:fillRect/>
          </a:stretch>
        </p:blipFill>
        <p:spPr>
          <a:xfrm>
            <a:off x="17644370" y="6230084"/>
            <a:ext cx="771330" cy="1130785"/>
          </a:xfrm>
          <a:prstGeom prst="rect">
            <a:avLst/>
          </a:prstGeom>
        </p:spPr>
      </p:pic>
      <p:pic>
        <p:nvPicPr>
          <p:cNvPr id="21" name="Picture 20"/>
          <p:cNvPicPr>
            <a:picLocks noChangeAspect="1"/>
          </p:cNvPicPr>
          <p:nvPr/>
        </p:nvPicPr>
        <p:blipFill>
          <a:blip r:embed="rId15"/>
          <a:stretch>
            <a:fillRect/>
          </a:stretch>
        </p:blipFill>
        <p:spPr>
          <a:xfrm>
            <a:off x="7251699" y="12216754"/>
            <a:ext cx="1267381" cy="1019415"/>
          </a:xfrm>
          <a:prstGeom prst="rect">
            <a:avLst/>
          </a:prstGeom>
        </p:spPr>
      </p:pic>
      <p:pic>
        <p:nvPicPr>
          <p:cNvPr id="7" name="Picture 6">
            <a:extLst>
              <a:ext uri="{FF2B5EF4-FFF2-40B4-BE49-F238E27FC236}">
                <a16:creationId xmlns:a16="http://schemas.microsoft.com/office/drawing/2014/main" id="{66CD33A0-2E9F-406B-9B3C-9C40AC3618FC}"/>
              </a:ext>
            </a:extLst>
          </p:cNvPr>
          <p:cNvPicPr>
            <a:picLocks noChangeAspect="1"/>
          </p:cNvPicPr>
          <p:nvPr/>
        </p:nvPicPr>
        <p:blipFill>
          <a:blip r:embed="rId16"/>
          <a:stretch>
            <a:fillRect/>
          </a:stretch>
        </p:blipFill>
        <p:spPr>
          <a:xfrm>
            <a:off x="6485982" y="4782024"/>
            <a:ext cx="2385067" cy="1884411"/>
          </a:xfrm>
          <a:prstGeom prst="rect">
            <a:avLst/>
          </a:prstGeom>
        </p:spPr>
      </p:pic>
      <p:sp>
        <p:nvSpPr>
          <p:cNvPr id="11" name="TextBox 10">
            <a:extLst>
              <a:ext uri="{FF2B5EF4-FFF2-40B4-BE49-F238E27FC236}">
                <a16:creationId xmlns:a16="http://schemas.microsoft.com/office/drawing/2014/main" id="{A259B66E-BC09-4F5D-8BC0-37BF7AE50192}"/>
              </a:ext>
            </a:extLst>
          </p:cNvPr>
          <p:cNvSpPr txBox="1"/>
          <p:nvPr/>
        </p:nvSpPr>
        <p:spPr>
          <a:xfrm>
            <a:off x="1380473" y="4510531"/>
            <a:ext cx="4078109"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3000" b="1" i="0" u="none" strike="noStrike" cap="none" spc="0" normalizeH="0" baseline="0" dirty="0">
                <a:ln>
                  <a:noFill/>
                </a:ln>
                <a:solidFill>
                  <a:schemeClr val="accent1"/>
                </a:solidFill>
                <a:effectLst/>
                <a:uFillTx/>
                <a:latin typeface="Helvetica Neue"/>
                <a:ea typeface="Helvetica Neue"/>
                <a:cs typeface="Helvetica Neue"/>
                <a:sym typeface="Helvetica Neue"/>
              </a:rPr>
              <a:t>Special Activities this half term will include:</a:t>
            </a:r>
          </a:p>
          <a:p>
            <a:pPr marL="0" marR="0" indent="0" algn="ctr" defTabSz="825500" rtl="0" fontAlgn="auto" latinLnBrk="0" hangingPunct="0">
              <a:lnSpc>
                <a:spcPct val="100000"/>
              </a:lnSpc>
              <a:spcBef>
                <a:spcPts val="0"/>
              </a:spcBef>
              <a:spcAft>
                <a:spcPts val="0"/>
              </a:spcAft>
              <a:buClrTx/>
              <a:buSzTx/>
              <a:buFontTx/>
              <a:buNone/>
              <a:tabLst/>
            </a:pPr>
            <a:r>
              <a:rPr lang="en-GB" sz="2000" b="0" dirty="0">
                <a:solidFill>
                  <a:schemeClr val="accent1"/>
                </a:solidFill>
              </a:rPr>
              <a:t>First Aid for Children</a:t>
            </a:r>
          </a:p>
          <a:p>
            <a:pPr marL="0" marR="0" indent="0" algn="ctr" defTabSz="825500" rtl="0" fontAlgn="auto" latinLnBrk="0" hangingPunct="0">
              <a:lnSpc>
                <a:spcPct val="100000"/>
              </a:lnSpc>
              <a:spcBef>
                <a:spcPts val="0"/>
              </a:spcBef>
              <a:spcAft>
                <a:spcPts val="0"/>
              </a:spcAft>
              <a:buClrTx/>
              <a:buSzTx/>
              <a:buFontTx/>
              <a:buNone/>
              <a:tabLst/>
            </a:pPr>
            <a:r>
              <a:rPr lang="en-GB" sz="2000" b="0" dirty="0">
                <a:solidFill>
                  <a:schemeClr val="accent1"/>
                </a:solidFill>
              </a:rPr>
              <a:t>Using a smoothie making bike</a:t>
            </a:r>
            <a:endParaRPr kumimoji="0" lang="en-GB" sz="2000" b="0" i="0" u="none" strike="noStrike" cap="none" spc="0" normalizeH="0" baseline="0" dirty="0">
              <a:ln>
                <a:noFill/>
              </a:ln>
              <a:solidFill>
                <a:schemeClr val="accent1"/>
              </a:solidFill>
              <a:effectLst/>
              <a:uFillTx/>
              <a:sym typeface="Helvetica Neue"/>
            </a:endParaRPr>
          </a:p>
        </p:txBody>
      </p:sp>
      <p:sp>
        <p:nvSpPr>
          <p:cNvPr id="25" name="Star: 5 Points 24">
            <a:extLst>
              <a:ext uri="{FF2B5EF4-FFF2-40B4-BE49-F238E27FC236}">
                <a16:creationId xmlns:a16="http://schemas.microsoft.com/office/drawing/2014/main" id="{22A81F26-D0FA-4F03-AD01-3D4FD3DAD19C}"/>
              </a:ext>
            </a:extLst>
          </p:cNvPr>
          <p:cNvSpPr/>
          <p:nvPr/>
        </p:nvSpPr>
        <p:spPr>
          <a:xfrm>
            <a:off x="9661249" y="408462"/>
            <a:ext cx="3766573" cy="3457337"/>
          </a:xfrm>
          <a:prstGeom prst="star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TextBox 25">
            <a:extLst>
              <a:ext uri="{FF2B5EF4-FFF2-40B4-BE49-F238E27FC236}">
                <a16:creationId xmlns:a16="http://schemas.microsoft.com/office/drawing/2014/main" id="{785B8912-A71D-4F4C-986F-FE28B558848F}"/>
              </a:ext>
            </a:extLst>
          </p:cNvPr>
          <p:cNvSpPr txBox="1"/>
          <p:nvPr/>
        </p:nvSpPr>
        <p:spPr>
          <a:xfrm>
            <a:off x="10765371" y="1725855"/>
            <a:ext cx="1642606"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Helvetica Neue"/>
                <a:ea typeface="Helvetica Neue"/>
                <a:cs typeface="Helvetica Neue"/>
                <a:sym typeface="Helvetica Neue"/>
              </a:rPr>
              <a:t>Download and play the White Rose maths 1 minute maths game</a:t>
            </a:r>
          </a:p>
        </p:txBody>
      </p:sp>
      <p:sp>
        <p:nvSpPr>
          <p:cNvPr id="28" name="TextBox 27">
            <a:extLst>
              <a:ext uri="{FF2B5EF4-FFF2-40B4-BE49-F238E27FC236}">
                <a16:creationId xmlns:a16="http://schemas.microsoft.com/office/drawing/2014/main" id="{EACB53F3-1BB8-4E39-9F3C-2031BB8E5883}"/>
              </a:ext>
            </a:extLst>
          </p:cNvPr>
          <p:cNvSpPr txBox="1"/>
          <p:nvPr/>
        </p:nvSpPr>
        <p:spPr>
          <a:xfrm>
            <a:off x="13366040" y="871289"/>
            <a:ext cx="5071265"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800" i="0" u="sng" strike="noStrike" cap="none" spc="0" normalizeH="0" baseline="0" dirty="0">
                <a:ln>
                  <a:noFill/>
                </a:ln>
                <a:solidFill>
                  <a:srgbClr val="000000"/>
                </a:solidFill>
                <a:effectLst/>
                <a:uFillTx/>
                <a:latin typeface="Helvetica Neue"/>
                <a:ea typeface="Helvetica Neue"/>
                <a:cs typeface="Helvetica Neue"/>
                <a:sym typeface="Helvetica Neue"/>
              </a:rPr>
              <a:t>Money</a:t>
            </a:r>
          </a:p>
          <a:p>
            <a:pPr marL="0" marR="0" indent="0" algn="ctr" defTabSz="825500" rtl="0" fontAlgn="auto" latinLnBrk="0" hangingPunct="0">
              <a:lnSpc>
                <a:spcPct val="100000"/>
              </a:lnSpc>
              <a:spcBef>
                <a:spcPts val="0"/>
              </a:spcBef>
              <a:spcAft>
                <a:spcPts val="0"/>
              </a:spcAft>
              <a:buClrTx/>
              <a:buSzTx/>
              <a:buFontTx/>
              <a:buNone/>
              <a:tabLst/>
            </a:pPr>
            <a:r>
              <a:rPr kumimoji="0" lang="en-GB" sz="1800" b="0" i="0" strike="noStrike" cap="none" spc="0" normalizeH="0" baseline="0" dirty="0">
                <a:ln>
                  <a:noFill/>
                </a:ln>
                <a:solidFill>
                  <a:srgbClr val="000000"/>
                </a:solidFill>
                <a:effectLst/>
                <a:uFillTx/>
                <a:latin typeface="Helvetica Neue"/>
                <a:ea typeface="Helvetica Neue"/>
                <a:cs typeface="Helvetica Neue"/>
                <a:sym typeface="Helvetica Neue"/>
              </a:rPr>
              <a:t>The children will learn to count money in pence. They will make amounts using different coins and explore which amount is greater. Children will apply their knowledge of addition and subtraction to add amounts and work out change.</a:t>
            </a:r>
          </a:p>
          <a:p>
            <a:pPr marL="0" marR="0" indent="0" algn="ctr" defTabSz="825500" rtl="0" fontAlgn="auto" latinLnBrk="0" hangingPunct="0">
              <a:lnSpc>
                <a:spcPct val="100000"/>
              </a:lnSpc>
              <a:spcBef>
                <a:spcPts val="0"/>
              </a:spcBef>
              <a:spcAft>
                <a:spcPts val="0"/>
              </a:spcAft>
              <a:buClrTx/>
              <a:buSzTx/>
              <a:buFontTx/>
              <a:buNone/>
              <a:tabLst/>
            </a:pPr>
            <a:r>
              <a:rPr lang="en-GB" sz="1800" b="0" dirty="0">
                <a:solidFill>
                  <a:srgbClr val="FF0000"/>
                </a:solidFill>
              </a:rPr>
              <a:t>Practise at home by counting loose change and combining amounts!</a:t>
            </a:r>
            <a:endParaRPr kumimoji="0" lang="en-GB" sz="1800" b="0" i="0" strike="noStrike" cap="none" spc="0" normalizeH="0" baseline="0" dirty="0">
              <a:ln>
                <a:noFill/>
              </a:ln>
              <a:solidFill>
                <a:srgbClr val="FF0000"/>
              </a:solidFill>
              <a:effectLst/>
              <a:uFillTx/>
              <a:sym typeface="Helvetica Neue"/>
            </a:endParaRPr>
          </a:p>
        </p:txBody>
      </p:sp>
      <p:sp>
        <p:nvSpPr>
          <p:cNvPr id="14" name="TextBox 13"/>
          <p:cNvSpPr txBox="1"/>
          <p:nvPr/>
        </p:nvSpPr>
        <p:spPr>
          <a:xfrm>
            <a:off x="19430654" y="9706683"/>
            <a:ext cx="4388275"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000" b="0" dirty="0"/>
              <a:t> </a:t>
            </a:r>
            <a:r>
              <a:rPr lang="en-US" sz="2000" b="0" dirty="0">
                <a:latin typeface="Arial" panose="020B0604020202020204" pitchFamily="34" charset="0"/>
                <a:cs typeface="Arial" panose="020B0604020202020204" pitchFamily="34" charset="0"/>
              </a:rPr>
              <a:t>We will find out about Islam, key beliefs and ways of living for Muslims. The children will learn about some of the key Muslim beliefs about God found in the </a:t>
            </a:r>
            <a:r>
              <a:rPr lang="en-US" sz="2000" b="0" dirty="0" err="1">
                <a:latin typeface="Arial" panose="020B0604020202020204" pitchFamily="34" charset="0"/>
                <a:cs typeface="Arial" panose="020B0604020202020204" pitchFamily="34" charset="0"/>
              </a:rPr>
              <a:t>Shahadah</a:t>
            </a:r>
            <a:r>
              <a:rPr lang="en-US" sz="2000" b="0" dirty="0">
                <a:latin typeface="Arial" panose="020B0604020202020204" pitchFamily="34" charset="0"/>
                <a:cs typeface="Arial" panose="020B0604020202020204" pitchFamily="34" charset="0"/>
              </a:rPr>
              <a:t> and learn about the 99 names of Allah. We will learn about the five pillars of Islam and how these impact upon the lives of believers. Children will know about the importance of prayer and what it means for Muslims all over the world</a:t>
            </a: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pic>
        <p:nvPicPr>
          <p:cNvPr id="23" name="Picture 22"/>
          <p:cNvPicPr>
            <a:picLocks noChangeAspect="1"/>
          </p:cNvPicPr>
          <p:nvPr/>
        </p:nvPicPr>
        <p:blipFill>
          <a:blip r:embed="rId17"/>
          <a:stretch>
            <a:fillRect/>
          </a:stretch>
        </p:blipFill>
        <p:spPr>
          <a:xfrm>
            <a:off x="22084263" y="8393304"/>
            <a:ext cx="1499358" cy="1363528"/>
          </a:xfrm>
          <a:prstGeom prst="rect">
            <a:avLst/>
          </a:prstGeom>
        </p:spPr>
      </p:pic>
      <p:pic>
        <p:nvPicPr>
          <p:cNvPr id="24" name="Picture 23"/>
          <p:cNvPicPr>
            <a:picLocks noChangeAspect="1"/>
          </p:cNvPicPr>
          <p:nvPr/>
        </p:nvPicPr>
        <p:blipFill>
          <a:blip r:embed="rId18"/>
          <a:stretch>
            <a:fillRect/>
          </a:stretch>
        </p:blipFill>
        <p:spPr>
          <a:xfrm>
            <a:off x="19643655" y="5889167"/>
            <a:ext cx="1514475" cy="2381250"/>
          </a:xfrm>
          <a:prstGeom prst="rect">
            <a:avLst/>
          </a:prstGeom>
        </p:spPr>
      </p:pic>
      <p:sp>
        <p:nvSpPr>
          <p:cNvPr id="30" name="TextBox 29"/>
          <p:cNvSpPr txBox="1"/>
          <p:nvPr/>
        </p:nvSpPr>
        <p:spPr>
          <a:xfrm>
            <a:off x="19420693" y="1758192"/>
            <a:ext cx="4388275"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b="0" dirty="0">
                <a:latin typeface="Arial" panose="020B0604020202020204" pitchFamily="34" charset="0"/>
                <a:cs typeface="Arial" panose="020B0604020202020204" pitchFamily="34" charset="0"/>
              </a:rPr>
              <a:t>This term, the children will learn how songs and music can communicate different moods and emotions. They will investigate different ways to express the mood of a song by adding facial expressions and changing the timbre and dynamics of their voice. They will develop their understanding of musical mood through simple songs, where they will be introduced to major and minor tonality.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401" y="730567"/>
            <a:ext cx="7748606" cy="1077218"/>
          </a:xfrm>
          <a:prstGeom prst="rect">
            <a:avLst/>
          </a:prstGeom>
        </p:spPr>
        <p:txBody>
          <a:bodyPr wrap="square">
            <a:spAutoFit/>
          </a:bodyPr>
          <a:lstStyle/>
          <a:p>
            <a:r>
              <a:rPr lang="en-GB" sz="6400" u="sng" dirty="0">
                <a:latin typeface="Sassoon Infant Std" panose="020B0503020103030203" pitchFamily="34" charset="0"/>
              </a:rPr>
              <a:t>Year 2 Spring 1</a:t>
            </a:r>
          </a:p>
        </p:txBody>
      </p:sp>
      <p:graphicFrame>
        <p:nvGraphicFramePr>
          <p:cNvPr id="4" name="Table 3"/>
          <p:cNvGraphicFramePr>
            <a:graphicFrameLocks noGrp="1"/>
          </p:cNvGraphicFramePr>
          <p:nvPr>
            <p:extLst/>
          </p:nvPr>
        </p:nvGraphicFramePr>
        <p:xfrm>
          <a:off x="836025" y="10477988"/>
          <a:ext cx="19568438" cy="2429692"/>
        </p:xfrm>
        <a:graphic>
          <a:graphicData uri="http://schemas.openxmlformats.org/drawingml/2006/table">
            <a:tbl>
              <a:tblPr/>
              <a:tblGrid>
                <a:gridCol w="1724298">
                  <a:extLst>
                    <a:ext uri="{9D8B030D-6E8A-4147-A177-3AD203B41FA5}">
                      <a16:colId xmlns:a16="http://schemas.microsoft.com/office/drawing/2014/main" val="2225417195"/>
                    </a:ext>
                  </a:extLst>
                </a:gridCol>
                <a:gridCol w="3788228">
                  <a:extLst>
                    <a:ext uri="{9D8B030D-6E8A-4147-A177-3AD203B41FA5}">
                      <a16:colId xmlns:a16="http://schemas.microsoft.com/office/drawing/2014/main" val="4004282596"/>
                    </a:ext>
                  </a:extLst>
                </a:gridCol>
                <a:gridCol w="3709852">
                  <a:extLst>
                    <a:ext uri="{9D8B030D-6E8A-4147-A177-3AD203B41FA5}">
                      <a16:colId xmlns:a16="http://schemas.microsoft.com/office/drawing/2014/main" val="2971072843"/>
                    </a:ext>
                  </a:extLst>
                </a:gridCol>
                <a:gridCol w="3422466">
                  <a:extLst>
                    <a:ext uri="{9D8B030D-6E8A-4147-A177-3AD203B41FA5}">
                      <a16:colId xmlns:a16="http://schemas.microsoft.com/office/drawing/2014/main" val="2577747135"/>
                    </a:ext>
                  </a:extLst>
                </a:gridCol>
                <a:gridCol w="3291842">
                  <a:extLst>
                    <a:ext uri="{9D8B030D-6E8A-4147-A177-3AD203B41FA5}">
                      <a16:colId xmlns:a16="http://schemas.microsoft.com/office/drawing/2014/main" val="353989541"/>
                    </a:ext>
                  </a:extLst>
                </a:gridCol>
                <a:gridCol w="3631752">
                  <a:extLst>
                    <a:ext uri="{9D8B030D-6E8A-4147-A177-3AD203B41FA5}">
                      <a16:colId xmlns:a16="http://schemas.microsoft.com/office/drawing/2014/main" val="511863083"/>
                    </a:ext>
                  </a:extLst>
                </a:gridCol>
              </a:tblGrid>
              <a:tr h="2429692">
                <a:tc>
                  <a:txBody>
                    <a:bodyPr/>
                    <a:lstStyle/>
                    <a:p>
                      <a:r>
                        <a:rPr lang="en-GB" sz="2800" b="1" dirty="0">
                          <a:latin typeface="Sassoon Infant Std" panose="020B0503020103030203" pitchFamily="34" charset="0"/>
                        </a:rPr>
                        <a:t>E-book </a:t>
                      </a:r>
                    </a:p>
                    <a:p>
                      <a:r>
                        <a:rPr lang="en-GB" sz="2800" b="1" dirty="0">
                          <a:latin typeface="Sassoon Infant Std" panose="020B0503020103030203" pitchFamily="34" charset="0"/>
                        </a:rPr>
                        <a:t>Titles </a:t>
                      </a:r>
                    </a:p>
                  </a:txBody>
                  <a:tcPr marL="182880" marR="182880" marT="91440" marB="9144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en-GB" sz="2400" dirty="0">
                          <a:latin typeface="Sassoon Infant Std" panose="020B0503020103030203" pitchFamily="34" charset="0"/>
                        </a:rPr>
                        <a:t>Review</a:t>
                      </a:r>
                    </a:p>
                    <a:p>
                      <a:r>
                        <a:rPr lang="en-GB" sz="2400" dirty="0">
                          <a:latin typeface="Sassoon Infant Std" panose="020B0503020103030203" pitchFamily="34" charset="0"/>
                        </a:rPr>
                        <a:t>Lost</a:t>
                      </a:r>
                      <a:r>
                        <a:rPr lang="en-GB" sz="2400" baseline="0" dirty="0">
                          <a:latin typeface="Sassoon Infant Std" panose="020B0503020103030203" pitchFamily="34" charset="0"/>
                        </a:rPr>
                        <a:t> in the woods</a:t>
                      </a:r>
                    </a:p>
                    <a:p>
                      <a:r>
                        <a:rPr lang="en-GB" sz="2400" baseline="0" dirty="0">
                          <a:latin typeface="Sassoon Infant Std" panose="020B0503020103030203" pitchFamily="34" charset="0"/>
                        </a:rPr>
                        <a:t>Magic stranger</a:t>
                      </a:r>
                    </a:p>
                    <a:p>
                      <a:r>
                        <a:rPr lang="en-GB" sz="2400" baseline="0" dirty="0">
                          <a:latin typeface="Sassoon Infant Std" panose="020B0503020103030203" pitchFamily="34" charset="0"/>
                        </a:rPr>
                        <a:t>The sun and shadows</a:t>
                      </a:r>
                      <a:endParaRPr lang="en-GB" sz="2400" dirty="0">
                        <a:latin typeface="Sassoon Infant Std" panose="020B0503020103030203" pitchFamily="34" charset="0"/>
                      </a:endParaRP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en-GB" sz="2400" dirty="0">
                          <a:latin typeface="Sassoon Infant Std" panose="020B0503020103030203" pitchFamily="34" charset="0"/>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The sad prince and princess</a:t>
                      </a: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The life of a knight</a:t>
                      </a:r>
                    </a:p>
                    <a:p>
                      <a:endParaRPr lang="en-GB" sz="21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Gnomes underground</a:t>
                      </a: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Tricky</a:t>
                      </a:r>
                      <a:r>
                        <a:rPr lang="en-GB" sz="2400" baseline="0" dirty="0">
                          <a:latin typeface="Sassoon Infant Std" panose="020B0503020103030203" pitchFamily="34" charset="0"/>
                        </a:rPr>
                        <a:t> witch wrecks her wrist</a:t>
                      </a: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2050240"/>
                  </a:ext>
                </a:extLst>
              </a:tr>
            </a:tbl>
          </a:graphicData>
        </a:graphic>
      </p:graphicFrame>
      <p:sp>
        <p:nvSpPr>
          <p:cNvPr id="6" name="TextBox 5"/>
          <p:cNvSpPr txBox="1"/>
          <p:nvPr/>
        </p:nvSpPr>
        <p:spPr>
          <a:xfrm>
            <a:off x="10580912" y="323131"/>
            <a:ext cx="12122336" cy="3477875"/>
          </a:xfrm>
          <a:prstGeom prst="rect">
            <a:avLst/>
          </a:prstGeom>
          <a:noFill/>
        </p:spPr>
        <p:txBody>
          <a:bodyPr wrap="square" rtlCol="0">
            <a:spAutoFit/>
          </a:bodyPr>
          <a:lstStyle/>
          <a:p>
            <a:r>
              <a:rPr lang="en-GB" sz="3200" dirty="0"/>
              <a:t>These are the sounds and words that your child should be able to read by the end of this half term. The e-book titles correspond to the sounds and words taught each week. These words will also be the weekly spells that will be checked on a Friday.</a:t>
            </a:r>
          </a:p>
          <a:p>
            <a:endParaRPr lang="en-GB" sz="6000" dirty="0"/>
          </a:p>
        </p:txBody>
      </p:sp>
      <p:graphicFrame>
        <p:nvGraphicFramePr>
          <p:cNvPr id="8" name="Table 7"/>
          <p:cNvGraphicFramePr>
            <a:graphicFrameLocks noGrp="1"/>
          </p:cNvGraphicFramePr>
          <p:nvPr>
            <p:extLst/>
          </p:nvPr>
        </p:nvGraphicFramePr>
        <p:xfrm>
          <a:off x="2664274" y="3180471"/>
          <a:ext cx="17740188" cy="914400"/>
        </p:xfrm>
        <a:graphic>
          <a:graphicData uri="http://schemas.openxmlformats.org/drawingml/2006/table">
            <a:tbl>
              <a:tblPr firstRow="1" bandRow="1">
                <a:tableStyleId>{5940675A-B579-460E-94D1-54222C63F5DA}</a:tableStyleId>
              </a:tblPr>
              <a:tblGrid>
                <a:gridCol w="3788778">
                  <a:extLst>
                    <a:ext uri="{9D8B030D-6E8A-4147-A177-3AD203B41FA5}">
                      <a16:colId xmlns:a16="http://schemas.microsoft.com/office/drawing/2014/main" val="3089355045"/>
                    </a:ext>
                  </a:extLst>
                </a:gridCol>
                <a:gridCol w="3657600">
                  <a:extLst>
                    <a:ext uri="{9D8B030D-6E8A-4147-A177-3AD203B41FA5}">
                      <a16:colId xmlns:a16="http://schemas.microsoft.com/office/drawing/2014/main" val="2916520057"/>
                    </a:ext>
                  </a:extLst>
                </a:gridCol>
                <a:gridCol w="3030582">
                  <a:extLst>
                    <a:ext uri="{9D8B030D-6E8A-4147-A177-3AD203B41FA5}">
                      <a16:colId xmlns:a16="http://schemas.microsoft.com/office/drawing/2014/main" val="2898855417"/>
                    </a:ext>
                  </a:extLst>
                </a:gridCol>
                <a:gridCol w="3762104">
                  <a:extLst>
                    <a:ext uri="{9D8B030D-6E8A-4147-A177-3AD203B41FA5}">
                      <a16:colId xmlns:a16="http://schemas.microsoft.com/office/drawing/2014/main" val="686158886"/>
                    </a:ext>
                  </a:extLst>
                </a:gridCol>
                <a:gridCol w="3501124">
                  <a:extLst>
                    <a:ext uri="{9D8B030D-6E8A-4147-A177-3AD203B41FA5}">
                      <a16:colId xmlns:a16="http://schemas.microsoft.com/office/drawing/2014/main" val="3875079692"/>
                    </a:ext>
                  </a:extLst>
                </a:gridCol>
              </a:tblGrid>
              <a:tr h="914400">
                <a:tc>
                  <a:txBody>
                    <a:bodyPr/>
                    <a:lstStyle/>
                    <a:p>
                      <a:pPr algn="ctr"/>
                      <a:r>
                        <a:rPr lang="en-GB" sz="4800" b="1" dirty="0"/>
                        <a:t>Week 1</a:t>
                      </a:r>
                    </a:p>
                  </a:txBody>
                  <a:tcPr marL="182880" marR="182880" marT="91440" marB="91440"/>
                </a:tc>
                <a:tc>
                  <a:txBody>
                    <a:bodyPr/>
                    <a:lstStyle/>
                    <a:p>
                      <a:pPr algn="ctr"/>
                      <a:r>
                        <a:rPr lang="en-GB" sz="4800" b="1" dirty="0"/>
                        <a:t>Week 2</a:t>
                      </a:r>
                    </a:p>
                  </a:txBody>
                  <a:tcPr marL="182880" marR="182880" marT="91440" marB="91440"/>
                </a:tc>
                <a:tc>
                  <a:txBody>
                    <a:bodyPr/>
                    <a:lstStyle/>
                    <a:p>
                      <a:pPr algn="ctr"/>
                      <a:r>
                        <a:rPr lang="en-GB" sz="4800" b="1" dirty="0"/>
                        <a:t>Week 3</a:t>
                      </a:r>
                    </a:p>
                  </a:txBody>
                  <a:tcPr marL="182880" marR="182880" marT="91440" marB="91440"/>
                </a:tc>
                <a:tc>
                  <a:txBody>
                    <a:bodyPr/>
                    <a:lstStyle/>
                    <a:p>
                      <a:pPr algn="ctr"/>
                      <a:r>
                        <a:rPr lang="en-GB" sz="4800" b="1" dirty="0"/>
                        <a:t>Week 4</a:t>
                      </a:r>
                    </a:p>
                  </a:txBody>
                  <a:tcPr marL="182880" marR="182880" marT="91440" marB="91440"/>
                </a:tc>
                <a:tc>
                  <a:txBody>
                    <a:bodyPr/>
                    <a:lstStyle/>
                    <a:p>
                      <a:pPr algn="ctr"/>
                      <a:r>
                        <a:rPr lang="en-GB" sz="4800" b="1" dirty="0"/>
                        <a:t>Week 5</a:t>
                      </a:r>
                    </a:p>
                  </a:txBody>
                  <a:tcPr marL="182880" marR="182880" marT="91440" marB="91440"/>
                </a:tc>
                <a:extLst>
                  <a:ext uri="{0D108BD9-81ED-4DB2-BD59-A6C34878D82A}">
                    <a16:rowId xmlns:a16="http://schemas.microsoft.com/office/drawing/2014/main" val="1947275051"/>
                  </a:ext>
                </a:extLst>
              </a:tr>
            </a:tbl>
          </a:graphicData>
        </a:graphic>
      </p:graphicFrame>
      <p:pic>
        <p:nvPicPr>
          <p:cNvPr id="5" name="Picture 4"/>
          <p:cNvPicPr>
            <a:picLocks noChangeAspect="1"/>
          </p:cNvPicPr>
          <p:nvPr/>
        </p:nvPicPr>
        <p:blipFill>
          <a:blip r:embed="rId2"/>
          <a:stretch>
            <a:fillRect/>
          </a:stretch>
        </p:blipFill>
        <p:spPr>
          <a:xfrm>
            <a:off x="2664276" y="3939688"/>
            <a:ext cx="17740188" cy="6538300"/>
          </a:xfrm>
          <a:prstGeom prst="rect">
            <a:avLst/>
          </a:prstGeom>
        </p:spPr>
      </p:pic>
    </p:spTree>
    <p:extLst>
      <p:ext uri="{BB962C8B-B14F-4D97-AF65-F5344CB8AC3E}">
        <p14:creationId xmlns:p14="http://schemas.microsoft.com/office/powerpoint/2010/main" val="197869165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2638</TotalTime>
  <Words>1487</Words>
  <Application>Microsoft Office PowerPoint</Application>
  <PresentationFormat>Custom</PresentationFormat>
  <Paragraphs>257</Paragraphs>
  <Slides>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Helvetica Neue</vt:lpstr>
      <vt:lpstr>Helvetica Neue Light</vt:lpstr>
      <vt:lpstr>Helvetica Neue Medium</vt:lpstr>
      <vt:lpstr>Noteworthy Bold</vt:lpstr>
      <vt:lpstr>Noteworthy Light</vt:lpstr>
      <vt:lpstr>Sassoon Infant Std</vt:lpstr>
      <vt:lpstr>White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J Townsend</cp:lastModifiedBy>
  <cp:revision>154</cp:revision>
  <cp:lastPrinted>2024-01-12T08:17:25Z</cp:lastPrinted>
  <dcterms:modified xsi:type="dcterms:W3CDTF">2024-01-12T08:17:43Z</dcterms:modified>
</cp:coreProperties>
</file>