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8F32D"/>
    <a:srgbClr val="B6B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8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2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0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7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9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8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A5FF-D88C-4721-84A2-ABAD8504567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B741-0527-46BC-BBBC-04420930F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3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21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What’s that on top of the hill?: KS1 Knowledge Mat</a:t>
            </a:r>
            <a:endParaRPr lang="en-GB" sz="3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69"/>
              </p:ext>
            </p:extLst>
          </p:nvPr>
        </p:nvGraphicFramePr>
        <p:xfrm>
          <a:off x="-15" y="707887"/>
          <a:ext cx="5465226" cy="344819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32613">
                  <a:extLst>
                    <a:ext uri="{9D8B030D-6E8A-4147-A177-3AD203B41FA5}">
                      <a16:colId xmlns:a16="http://schemas.microsoft.com/office/drawing/2014/main" val="2824640908"/>
                    </a:ext>
                  </a:extLst>
                </a:gridCol>
                <a:gridCol w="2732613">
                  <a:extLst>
                    <a:ext uri="{9D8B030D-6E8A-4147-A177-3AD203B41FA5}">
                      <a16:colId xmlns:a16="http://schemas.microsoft.com/office/drawing/2014/main" val="2786007759"/>
                    </a:ext>
                  </a:extLst>
                </a:gridCol>
              </a:tblGrid>
              <a:tr h="43890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Vocabulary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90439"/>
                  </a:ext>
                </a:extLst>
              </a:tr>
              <a:tr h="485241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hill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A piece of land that rises higher than everything surrounding it. It looks like a little bump in the Earth.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06730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valley 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A valley is a low area between hills or mountains typically with a river running through it.</a:t>
                      </a:r>
                      <a:endParaRPr lang="en-GB" sz="12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1490"/>
                  </a:ext>
                </a:extLst>
              </a:tr>
              <a:tr h="32917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aerial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A view</a:t>
                      </a:r>
                      <a:r>
                        <a:rPr lang="en-GB" sz="1200" baseline="0" dirty="0" smtClean="0">
                          <a:latin typeface="Century Gothic" panose="020B0502020202020204" pitchFamily="34" charset="0"/>
                        </a:rPr>
                        <a:t> taken from above. Maybe known as a ‘bird’s eye view.’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716095"/>
                  </a:ext>
                </a:extLst>
              </a:tr>
              <a:tr h="3570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past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Something that has already</a:t>
                      </a:r>
                      <a:r>
                        <a:rPr lang="en-GB" sz="1200" baseline="0" dirty="0" smtClean="0">
                          <a:latin typeface="Century Gothic" panose="020B0502020202020204" pitchFamily="34" charset="0"/>
                        </a:rPr>
                        <a:t> happened.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724009"/>
                  </a:ext>
                </a:extLst>
              </a:tr>
              <a:tr h="35753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Something that is happening now.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48599"/>
                  </a:ext>
                </a:extLst>
              </a:tr>
              <a:tr h="32917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future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Something that hasn’t happened</a:t>
                      </a:r>
                      <a:r>
                        <a:rPr lang="en-GB" sz="1200" baseline="0" dirty="0" smtClean="0">
                          <a:latin typeface="Century Gothic" panose="020B0502020202020204" pitchFamily="34" charset="0"/>
                        </a:rPr>
                        <a:t> yet.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98376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260" y="4483479"/>
            <a:ext cx="2929127" cy="22363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02326" y="3696614"/>
            <a:ext cx="268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an </a:t>
            </a:r>
            <a:r>
              <a:rPr lang="en-GB" dirty="0" smtClean="0">
                <a:solidFill>
                  <a:srgbClr val="FF0000"/>
                </a:solidFill>
              </a:rPr>
              <a:t>aerial</a:t>
            </a:r>
            <a:r>
              <a:rPr lang="en-GB" dirty="0" smtClean="0"/>
              <a:t> view of </a:t>
            </a:r>
            <a:r>
              <a:rPr lang="en-GB" dirty="0" err="1" smtClean="0"/>
              <a:t>Stocksbridge</a:t>
            </a:r>
            <a:r>
              <a:rPr lang="en-GB" dirty="0" smtClean="0"/>
              <a:t> NI School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42" y="633937"/>
            <a:ext cx="3567846" cy="22607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14294" y="633937"/>
            <a:ext cx="236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simple map with a </a:t>
            </a:r>
            <a:r>
              <a:rPr lang="en-GB" dirty="0" smtClean="0">
                <a:solidFill>
                  <a:srgbClr val="FF0000"/>
                </a:solidFill>
              </a:rPr>
              <a:t>key</a:t>
            </a:r>
            <a:r>
              <a:rPr lang="en-GB" dirty="0" smtClean="0"/>
              <a:t>. A key tells us what the things are on a map.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592" y="2410739"/>
            <a:ext cx="1447800" cy="128587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79701"/>
              </p:ext>
            </p:extLst>
          </p:nvPr>
        </p:nvGraphicFramePr>
        <p:xfrm>
          <a:off x="0" y="4342945"/>
          <a:ext cx="8200572" cy="2279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0286">
                  <a:extLst>
                    <a:ext uri="{9D8B030D-6E8A-4147-A177-3AD203B41FA5}">
                      <a16:colId xmlns:a16="http://schemas.microsoft.com/office/drawing/2014/main" val="3488240116"/>
                    </a:ext>
                  </a:extLst>
                </a:gridCol>
                <a:gridCol w="4100286">
                  <a:extLst>
                    <a:ext uri="{9D8B030D-6E8A-4147-A177-3AD203B41FA5}">
                      <a16:colId xmlns:a16="http://schemas.microsoft.com/office/drawing/2014/main" val="4152440539"/>
                    </a:ext>
                  </a:extLst>
                </a:gridCol>
              </a:tblGrid>
              <a:tr h="227992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Old</a:t>
                      </a:r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</a:t>
                      </a:r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4509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80" y="4483479"/>
            <a:ext cx="1120130" cy="839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0642" y="4483479"/>
            <a:ext cx="1005389" cy="1544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704" y="4724853"/>
            <a:ext cx="1220594" cy="75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18" y="5588423"/>
            <a:ext cx="1500187" cy="943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7520" y="5625694"/>
            <a:ext cx="803948" cy="803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4573" y="4483479"/>
            <a:ext cx="1163818" cy="871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1411" y="4461659"/>
            <a:ext cx="1419378" cy="893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2156" y="5410521"/>
            <a:ext cx="1650542" cy="10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4" y="194631"/>
            <a:ext cx="1320093" cy="132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74" y="225435"/>
            <a:ext cx="1399808" cy="1289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87" y="2083615"/>
            <a:ext cx="1398127" cy="1288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274" y="2153521"/>
            <a:ext cx="1399808" cy="1218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33" y="3889853"/>
            <a:ext cx="1445434" cy="1122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274" y="3844621"/>
            <a:ext cx="1435491" cy="1146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33" y="5381522"/>
            <a:ext cx="1498282" cy="1044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7274" y="5381522"/>
            <a:ext cx="1411635" cy="1044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953" y="1549855"/>
            <a:ext cx="1298561" cy="4145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953" y="1645920"/>
            <a:ext cx="132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Scissors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27274" y="1549855"/>
            <a:ext cx="13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PVA glue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63387" y="3372509"/>
            <a:ext cx="139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Stapler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927274" y="3372509"/>
            <a:ext cx="13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Treasury tag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63387" y="5012190"/>
            <a:ext cx="139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Split pins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927274" y="5012190"/>
            <a:ext cx="143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Paper clip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39733" y="6425996"/>
            <a:ext cx="144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Hole punch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927274" y="6425996"/>
            <a:ext cx="13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String </a:t>
            </a:r>
            <a:endParaRPr lang="en-GB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39829"/>
              </p:ext>
            </p:extLst>
          </p:nvPr>
        </p:nvGraphicFramePr>
        <p:xfrm>
          <a:off x="6361611" y="194630"/>
          <a:ext cx="5506418" cy="6231367"/>
        </p:xfrm>
        <a:graphic>
          <a:graphicData uri="http://schemas.openxmlformats.org/drawingml/2006/table">
            <a:tbl>
              <a:tblPr firstRow="1" bandRow="1"/>
              <a:tblGrid>
                <a:gridCol w="1034641">
                  <a:extLst>
                    <a:ext uri="{9D8B030D-6E8A-4147-A177-3AD203B41FA5}">
                      <a16:colId xmlns:a16="http://schemas.microsoft.com/office/drawing/2014/main" val="1276187757"/>
                    </a:ext>
                  </a:extLst>
                </a:gridCol>
                <a:gridCol w="2425823">
                  <a:extLst>
                    <a:ext uri="{9D8B030D-6E8A-4147-A177-3AD203B41FA5}">
                      <a16:colId xmlns:a16="http://schemas.microsoft.com/office/drawing/2014/main" val="1225199415"/>
                    </a:ext>
                  </a:extLst>
                </a:gridCol>
                <a:gridCol w="2045954">
                  <a:extLst>
                    <a:ext uri="{9D8B030D-6E8A-4147-A177-3AD203B41FA5}">
                      <a16:colId xmlns:a16="http://schemas.microsoft.com/office/drawing/2014/main" val="1132112128"/>
                    </a:ext>
                  </a:extLst>
                </a:gridCol>
              </a:tblGrid>
              <a:tr h="4252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6582"/>
                  </a:ext>
                </a:extLst>
              </a:tr>
              <a:tr h="564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information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94347"/>
                  </a:ext>
                </a:extLst>
              </a:tr>
              <a:tr h="744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material that comes from a tree. It varies in hardness. It is used to make paper.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Y1- Hard, rough </a:t>
                      </a: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Y2- solid, variable, malleable,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72921"/>
                  </a:ext>
                </a:extLst>
              </a:tr>
              <a:tr h="956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‘man-made’ material that can be shaped or moulded to any shape.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Y1- Hard, strong, colour, </a:t>
                      </a: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Y2- waterproof, long lasting, different forms, flexible,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03092"/>
                  </a:ext>
                </a:extLst>
              </a:tr>
              <a:tr h="744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tough and strong material which can be heated and shaped into anything.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Y1- shiny, hard, heavy</a:t>
                      </a: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Y2- durable, solid, reflective, dull, shiny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3798"/>
                  </a:ext>
                </a:extLst>
              </a:tr>
              <a:tr h="744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raw ‘natural material’ comes from a tree. Can be moulded into many shapes.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Y1- squishy, bendy, soft</a:t>
                      </a: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Y2, malleable, flexible, odour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59457"/>
                  </a:ext>
                </a:extLst>
              </a:tr>
              <a:tr h="564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 from sand, a transparent material that is in a solid form.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Y1- see through, hard </a:t>
                      </a: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Y2, transparent, solid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80614"/>
                  </a:ext>
                </a:extLst>
              </a:tr>
              <a:tr h="744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 of natural materials woven together to make clothes, cloths etc.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Y1- soft, coloured</a:t>
                      </a: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Y2- flowing, lightweight, absorbent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75517"/>
                  </a:ext>
                </a:extLst>
              </a:tr>
              <a:tr h="744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 in natural forms, comes in a range of colours, sizes and textures.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Y1- hard, rough, smooth</a:t>
                      </a: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Y2- crumbling, grainy, textured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85224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7971" y="225435"/>
            <a:ext cx="2168434" cy="21873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8126" y="2600235"/>
            <a:ext cx="2743807" cy="15445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0392" y="4383834"/>
            <a:ext cx="2635879" cy="20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348</Words>
  <Application>Microsoft Office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Palmer</dc:creator>
  <cp:lastModifiedBy>R Heavens</cp:lastModifiedBy>
  <cp:revision>34</cp:revision>
  <dcterms:created xsi:type="dcterms:W3CDTF">2020-04-23T10:05:06Z</dcterms:created>
  <dcterms:modified xsi:type="dcterms:W3CDTF">2020-11-11T14:37:53Z</dcterms:modified>
</cp:coreProperties>
</file>