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hley Denton" initials="AD" lastIdx="1" clrIdx="0">
    <p:extLst>
      <p:ext uri="{19B8F6BF-5375-455C-9EA6-DF929625EA0E}">
        <p15:presenceInfo xmlns:p15="http://schemas.microsoft.com/office/powerpoint/2012/main" userId="cb9f2b80f278644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87354-A4E1-4553-BD83-99D39F3416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4F97352-0DDE-4ABE-BC43-3A4C9F7678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676E21E-E5F2-4130-B5F8-A4D2181842B0}"/>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5" name="Footer Placeholder 4">
            <a:extLst>
              <a:ext uri="{FF2B5EF4-FFF2-40B4-BE49-F238E27FC236}">
                <a16:creationId xmlns:a16="http://schemas.microsoft.com/office/drawing/2014/main" id="{D3543DE0-7C2D-4403-9853-C0E94B0D94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327BAC-657C-40D0-B749-DE4C594DFD05}"/>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308701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63341-B8B7-4313-98ED-1316829EA9E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C2F1E4-149A-4B6C-97B4-D49125F7C0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5EFA40-32B6-428B-8D75-A677B5E2E8EE}"/>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5" name="Footer Placeholder 4">
            <a:extLst>
              <a:ext uri="{FF2B5EF4-FFF2-40B4-BE49-F238E27FC236}">
                <a16:creationId xmlns:a16="http://schemas.microsoft.com/office/drawing/2014/main" id="{0549B894-EA7C-4B9C-884F-DD766D4010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943BA9-7639-4CCC-8266-7F8D61FFCFE9}"/>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1433110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AF64D0-05C1-4D98-AEC6-67788585E5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D6C1D5-8D46-4226-80AC-C9A03D7D91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41E85A-C808-467A-A84F-9F737509C882}"/>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5" name="Footer Placeholder 4">
            <a:extLst>
              <a:ext uri="{FF2B5EF4-FFF2-40B4-BE49-F238E27FC236}">
                <a16:creationId xmlns:a16="http://schemas.microsoft.com/office/drawing/2014/main" id="{C46A18E7-A5E4-47F6-B6BF-5F46CF385B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5CD0F7-480D-4A4C-B831-D67B469D2823}"/>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35005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881C4-5BBF-4B8B-BCD4-3CF7409A74B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471691-1177-4E8D-B2E5-500BC6E5A5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FE1168-D1F5-443A-9BBF-EC97681F0814}"/>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5" name="Footer Placeholder 4">
            <a:extLst>
              <a:ext uri="{FF2B5EF4-FFF2-40B4-BE49-F238E27FC236}">
                <a16:creationId xmlns:a16="http://schemas.microsoft.com/office/drawing/2014/main" id="{CB3B97D2-2320-4C9A-899B-2372023FEE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98BE5F-8922-42FB-B300-655FDA7970DF}"/>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3340843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A0380-5A1F-49CD-AE57-1BCF6A2CFC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4BCD9D-9C8E-4B3D-ABFD-CEBC96771F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415701-11C7-432D-B639-A63BCFE1E8B9}"/>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5" name="Footer Placeholder 4">
            <a:extLst>
              <a:ext uri="{FF2B5EF4-FFF2-40B4-BE49-F238E27FC236}">
                <a16:creationId xmlns:a16="http://schemas.microsoft.com/office/drawing/2014/main" id="{6DD8E0DE-F565-44BA-9D33-C902E8CBFA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7C807F-604F-4202-9DEB-362E467D02B5}"/>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810491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B00F0-163D-4235-B948-B3205A9EC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886451-3D87-48FA-9731-A8F96A207A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C78DB31-2FD9-4C4E-AB5C-6C07A5F9AB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8301D7-C93C-4FB6-9AFA-CB7EA15B85F4}"/>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6" name="Footer Placeholder 5">
            <a:extLst>
              <a:ext uri="{FF2B5EF4-FFF2-40B4-BE49-F238E27FC236}">
                <a16:creationId xmlns:a16="http://schemas.microsoft.com/office/drawing/2014/main" id="{590B4BA9-4B50-4A84-A174-084848FBC8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891CD7-A08E-41A5-A39F-CFFD1BBA8258}"/>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3550982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C5C9B-4EB6-486F-84A0-F90D600A3B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56C0B27-A0CF-4461-B1B8-C0CD7DE8DD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233CC7-DA84-445A-A71B-515A1CA235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EF2F2D8-2628-4EB1-B7CF-A399E636A2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984F97-7A47-4C0C-8AD4-7EF810B763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1F837CC-A7EE-4586-A8C4-1290900837C6}"/>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8" name="Footer Placeholder 7">
            <a:extLst>
              <a:ext uri="{FF2B5EF4-FFF2-40B4-BE49-F238E27FC236}">
                <a16:creationId xmlns:a16="http://schemas.microsoft.com/office/drawing/2014/main" id="{6083A536-9CF6-4C96-A76E-73B0135EC75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5D222FB-9304-4780-BDFD-CBBBE338B618}"/>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1462951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B5F8A-CE3F-4056-A800-B010EF47634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5490BB9-ADA5-4199-A020-60E3A765708C}"/>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4" name="Footer Placeholder 3">
            <a:extLst>
              <a:ext uri="{FF2B5EF4-FFF2-40B4-BE49-F238E27FC236}">
                <a16:creationId xmlns:a16="http://schemas.microsoft.com/office/drawing/2014/main" id="{99188B77-E832-4E13-93E5-0CA73444CB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1D43FE2-B91D-40F6-890A-4E29E4DE3113}"/>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3211989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9F0EC6-1770-4BCE-B6D1-117FFA62A425}"/>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3" name="Footer Placeholder 2">
            <a:extLst>
              <a:ext uri="{FF2B5EF4-FFF2-40B4-BE49-F238E27FC236}">
                <a16:creationId xmlns:a16="http://schemas.microsoft.com/office/drawing/2014/main" id="{0A98DE00-3DB6-41D1-8195-74FB6EC5DEE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4FDBEA9-C47F-4EDE-BE20-81EE22F422EF}"/>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3270251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753D2-BBC0-4EE2-A40D-A034EE0432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97F8EB7-CDC7-4FC0-B927-1BC7C1BA6D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3880622-E898-4AEE-A3D0-AA8A1A76D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554E07-C71A-4F63-A01D-15C58B9049C7}"/>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6" name="Footer Placeholder 5">
            <a:extLst>
              <a:ext uri="{FF2B5EF4-FFF2-40B4-BE49-F238E27FC236}">
                <a16:creationId xmlns:a16="http://schemas.microsoft.com/office/drawing/2014/main" id="{CAA59B66-9914-4204-BD23-14196C3EB1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E9D7CC-5F7B-4753-986A-4091ED59182A}"/>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2564463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85353-4271-4534-8A8D-B182A5D899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68D8E15-F305-4419-8052-16D5AC25D5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278D2F6-FFC5-4382-9D58-39FE4B986C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973F55-52A7-49C3-B79D-68D75F9C3B5A}"/>
              </a:ext>
            </a:extLst>
          </p:cNvPr>
          <p:cNvSpPr>
            <a:spLocks noGrp="1"/>
          </p:cNvSpPr>
          <p:nvPr>
            <p:ph type="dt" sz="half" idx="10"/>
          </p:nvPr>
        </p:nvSpPr>
        <p:spPr/>
        <p:txBody>
          <a:bodyPr/>
          <a:lstStyle/>
          <a:p>
            <a:fld id="{15E53C44-7BA6-4748-A76E-4CC700957341}" type="datetimeFigureOut">
              <a:rPr lang="en-GB" smtClean="0"/>
              <a:t>11/11/2020</a:t>
            </a:fld>
            <a:endParaRPr lang="en-GB"/>
          </a:p>
        </p:txBody>
      </p:sp>
      <p:sp>
        <p:nvSpPr>
          <p:cNvPr id="6" name="Footer Placeholder 5">
            <a:extLst>
              <a:ext uri="{FF2B5EF4-FFF2-40B4-BE49-F238E27FC236}">
                <a16:creationId xmlns:a16="http://schemas.microsoft.com/office/drawing/2014/main" id="{C57893D2-BC0A-498F-8FE5-01BFD3EEF7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73F7E5-F340-4BDE-85BE-D79C23DCB3BE}"/>
              </a:ext>
            </a:extLst>
          </p:cNvPr>
          <p:cNvSpPr>
            <a:spLocks noGrp="1"/>
          </p:cNvSpPr>
          <p:nvPr>
            <p:ph type="sldNum" sz="quarter" idx="12"/>
          </p:nvPr>
        </p:nvSpPr>
        <p:spPr/>
        <p:txBody>
          <a:bodyPr/>
          <a:lstStyle/>
          <a:p>
            <a:fld id="{4E5B3B58-2242-4A8A-BA51-240CA1BCEAB4}" type="slidenum">
              <a:rPr lang="en-GB" smtClean="0"/>
              <a:t>‹#›</a:t>
            </a:fld>
            <a:endParaRPr lang="en-GB"/>
          </a:p>
        </p:txBody>
      </p:sp>
    </p:spTree>
    <p:extLst>
      <p:ext uri="{BB962C8B-B14F-4D97-AF65-F5344CB8AC3E}">
        <p14:creationId xmlns:p14="http://schemas.microsoft.com/office/powerpoint/2010/main" val="332266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B8080A-0827-4D5A-8B6A-7C33F73615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BB98C1-648B-4C03-A060-8E27E3B511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9D7D0F-EC3D-4F1C-993A-5E6FEA230E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53C44-7BA6-4748-A76E-4CC700957341}" type="datetimeFigureOut">
              <a:rPr lang="en-GB" smtClean="0"/>
              <a:t>11/11/2020</a:t>
            </a:fld>
            <a:endParaRPr lang="en-GB"/>
          </a:p>
        </p:txBody>
      </p:sp>
      <p:sp>
        <p:nvSpPr>
          <p:cNvPr id="5" name="Footer Placeholder 4">
            <a:extLst>
              <a:ext uri="{FF2B5EF4-FFF2-40B4-BE49-F238E27FC236}">
                <a16:creationId xmlns:a16="http://schemas.microsoft.com/office/drawing/2014/main" id="{90BFC04E-FE32-48A3-A14D-1A5B6135A9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D4E4EFC-B4C9-4F8A-9B54-AC639B992F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B3B58-2242-4A8A-BA51-240CA1BCEAB4}" type="slidenum">
              <a:rPr lang="en-GB" smtClean="0"/>
              <a:t>‹#›</a:t>
            </a:fld>
            <a:endParaRPr lang="en-GB"/>
          </a:p>
        </p:txBody>
      </p:sp>
    </p:spTree>
    <p:extLst>
      <p:ext uri="{BB962C8B-B14F-4D97-AF65-F5344CB8AC3E}">
        <p14:creationId xmlns:p14="http://schemas.microsoft.com/office/powerpoint/2010/main" val="3286890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18" Type="http://schemas.openxmlformats.org/officeDocument/2006/relationships/image" Target="../media/image17.jp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17" Type="http://schemas.openxmlformats.org/officeDocument/2006/relationships/image" Target="../media/image16.jpg"/><Relationship Id="rId2" Type="http://schemas.openxmlformats.org/officeDocument/2006/relationships/image" Target="../media/image1.jpg"/><Relationship Id="rId16" Type="http://schemas.openxmlformats.org/officeDocument/2006/relationships/image" Target="../media/image15.jpg"/><Relationship Id="rId20" Type="http://schemas.openxmlformats.org/officeDocument/2006/relationships/image" Target="../media/image19.jpe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jpeg"/><Relationship Id="rId5" Type="http://schemas.openxmlformats.org/officeDocument/2006/relationships/image" Target="../media/image4.jpeg"/><Relationship Id="rId15" Type="http://schemas.openxmlformats.org/officeDocument/2006/relationships/image" Target="../media/image14.png"/><Relationship Id="rId10" Type="http://schemas.openxmlformats.org/officeDocument/2006/relationships/image" Target="../media/image9.jpeg"/><Relationship Id="rId19" Type="http://schemas.openxmlformats.org/officeDocument/2006/relationships/image" Target="../media/image18.jpg"/><Relationship Id="rId4" Type="http://schemas.openxmlformats.org/officeDocument/2006/relationships/image" Target="../media/image3.jpg"/><Relationship Id="rId9" Type="http://schemas.openxmlformats.org/officeDocument/2006/relationships/image" Target="../media/image8.jpg"/><Relationship Id="rId1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D2F8C6-E533-4AB3-8570-001B1694A627}"/>
              </a:ext>
            </a:extLst>
          </p:cNvPr>
          <p:cNvSpPr txBox="1">
            <a:spLocks noChangeArrowheads="1"/>
          </p:cNvSpPr>
          <p:nvPr/>
        </p:nvSpPr>
        <p:spPr>
          <a:xfrm>
            <a:off x="158749" y="74613"/>
            <a:ext cx="11890375" cy="620712"/>
          </a:xfrm>
          <a:prstGeom prst="rect">
            <a:avLst/>
          </a:prstGeom>
          <a:ln w="28575">
            <a:solidFill>
              <a:schemeClr val="accent1"/>
            </a:solidFill>
          </a:ln>
        </p:spPr>
        <p:txBody>
          <a:bodyPr vert="horz" lIns="91440" tIns="45720" rIns="91440" bIns="45720" rtlCol="0" anchor="b"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ltLang="en-US" sz="3200" b="1" dirty="0">
                <a:solidFill>
                  <a:schemeClr val="accent1"/>
                </a:solidFill>
                <a:latin typeface="Century Gothic" panose="020B0502020202020204" pitchFamily="34" charset="0"/>
              </a:rPr>
              <a:t>KS1: </a:t>
            </a:r>
            <a:r>
              <a:rPr lang="en-GB" altLang="en-US" sz="3200" b="1" dirty="0" smtClean="0">
                <a:solidFill>
                  <a:schemeClr val="accent1"/>
                </a:solidFill>
                <a:latin typeface="Century Gothic" panose="020B0502020202020204" pitchFamily="34" charset="0"/>
              </a:rPr>
              <a:t>Reduce, Reuse, Recycle</a:t>
            </a:r>
            <a:endParaRPr lang="en-GB" altLang="en-US" sz="3200" b="1" dirty="0">
              <a:solidFill>
                <a:schemeClr val="accent1"/>
              </a:solidFill>
              <a:latin typeface="Century Gothic" panose="020B0502020202020204" pitchFamily="34" charset="0"/>
            </a:endParaRPr>
          </a:p>
        </p:txBody>
      </p:sp>
      <p:graphicFrame>
        <p:nvGraphicFramePr>
          <p:cNvPr id="5" name="Table 5">
            <a:extLst>
              <a:ext uri="{FF2B5EF4-FFF2-40B4-BE49-F238E27FC236}">
                <a16:creationId xmlns:a16="http://schemas.microsoft.com/office/drawing/2014/main" id="{9414C928-E5DC-4AED-AF8F-B6C4B7F6738D}"/>
              </a:ext>
            </a:extLst>
          </p:cNvPr>
          <p:cNvGraphicFramePr>
            <a:graphicFrameLocks noGrp="1"/>
          </p:cNvGraphicFramePr>
          <p:nvPr>
            <p:extLst>
              <p:ext uri="{D42A27DB-BD31-4B8C-83A1-F6EECF244321}">
                <p14:modId xmlns:p14="http://schemas.microsoft.com/office/powerpoint/2010/main" val="3654330592"/>
              </p:ext>
            </p:extLst>
          </p:nvPr>
        </p:nvGraphicFramePr>
        <p:xfrm>
          <a:off x="158749" y="765237"/>
          <a:ext cx="7071784" cy="5993069"/>
        </p:xfrm>
        <a:graphic>
          <a:graphicData uri="http://schemas.openxmlformats.org/drawingml/2006/table">
            <a:tbl>
              <a:tblPr firstRow="1" bandRow="1">
                <a:tableStyleId>{5C22544A-7EE6-4342-B048-85BDC9FD1C3A}</a:tableStyleId>
              </a:tblPr>
              <a:tblGrid>
                <a:gridCol w="1328769">
                  <a:extLst>
                    <a:ext uri="{9D8B030D-6E8A-4147-A177-3AD203B41FA5}">
                      <a16:colId xmlns:a16="http://schemas.microsoft.com/office/drawing/2014/main" val="224867684"/>
                    </a:ext>
                  </a:extLst>
                </a:gridCol>
                <a:gridCol w="3115437">
                  <a:extLst>
                    <a:ext uri="{9D8B030D-6E8A-4147-A177-3AD203B41FA5}">
                      <a16:colId xmlns:a16="http://schemas.microsoft.com/office/drawing/2014/main" val="3154988229"/>
                    </a:ext>
                  </a:extLst>
                </a:gridCol>
                <a:gridCol w="2627578">
                  <a:extLst>
                    <a:ext uri="{9D8B030D-6E8A-4147-A177-3AD203B41FA5}">
                      <a16:colId xmlns:a16="http://schemas.microsoft.com/office/drawing/2014/main" val="2265349782"/>
                    </a:ext>
                  </a:extLst>
                </a:gridCol>
              </a:tblGrid>
              <a:tr h="384536">
                <a:tc gridSpan="3">
                  <a:txBody>
                    <a:bodyPr/>
                    <a:lstStyle/>
                    <a:p>
                      <a:r>
                        <a:rPr lang="en-GB" sz="1800" dirty="0">
                          <a:latin typeface="Arial" panose="020B0604020202020204" pitchFamily="34" charset="0"/>
                          <a:cs typeface="Arial" panose="020B0604020202020204" pitchFamily="34" charset="0"/>
                        </a:rPr>
                        <a:t>Subject Specific Vocabulary </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616855937"/>
                  </a:ext>
                </a:extLst>
              </a:tr>
              <a:tr h="526899">
                <a:tc>
                  <a:txBody>
                    <a:bodyPr/>
                    <a:lstStyle/>
                    <a:p>
                      <a:r>
                        <a:rPr lang="en-GB" sz="1200" dirty="0">
                          <a:latin typeface="Arial" panose="020B0604020202020204" pitchFamily="34" charset="0"/>
                          <a:cs typeface="Arial" panose="020B0604020202020204" pitchFamily="34" charset="0"/>
                        </a:rPr>
                        <a:t>Material </a:t>
                      </a:r>
                    </a:p>
                  </a:txBody>
                  <a:tcPr/>
                </a:tc>
                <a:tc>
                  <a:txBody>
                    <a:bodyPr/>
                    <a:lstStyle/>
                    <a:p>
                      <a:r>
                        <a:rPr lang="en-GB" sz="1200" dirty="0">
                          <a:latin typeface="Arial" panose="020B0604020202020204" pitchFamily="34" charset="0"/>
                          <a:cs typeface="Arial" panose="020B0604020202020204" pitchFamily="34" charset="0"/>
                        </a:rPr>
                        <a:t>Material information </a:t>
                      </a:r>
                    </a:p>
                  </a:txBody>
                  <a:tcPr/>
                </a:tc>
                <a:tc>
                  <a:txBody>
                    <a:bodyPr/>
                    <a:lstStyle/>
                    <a:p>
                      <a:r>
                        <a:rPr lang="en-GB" sz="1200" dirty="0">
                          <a:latin typeface="Arial" panose="020B0604020202020204" pitchFamily="34" charset="0"/>
                          <a:cs typeface="Arial" panose="020B0604020202020204" pitchFamily="34" charset="0"/>
                        </a:rPr>
                        <a:t>Properties </a:t>
                      </a:r>
                    </a:p>
                  </a:txBody>
                  <a:tcPr/>
                </a:tc>
                <a:extLst>
                  <a:ext uri="{0D108BD9-81ED-4DB2-BD59-A6C34878D82A}">
                    <a16:rowId xmlns:a16="http://schemas.microsoft.com/office/drawing/2014/main" val="1641312576"/>
                  </a:ext>
                </a:extLst>
              </a:tr>
              <a:tr h="625066">
                <a:tc>
                  <a:txBody>
                    <a:bodyPr/>
                    <a:lstStyle/>
                    <a:p>
                      <a:r>
                        <a:rPr lang="en-GB" sz="1200" dirty="0">
                          <a:latin typeface="Arial" panose="020B0604020202020204" pitchFamily="34" charset="0"/>
                          <a:cs typeface="Arial" panose="020B0604020202020204" pitchFamily="34" charset="0"/>
                        </a:rPr>
                        <a:t>Wood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Arial" panose="020B0604020202020204" pitchFamily="34" charset="0"/>
                          <a:cs typeface="Arial" panose="020B0604020202020204" pitchFamily="34" charset="0"/>
                        </a:rPr>
                        <a:t>The material that comes from a tree. It varies in hardness. It is used to make paper. </a:t>
                      </a:r>
                    </a:p>
                  </a:txBody>
                  <a:tcPr/>
                </a:tc>
                <a:tc>
                  <a:txBody>
                    <a:bodyPr/>
                    <a:lstStyle/>
                    <a:p>
                      <a:r>
                        <a:rPr lang="en-GB" sz="1200" dirty="0">
                          <a:latin typeface="Arial" panose="020B0604020202020204" pitchFamily="34" charset="0"/>
                          <a:cs typeface="Arial" panose="020B0604020202020204" pitchFamily="34" charset="0"/>
                        </a:rPr>
                        <a:t>Y1- Hard, rough </a:t>
                      </a:r>
                    </a:p>
                    <a:p>
                      <a:r>
                        <a:rPr lang="en-GB" sz="1200" dirty="0">
                          <a:latin typeface="Arial" panose="020B0604020202020204" pitchFamily="34" charset="0"/>
                          <a:cs typeface="Arial" panose="020B0604020202020204" pitchFamily="34" charset="0"/>
                        </a:rPr>
                        <a:t>Y2- solid, variable, malleable,  </a:t>
                      </a:r>
                    </a:p>
                  </a:txBody>
                  <a:tcPr/>
                </a:tc>
                <a:extLst>
                  <a:ext uri="{0D108BD9-81ED-4DB2-BD59-A6C34878D82A}">
                    <a16:rowId xmlns:a16="http://schemas.microsoft.com/office/drawing/2014/main" val="1967319189"/>
                  </a:ext>
                </a:extLst>
              </a:tr>
              <a:tr h="625467">
                <a:tc>
                  <a:txBody>
                    <a:bodyPr/>
                    <a:lstStyle/>
                    <a:p>
                      <a:r>
                        <a:rPr lang="en-GB" sz="1200" dirty="0">
                          <a:latin typeface="Arial" panose="020B0604020202020204" pitchFamily="34" charset="0"/>
                          <a:cs typeface="Arial" panose="020B0604020202020204" pitchFamily="34" charset="0"/>
                        </a:rPr>
                        <a:t>Plastic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Arial" panose="020B0604020202020204" pitchFamily="34" charset="0"/>
                          <a:cs typeface="Arial" panose="020B0604020202020204" pitchFamily="34" charset="0"/>
                        </a:rPr>
                        <a:t>A ‘man-made’ material that can be shaped or moulded to any shape.</a:t>
                      </a:r>
                    </a:p>
                  </a:txBody>
                  <a:tcPr/>
                </a:tc>
                <a:tc>
                  <a:txBody>
                    <a:bodyPr/>
                    <a:lstStyle/>
                    <a:p>
                      <a:r>
                        <a:rPr lang="en-GB" sz="1200" dirty="0">
                          <a:latin typeface="Arial" panose="020B0604020202020204" pitchFamily="34" charset="0"/>
                          <a:cs typeface="Arial" panose="020B0604020202020204" pitchFamily="34" charset="0"/>
                        </a:rPr>
                        <a:t>Y1- Hard, strong, colour, </a:t>
                      </a:r>
                    </a:p>
                    <a:p>
                      <a:r>
                        <a:rPr lang="en-GB" sz="1200" dirty="0">
                          <a:latin typeface="Arial" panose="020B0604020202020204" pitchFamily="34" charset="0"/>
                          <a:cs typeface="Arial" panose="020B0604020202020204" pitchFamily="34" charset="0"/>
                        </a:rPr>
                        <a:t>Y2- waterproof, long lasting, different forms, flexible, </a:t>
                      </a:r>
                    </a:p>
                  </a:txBody>
                  <a:tcPr/>
                </a:tc>
                <a:extLst>
                  <a:ext uri="{0D108BD9-81ED-4DB2-BD59-A6C34878D82A}">
                    <a16:rowId xmlns:a16="http://schemas.microsoft.com/office/drawing/2014/main" val="1213660937"/>
                  </a:ext>
                </a:extLst>
              </a:tr>
              <a:tr h="625467">
                <a:tc>
                  <a:txBody>
                    <a:bodyPr/>
                    <a:lstStyle/>
                    <a:p>
                      <a:r>
                        <a:rPr lang="en-GB" sz="1200" dirty="0">
                          <a:latin typeface="Arial" panose="020B0604020202020204" pitchFamily="34" charset="0"/>
                          <a:cs typeface="Arial" panose="020B0604020202020204" pitchFamily="34" charset="0"/>
                        </a:rPr>
                        <a:t>Metal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A tough and strong material which can be heated and shaped into anything. </a:t>
                      </a:r>
                    </a:p>
                  </a:txBody>
                  <a:tcPr/>
                </a:tc>
                <a:tc>
                  <a:txBody>
                    <a:bodyPr/>
                    <a:lstStyle/>
                    <a:p>
                      <a:r>
                        <a:rPr lang="en-GB" sz="1200" dirty="0">
                          <a:latin typeface="Arial" panose="020B0604020202020204" pitchFamily="34" charset="0"/>
                          <a:cs typeface="Arial" panose="020B0604020202020204" pitchFamily="34" charset="0"/>
                        </a:rPr>
                        <a:t>Y1- shiny, hard, heavy</a:t>
                      </a:r>
                    </a:p>
                    <a:p>
                      <a:r>
                        <a:rPr lang="en-GB" sz="1200" dirty="0">
                          <a:latin typeface="Arial" panose="020B0604020202020204" pitchFamily="34" charset="0"/>
                          <a:cs typeface="Arial" panose="020B0604020202020204" pitchFamily="34" charset="0"/>
                        </a:rPr>
                        <a:t>Y2- durable, solid, reflective, dull, shiny</a:t>
                      </a:r>
                    </a:p>
                  </a:txBody>
                  <a:tcPr/>
                </a:tc>
                <a:extLst>
                  <a:ext uri="{0D108BD9-81ED-4DB2-BD59-A6C34878D82A}">
                    <a16:rowId xmlns:a16="http://schemas.microsoft.com/office/drawing/2014/main" val="351457444"/>
                  </a:ext>
                </a:extLst>
              </a:tr>
              <a:tr h="526899">
                <a:tc>
                  <a:txBody>
                    <a:bodyPr/>
                    <a:lstStyle/>
                    <a:p>
                      <a:r>
                        <a:rPr lang="en-GB" sz="1200" dirty="0">
                          <a:latin typeface="Arial" panose="020B0604020202020204" pitchFamily="34" charset="0"/>
                          <a:cs typeface="Arial" panose="020B0604020202020204" pitchFamily="34" charset="0"/>
                        </a:rPr>
                        <a:t>Rubber</a:t>
                      </a:r>
                    </a:p>
                  </a:txBody>
                  <a:tcPr/>
                </a:tc>
                <a:tc>
                  <a:txBody>
                    <a:bodyPr/>
                    <a:lstStyle/>
                    <a:p>
                      <a:r>
                        <a:rPr lang="en-GB" sz="1200" dirty="0">
                          <a:latin typeface="Arial" panose="020B0604020202020204" pitchFamily="34" charset="0"/>
                          <a:cs typeface="Arial" panose="020B0604020202020204" pitchFamily="34" charset="0"/>
                        </a:rPr>
                        <a:t>A raw ‘natural material’ comes from a tree. Can be moulded into many shapes. </a:t>
                      </a:r>
                    </a:p>
                  </a:txBody>
                  <a:tcPr/>
                </a:tc>
                <a:tc>
                  <a:txBody>
                    <a:bodyPr/>
                    <a:lstStyle/>
                    <a:p>
                      <a:r>
                        <a:rPr lang="en-GB" sz="1200" dirty="0">
                          <a:latin typeface="Arial" panose="020B0604020202020204" pitchFamily="34" charset="0"/>
                          <a:cs typeface="Arial" panose="020B0604020202020204" pitchFamily="34" charset="0"/>
                        </a:rPr>
                        <a:t>Y1- squishy, bendy, soft</a:t>
                      </a:r>
                    </a:p>
                    <a:p>
                      <a:r>
                        <a:rPr lang="en-GB" sz="1200" dirty="0">
                          <a:latin typeface="Arial" panose="020B0604020202020204" pitchFamily="34" charset="0"/>
                          <a:cs typeface="Arial" panose="020B0604020202020204" pitchFamily="34" charset="0"/>
                        </a:rPr>
                        <a:t>Y2, malleable, flexible, odour</a:t>
                      </a:r>
                    </a:p>
                  </a:txBody>
                  <a:tcPr/>
                </a:tc>
                <a:extLst>
                  <a:ext uri="{0D108BD9-81ED-4DB2-BD59-A6C34878D82A}">
                    <a16:rowId xmlns:a16="http://schemas.microsoft.com/office/drawing/2014/main" val="3204119389"/>
                  </a:ext>
                </a:extLst>
              </a:tr>
              <a:tr h="526899">
                <a:tc>
                  <a:txBody>
                    <a:bodyPr/>
                    <a:lstStyle/>
                    <a:p>
                      <a:r>
                        <a:rPr lang="en-GB" sz="1200" dirty="0">
                          <a:latin typeface="Arial" panose="020B0604020202020204" pitchFamily="34" charset="0"/>
                          <a:cs typeface="Arial" panose="020B0604020202020204" pitchFamily="34" charset="0"/>
                        </a:rPr>
                        <a:t>Glass</a:t>
                      </a:r>
                    </a:p>
                  </a:txBody>
                  <a:tcPr/>
                </a:tc>
                <a:tc>
                  <a:txBody>
                    <a:bodyPr/>
                    <a:lstStyle/>
                    <a:p>
                      <a:r>
                        <a:rPr lang="en-GB" sz="1200" dirty="0">
                          <a:latin typeface="Arial" panose="020B0604020202020204" pitchFamily="34" charset="0"/>
                          <a:cs typeface="Arial" panose="020B0604020202020204" pitchFamily="34" charset="0"/>
                        </a:rPr>
                        <a:t>Made from sand, a transparent material that is in a solid form. </a:t>
                      </a:r>
                    </a:p>
                  </a:txBody>
                  <a:tcPr/>
                </a:tc>
                <a:tc>
                  <a:txBody>
                    <a:bodyPr/>
                    <a:lstStyle/>
                    <a:p>
                      <a:r>
                        <a:rPr lang="en-GB" sz="1200" dirty="0">
                          <a:latin typeface="Arial" panose="020B0604020202020204" pitchFamily="34" charset="0"/>
                          <a:cs typeface="Arial" panose="020B0604020202020204" pitchFamily="34" charset="0"/>
                        </a:rPr>
                        <a:t>Y1- see through, hard </a:t>
                      </a:r>
                    </a:p>
                    <a:p>
                      <a:r>
                        <a:rPr lang="en-GB" sz="1200" dirty="0">
                          <a:latin typeface="Arial" panose="020B0604020202020204" pitchFamily="34" charset="0"/>
                          <a:cs typeface="Arial" panose="020B0604020202020204" pitchFamily="34" charset="0"/>
                        </a:rPr>
                        <a:t>Y2, transparent, solid</a:t>
                      </a:r>
                    </a:p>
                  </a:txBody>
                  <a:tcPr/>
                </a:tc>
                <a:extLst>
                  <a:ext uri="{0D108BD9-81ED-4DB2-BD59-A6C34878D82A}">
                    <a16:rowId xmlns:a16="http://schemas.microsoft.com/office/drawing/2014/main" val="309047519"/>
                  </a:ext>
                </a:extLst>
              </a:tr>
              <a:tr h="526899">
                <a:tc>
                  <a:txBody>
                    <a:bodyPr/>
                    <a:lstStyle/>
                    <a:p>
                      <a:r>
                        <a:rPr lang="en-GB" sz="1200" dirty="0">
                          <a:latin typeface="Arial" panose="020B0604020202020204" pitchFamily="34" charset="0"/>
                          <a:cs typeface="Arial" panose="020B0604020202020204" pitchFamily="34" charset="0"/>
                        </a:rPr>
                        <a:t>Fabric</a:t>
                      </a:r>
                    </a:p>
                  </a:txBody>
                  <a:tcPr/>
                </a:tc>
                <a:tc>
                  <a:txBody>
                    <a:bodyPr/>
                    <a:lstStyle/>
                    <a:p>
                      <a:r>
                        <a:rPr lang="en-GB" sz="1200" dirty="0">
                          <a:latin typeface="Arial" panose="020B0604020202020204" pitchFamily="34" charset="0"/>
                          <a:cs typeface="Arial" panose="020B0604020202020204" pitchFamily="34" charset="0"/>
                        </a:rPr>
                        <a:t>Made of natural materials woven together to make clothes, cloths etc. </a:t>
                      </a:r>
                    </a:p>
                  </a:txBody>
                  <a:tcPr/>
                </a:tc>
                <a:tc>
                  <a:txBody>
                    <a:bodyPr/>
                    <a:lstStyle/>
                    <a:p>
                      <a:r>
                        <a:rPr lang="en-GB" sz="1200" dirty="0">
                          <a:latin typeface="Arial" panose="020B0604020202020204" pitchFamily="34" charset="0"/>
                          <a:cs typeface="Arial" panose="020B0604020202020204" pitchFamily="34" charset="0"/>
                        </a:rPr>
                        <a:t>Y1- soft, coloured</a:t>
                      </a:r>
                    </a:p>
                    <a:p>
                      <a:r>
                        <a:rPr lang="en-GB" sz="1200" dirty="0">
                          <a:latin typeface="Arial" panose="020B0604020202020204" pitchFamily="34" charset="0"/>
                          <a:cs typeface="Arial" panose="020B0604020202020204" pitchFamily="34" charset="0"/>
                        </a:rPr>
                        <a:t>Y2- flowing, lightweight, absorbent</a:t>
                      </a:r>
                    </a:p>
                  </a:txBody>
                  <a:tcPr/>
                </a:tc>
                <a:extLst>
                  <a:ext uri="{0D108BD9-81ED-4DB2-BD59-A6C34878D82A}">
                    <a16:rowId xmlns:a16="http://schemas.microsoft.com/office/drawing/2014/main" val="717883046"/>
                  </a:ext>
                </a:extLst>
              </a:tr>
              <a:tr h="526899">
                <a:tc>
                  <a:txBody>
                    <a:bodyPr/>
                    <a:lstStyle/>
                    <a:p>
                      <a:r>
                        <a:rPr lang="en-GB" sz="1200" dirty="0">
                          <a:latin typeface="Arial" panose="020B0604020202020204" pitchFamily="34" charset="0"/>
                          <a:cs typeface="Arial" panose="020B0604020202020204" pitchFamily="34" charset="0"/>
                        </a:rPr>
                        <a:t>Rock</a:t>
                      </a:r>
                    </a:p>
                  </a:txBody>
                  <a:tcPr/>
                </a:tc>
                <a:tc>
                  <a:txBody>
                    <a:bodyPr/>
                    <a:lstStyle/>
                    <a:p>
                      <a:r>
                        <a:rPr lang="en-GB" sz="1200" dirty="0">
                          <a:latin typeface="Arial" panose="020B0604020202020204" pitchFamily="34" charset="0"/>
                          <a:cs typeface="Arial" panose="020B0604020202020204" pitchFamily="34" charset="0"/>
                        </a:rPr>
                        <a:t>Found in natural forms, comes in a range of colours, sizes and textures. </a:t>
                      </a:r>
                    </a:p>
                  </a:txBody>
                  <a:tcPr/>
                </a:tc>
                <a:tc>
                  <a:txBody>
                    <a:bodyPr/>
                    <a:lstStyle/>
                    <a:p>
                      <a:r>
                        <a:rPr lang="en-GB" sz="1200" dirty="0">
                          <a:latin typeface="Arial" panose="020B0604020202020204" pitchFamily="34" charset="0"/>
                          <a:cs typeface="Arial" panose="020B0604020202020204" pitchFamily="34" charset="0"/>
                        </a:rPr>
                        <a:t>Y1- hard, rough, smooth</a:t>
                      </a:r>
                    </a:p>
                    <a:p>
                      <a:r>
                        <a:rPr lang="en-GB" sz="1200" dirty="0">
                          <a:latin typeface="Arial" panose="020B0604020202020204" pitchFamily="34" charset="0"/>
                          <a:cs typeface="Arial" panose="020B0604020202020204" pitchFamily="34" charset="0"/>
                        </a:rPr>
                        <a:t>Y2- crumbling, grainy, textured </a:t>
                      </a:r>
                    </a:p>
                  </a:txBody>
                  <a:tcPr/>
                </a:tc>
                <a:extLst>
                  <a:ext uri="{0D108BD9-81ED-4DB2-BD59-A6C34878D82A}">
                    <a16:rowId xmlns:a16="http://schemas.microsoft.com/office/drawing/2014/main" val="2879072101"/>
                  </a:ext>
                </a:extLst>
              </a:tr>
              <a:tr h="526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Gas</a:t>
                      </a:r>
                    </a:p>
                    <a:p>
                      <a:endParaRPr lang="en-GB" sz="12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We can’t see gas but it is all around us. There are different types of gas.</a:t>
                      </a:r>
                    </a:p>
                  </a:txBody>
                  <a:tcPr/>
                </a:tc>
                <a:tc>
                  <a:txBody>
                    <a:bodyPr/>
                    <a:lstStyle/>
                    <a:p>
                      <a:r>
                        <a:rPr lang="en-GB" sz="1200" dirty="0">
                          <a:latin typeface="Arial" panose="020B0604020202020204" pitchFamily="34" charset="0"/>
                          <a:cs typeface="Arial" panose="020B0604020202020204" pitchFamily="34" charset="0"/>
                        </a:rPr>
                        <a:t>Y1- Cannot see it </a:t>
                      </a:r>
                    </a:p>
                    <a:p>
                      <a:r>
                        <a:rPr lang="en-GB" sz="1200" dirty="0">
                          <a:latin typeface="Arial" panose="020B0604020202020204" pitchFamily="34" charset="0"/>
                          <a:cs typeface="Arial" panose="020B0604020202020204" pitchFamily="34" charset="0"/>
                        </a:rPr>
                        <a:t>Y2- invisible, odour</a:t>
                      </a:r>
                    </a:p>
                  </a:txBody>
                  <a:tcPr/>
                </a:tc>
                <a:extLst>
                  <a:ext uri="{0D108BD9-81ED-4DB2-BD59-A6C34878D82A}">
                    <a16:rowId xmlns:a16="http://schemas.microsoft.com/office/drawing/2014/main" val="3223440610"/>
                  </a:ext>
                </a:extLst>
              </a:tr>
              <a:tr h="526899">
                <a:tc>
                  <a:txBody>
                    <a:bodyPr/>
                    <a:lstStyle/>
                    <a:p>
                      <a:r>
                        <a:rPr lang="en-GB" sz="1200" dirty="0">
                          <a:latin typeface="Arial" panose="020B0604020202020204" pitchFamily="34" charset="0"/>
                          <a:cs typeface="Arial" panose="020B0604020202020204" pitchFamily="34" charset="0"/>
                        </a:rPr>
                        <a:t>Liquid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Liquids can flow and take on the shape of their container.</a:t>
                      </a:r>
                    </a:p>
                  </a:txBody>
                  <a:tcPr/>
                </a:tc>
                <a:tc>
                  <a:txBody>
                    <a:bodyPr/>
                    <a:lstStyle/>
                    <a:p>
                      <a:r>
                        <a:rPr lang="en-GB" sz="1200" dirty="0">
                          <a:latin typeface="Arial" panose="020B0604020202020204" pitchFamily="34" charset="0"/>
                          <a:cs typeface="Arial" panose="020B0604020202020204" pitchFamily="34" charset="0"/>
                        </a:rPr>
                        <a:t>Y1- wet, runny, </a:t>
                      </a:r>
                    </a:p>
                    <a:p>
                      <a:r>
                        <a:rPr lang="en-GB" sz="1200" dirty="0">
                          <a:latin typeface="Arial" panose="020B0604020202020204" pitchFamily="34" charset="0"/>
                          <a:cs typeface="Arial" panose="020B0604020202020204" pitchFamily="34" charset="0"/>
                        </a:rPr>
                        <a:t>Y2- no shape, slippery </a:t>
                      </a:r>
                    </a:p>
                  </a:txBody>
                  <a:tcPr/>
                </a:tc>
                <a:extLst>
                  <a:ext uri="{0D108BD9-81ED-4DB2-BD59-A6C34878D82A}">
                    <a16:rowId xmlns:a16="http://schemas.microsoft.com/office/drawing/2014/main" val="1264352378"/>
                  </a:ext>
                </a:extLst>
              </a:tr>
            </a:tbl>
          </a:graphicData>
        </a:graphic>
      </p:graphicFrame>
      <p:grpSp>
        <p:nvGrpSpPr>
          <p:cNvPr id="25" name="Group 24">
            <a:extLst>
              <a:ext uri="{FF2B5EF4-FFF2-40B4-BE49-F238E27FC236}">
                <a16:creationId xmlns:a16="http://schemas.microsoft.com/office/drawing/2014/main" id="{84927158-0795-4AE8-80BC-AB992A55E70C}"/>
              </a:ext>
            </a:extLst>
          </p:cNvPr>
          <p:cNvGrpSpPr/>
          <p:nvPr/>
        </p:nvGrpSpPr>
        <p:grpSpPr>
          <a:xfrm>
            <a:off x="729804" y="1701563"/>
            <a:ext cx="742200" cy="5011887"/>
            <a:chOff x="895012" y="1955992"/>
            <a:chExt cx="800903" cy="4849507"/>
          </a:xfrm>
        </p:grpSpPr>
        <p:pic>
          <p:nvPicPr>
            <p:cNvPr id="10" name="Picture 9">
              <a:extLst>
                <a:ext uri="{FF2B5EF4-FFF2-40B4-BE49-F238E27FC236}">
                  <a16:creationId xmlns:a16="http://schemas.microsoft.com/office/drawing/2014/main" id="{C2EDFE19-D49E-4FCD-9AD6-30A6F02D990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7344" y="1955992"/>
              <a:ext cx="757623" cy="565595"/>
            </a:xfrm>
            <a:prstGeom prst="rect">
              <a:avLst/>
            </a:prstGeom>
          </p:spPr>
        </p:pic>
        <p:pic>
          <p:nvPicPr>
            <p:cNvPr id="12" name="Picture 11">
              <a:extLst>
                <a:ext uri="{FF2B5EF4-FFF2-40B4-BE49-F238E27FC236}">
                  <a16:creationId xmlns:a16="http://schemas.microsoft.com/office/drawing/2014/main" id="{AB818CA9-478B-4E62-A225-CD2B45859B9F}"/>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l="67770"/>
            <a:stretch/>
          </p:blipFill>
          <p:spPr>
            <a:xfrm>
              <a:off x="1248088" y="2562563"/>
              <a:ext cx="422793" cy="565595"/>
            </a:xfrm>
            <a:prstGeom prst="rect">
              <a:avLst/>
            </a:prstGeom>
          </p:spPr>
        </p:pic>
        <p:pic>
          <p:nvPicPr>
            <p:cNvPr id="14" name="Picture 13">
              <a:extLst>
                <a:ext uri="{FF2B5EF4-FFF2-40B4-BE49-F238E27FC236}">
                  <a16:creationId xmlns:a16="http://schemas.microsoft.com/office/drawing/2014/main" id="{7FF0C4AE-0E18-4201-8385-8D0B1E8927A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95012" y="3198621"/>
              <a:ext cx="775869" cy="553833"/>
            </a:xfrm>
            <a:prstGeom prst="rect">
              <a:avLst/>
            </a:prstGeom>
          </p:spPr>
        </p:pic>
        <p:pic>
          <p:nvPicPr>
            <p:cNvPr id="16" name="Picture 15">
              <a:extLst>
                <a:ext uri="{FF2B5EF4-FFF2-40B4-BE49-F238E27FC236}">
                  <a16:creationId xmlns:a16="http://schemas.microsoft.com/office/drawing/2014/main" id="{0EB5DF56-3C62-4382-B7F5-8BD76CBCAC9E}"/>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118217" y="3805193"/>
              <a:ext cx="552664" cy="462666"/>
            </a:xfrm>
            <a:prstGeom prst="rect">
              <a:avLst/>
            </a:prstGeom>
          </p:spPr>
        </p:pic>
        <p:pic>
          <p:nvPicPr>
            <p:cNvPr id="18" name="Picture 17">
              <a:extLst>
                <a:ext uri="{FF2B5EF4-FFF2-40B4-BE49-F238E27FC236}">
                  <a16:creationId xmlns:a16="http://schemas.microsoft.com/office/drawing/2014/main" id="{4FD04E73-14E7-4476-9755-209115925954}"/>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973096" y="4298870"/>
              <a:ext cx="711871" cy="475343"/>
            </a:xfrm>
            <a:prstGeom prst="rect">
              <a:avLst/>
            </a:prstGeom>
          </p:spPr>
        </p:pic>
        <p:pic>
          <p:nvPicPr>
            <p:cNvPr id="20" name="Picture 19">
              <a:extLst>
                <a:ext uri="{FF2B5EF4-FFF2-40B4-BE49-F238E27FC236}">
                  <a16:creationId xmlns:a16="http://schemas.microsoft.com/office/drawing/2014/main" id="{7977C786-73CB-40B6-964A-9CF35C8A41F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316572" y="4810108"/>
              <a:ext cx="354310" cy="457909"/>
            </a:xfrm>
            <a:prstGeom prst="rect">
              <a:avLst/>
            </a:prstGeom>
          </p:spPr>
        </p:pic>
        <p:pic>
          <p:nvPicPr>
            <p:cNvPr id="22" name="Picture 21">
              <a:extLst>
                <a:ext uri="{FF2B5EF4-FFF2-40B4-BE49-F238E27FC236}">
                  <a16:creationId xmlns:a16="http://schemas.microsoft.com/office/drawing/2014/main" id="{89E52432-11D4-4ECA-BD6C-2CC3954B0AE0}"/>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flipV="1">
              <a:off x="1206589" y="5335665"/>
              <a:ext cx="465637" cy="464584"/>
            </a:xfrm>
            <a:prstGeom prst="rect">
              <a:avLst/>
            </a:prstGeom>
          </p:spPr>
        </p:pic>
        <p:pic>
          <p:nvPicPr>
            <p:cNvPr id="24" name="Picture 23">
              <a:extLst>
                <a:ext uri="{FF2B5EF4-FFF2-40B4-BE49-F238E27FC236}">
                  <a16:creationId xmlns:a16="http://schemas.microsoft.com/office/drawing/2014/main" id="{B2BF3961-C809-4208-BF2D-910A0971A754}"/>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1155036" y="5829470"/>
              <a:ext cx="540879" cy="469402"/>
            </a:xfrm>
            <a:prstGeom prst="rect">
              <a:avLst/>
            </a:prstGeom>
          </p:spPr>
        </p:pic>
        <p:pic>
          <p:nvPicPr>
            <p:cNvPr id="1026" name="Picture 2" descr="Image result for materials liquid">
              <a:extLst>
                <a:ext uri="{FF2B5EF4-FFF2-40B4-BE49-F238E27FC236}">
                  <a16:creationId xmlns:a16="http://schemas.microsoft.com/office/drawing/2014/main" id="{70E79617-E52E-4AFE-A9B5-687A3612B8CD}"/>
                </a:ext>
              </a:extLst>
            </p:cNvPr>
            <p:cNvPicPr>
              <a:picLocks noChangeAspect="1" noChangeArrowheads="1"/>
            </p:cNvPicPr>
            <p:nvPr/>
          </p:nvPicPr>
          <p:blipFill>
            <a:blip r:embed="rId10" cstate="hqprint">
              <a:extLst>
                <a:ext uri="{28A0092B-C50C-407E-A947-70E740481C1C}">
                  <a14:useLocalDpi xmlns:a14="http://schemas.microsoft.com/office/drawing/2010/main" val="0"/>
                </a:ext>
              </a:extLst>
            </a:blip>
            <a:srcRect/>
            <a:stretch>
              <a:fillRect/>
            </a:stretch>
          </p:blipFill>
          <p:spPr bwMode="auto">
            <a:xfrm>
              <a:off x="925528" y="6336098"/>
              <a:ext cx="764343" cy="46940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9" name="Group 38">
            <a:extLst>
              <a:ext uri="{FF2B5EF4-FFF2-40B4-BE49-F238E27FC236}">
                <a16:creationId xmlns:a16="http://schemas.microsoft.com/office/drawing/2014/main" id="{9757CCE9-1D4F-4ECA-A8D2-3D3E494284B4}"/>
              </a:ext>
            </a:extLst>
          </p:cNvPr>
          <p:cNvGrpSpPr/>
          <p:nvPr/>
        </p:nvGrpSpPr>
        <p:grpSpPr>
          <a:xfrm>
            <a:off x="7413542" y="2966177"/>
            <a:ext cx="2225341" cy="1166078"/>
            <a:chOff x="7365496" y="3166156"/>
            <a:chExt cx="2085932" cy="1169361"/>
          </a:xfrm>
        </p:grpSpPr>
        <p:sp>
          <p:nvSpPr>
            <p:cNvPr id="28" name="Rectangle: Rounded Corners 27">
              <a:extLst>
                <a:ext uri="{FF2B5EF4-FFF2-40B4-BE49-F238E27FC236}">
                  <a16:creationId xmlns:a16="http://schemas.microsoft.com/office/drawing/2014/main" id="{66CDC9FE-76F7-4EE0-A164-DB96904BE9B2}"/>
                </a:ext>
              </a:extLst>
            </p:cNvPr>
            <p:cNvSpPr/>
            <p:nvPr/>
          </p:nvSpPr>
          <p:spPr>
            <a:xfrm>
              <a:off x="7365496" y="3166156"/>
              <a:ext cx="2085932" cy="11693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50BD9F4C-2451-48C9-A6BA-1D7FA4487861}"/>
                </a:ext>
              </a:extLst>
            </p:cNvPr>
            <p:cNvSpPr txBox="1"/>
            <p:nvPr/>
          </p:nvSpPr>
          <p:spPr>
            <a:xfrm>
              <a:off x="7425559" y="3166156"/>
              <a:ext cx="1882785" cy="707886"/>
            </a:xfrm>
            <a:prstGeom prst="rect">
              <a:avLst/>
            </a:prstGeom>
            <a:noFill/>
          </p:spPr>
          <p:txBody>
            <a:bodyPr wrap="square" rtlCol="0">
              <a:spAutoFit/>
            </a:bodyPr>
            <a:lstStyle/>
            <a:p>
              <a:pPr algn="ctr"/>
              <a:r>
                <a:rPr lang="en-GB" dirty="0"/>
                <a:t>Freeze</a:t>
              </a:r>
            </a:p>
            <a:p>
              <a:pPr algn="ctr"/>
              <a:r>
                <a:rPr lang="en-GB" sz="1100" dirty="0"/>
                <a:t>When the temperature is below 0 a liquid freezes. </a:t>
              </a:r>
            </a:p>
          </p:txBody>
        </p:sp>
        <p:pic>
          <p:nvPicPr>
            <p:cNvPr id="34" name="Picture 33">
              <a:extLst>
                <a:ext uri="{FF2B5EF4-FFF2-40B4-BE49-F238E27FC236}">
                  <a16:creationId xmlns:a16="http://schemas.microsoft.com/office/drawing/2014/main" id="{872BE398-9BB8-47DF-BDA4-3A360605B7EF}"/>
                </a:ext>
              </a:extLst>
            </p:cNvPr>
            <p:cNvPicPr>
              <a:picLocks noChangeAspect="1"/>
            </p:cNvPicPr>
            <p:nvPr/>
          </p:nvPicPr>
          <p:blipFill rotWithShape="1">
            <a:blip r:embed="rId11" cstate="hqprint">
              <a:extLst>
                <a:ext uri="{28A0092B-C50C-407E-A947-70E740481C1C}">
                  <a14:useLocalDpi xmlns:a14="http://schemas.microsoft.com/office/drawing/2010/main" val="0"/>
                </a:ext>
              </a:extLst>
            </a:blip>
            <a:srcRect b="11159"/>
            <a:stretch/>
          </p:blipFill>
          <p:spPr>
            <a:xfrm flipH="1">
              <a:off x="8708168" y="3874041"/>
              <a:ext cx="600174" cy="415899"/>
            </a:xfrm>
            <a:prstGeom prst="rect">
              <a:avLst/>
            </a:prstGeom>
          </p:spPr>
        </p:pic>
        <p:pic>
          <p:nvPicPr>
            <p:cNvPr id="36" name="Picture 35">
              <a:extLst>
                <a:ext uri="{FF2B5EF4-FFF2-40B4-BE49-F238E27FC236}">
                  <a16:creationId xmlns:a16="http://schemas.microsoft.com/office/drawing/2014/main" id="{E696378E-688D-412D-B7A1-7456223E180E}"/>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7520209" y="3874041"/>
              <a:ext cx="321134" cy="410843"/>
            </a:xfrm>
            <a:prstGeom prst="rect">
              <a:avLst/>
            </a:prstGeom>
          </p:spPr>
        </p:pic>
        <p:cxnSp>
          <p:nvCxnSpPr>
            <p:cNvPr id="38" name="Straight Arrow Connector 37">
              <a:extLst>
                <a:ext uri="{FF2B5EF4-FFF2-40B4-BE49-F238E27FC236}">
                  <a16:creationId xmlns:a16="http://schemas.microsoft.com/office/drawing/2014/main" id="{203BF3FB-2BB0-4539-8828-AE2F213F63FD}"/>
                </a:ext>
              </a:extLst>
            </p:cNvPr>
            <p:cNvCxnSpPr/>
            <p:nvPr/>
          </p:nvCxnSpPr>
          <p:spPr>
            <a:xfrm>
              <a:off x="8071945" y="4027778"/>
              <a:ext cx="4808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7D05143C-B3D1-473F-8167-437A10A17DCC}"/>
              </a:ext>
            </a:extLst>
          </p:cNvPr>
          <p:cNvGrpSpPr/>
          <p:nvPr/>
        </p:nvGrpSpPr>
        <p:grpSpPr>
          <a:xfrm>
            <a:off x="9702959" y="2945155"/>
            <a:ext cx="2346165" cy="1187099"/>
            <a:chOff x="7365496" y="3166156"/>
            <a:chExt cx="2085932" cy="1169361"/>
          </a:xfrm>
        </p:grpSpPr>
        <p:sp>
          <p:nvSpPr>
            <p:cNvPr id="43" name="Rectangle: Rounded Corners 42">
              <a:extLst>
                <a:ext uri="{FF2B5EF4-FFF2-40B4-BE49-F238E27FC236}">
                  <a16:creationId xmlns:a16="http://schemas.microsoft.com/office/drawing/2014/main" id="{D423E534-6B3B-4BC5-B23C-CBCAE71E1A16}"/>
                </a:ext>
              </a:extLst>
            </p:cNvPr>
            <p:cNvSpPr/>
            <p:nvPr/>
          </p:nvSpPr>
          <p:spPr>
            <a:xfrm>
              <a:off x="7365496" y="3166156"/>
              <a:ext cx="2085932" cy="11693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a:extLst>
                <a:ext uri="{FF2B5EF4-FFF2-40B4-BE49-F238E27FC236}">
                  <a16:creationId xmlns:a16="http://schemas.microsoft.com/office/drawing/2014/main" id="{EB9DBEFD-CE85-4E85-BBAB-D386EB7BCEEE}"/>
                </a:ext>
              </a:extLst>
            </p:cNvPr>
            <p:cNvSpPr txBox="1"/>
            <p:nvPr/>
          </p:nvSpPr>
          <p:spPr>
            <a:xfrm>
              <a:off x="7425559" y="3166156"/>
              <a:ext cx="1882785" cy="757402"/>
            </a:xfrm>
            <a:prstGeom prst="rect">
              <a:avLst/>
            </a:prstGeom>
            <a:noFill/>
          </p:spPr>
          <p:txBody>
            <a:bodyPr wrap="square" rtlCol="0">
              <a:spAutoFit/>
            </a:bodyPr>
            <a:lstStyle/>
            <a:p>
              <a:pPr algn="ctr"/>
              <a:r>
                <a:rPr lang="en-GB" dirty="0"/>
                <a:t>Boil</a:t>
              </a:r>
            </a:p>
            <a:p>
              <a:pPr algn="ctr"/>
              <a:r>
                <a:rPr lang="en-GB" sz="1100" dirty="0"/>
                <a:t>When the temperature is above 100 a liquid boils. </a:t>
              </a:r>
            </a:p>
          </p:txBody>
        </p:sp>
        <p:pic>
          <p:nvPicPr>
            <p:cNvPr id="46" name="Picture 45">
              <a:extLst>
                <a:ext uri="{FF2B5EF4-FFF2-40B4-BE49-F238E27FC236}">
                  <a16:creationId xmlns:a16="http://schemas.microsoft.com/office/drawing/2014/main" id="{2743D2FB-3982-4488-A134-1730B18A2926}"/>
                </a:ext>
              </a:extLst>
            </p:cNvPr>
            <p:cNvPicPr>
              <a:picLocks noChangeAspect="1"/>
            </p:cNvPicPr>
            <p:nvPr/>
          </p:nvPicPr>
          <p:blipFill>
            <a:blip r:embed="rId13" cstate="hqprint">
              <a:extLst>
                <a:ext uri="{28A0092B-C50C-407E-A947-70E740481C1C}">
                  <a14:useLocalDpi xmlns:a14="http://schemas.microsoft.com/office/drawing/2010/main" val="0"/>
                </a:ext>
              </a:extLst>
            </a:blip>
            <a:stretch>
              <a:fillRect/>
            </a:stretch>
          </p:blipFill>
          <p:spPr>
            <a:xfrm>
              <a:off x="7520209" y="3874041"/>
              <a:ext cx="321134" cy="410843"/>
            </a:xfrm>
            <a:prstGeom prst="rect">
              <a:avLst/>
            </a:prstGeom>
          </p:spPr>
        </p:pic>
        <p:cxnSp>
          <p:nvCxnSpPr>
            <p:cNvPr id="47" name="Straight Arrow Connector 46">
              <a:extLst>
                <a:ext uri="{FF2B5EF4-FFF2-40B4-BE49-F238E27FC236}">
                  <a16:creationId xmlns:a16="http://schemas.microsoft.com/office/drawing/2014/main" id="{C7B9BCF0-3E3F-41D0-B252-9B04D629A501}"/>
                </a:ext>
              </a:extLst>
            </p:cNvPr>
            <p:cNvCxnSpPr/>
            <p:nvPr/>
          </p:nvCxnSpPr>
          <p:spPr>
            <a:xfrm>
              <a:off x="8071945" y="4027778"/>
              <a:ext cx="4808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pic>
        <p:nvPicPr>
          <p:cNvPr id="41" name="Picture 40">
            <a:extLst>
              <a:ext uri="{FF2B5EF4-FFF2-40B4-BE49-F238E27FC236}">
                <a16:creationId xmlns:a16="http://schemas.microsoft.com/office/drawing/2014/main" id="{1EDE643B-A4FC-43F8-9604-D0A2DED9C080}"/>
              </a:ext>
            </a:extLst>
          </p:cNvPr>
          <p:cNvPicPr>
            <a:picLocks noChangeAspect="1"/>
          </p:cNvPicPr>
          <p:nvPr/>
        </p:nvPicPr>
        <p:blipFill>
          <a:blip r:embed="rId14" cstate="hqprint">
            <a:extLst>
              <a:ext uri="{28A0092B-C50C-407E-A947-70E740481C1C}">
                <a14:useLocalDpi xmlns:a14="http://schemas.microsoft.com/office/drawing/2010/main" val="0"/>
              </a:ext>
            </a:extLst>
          </a:blip>
          <a:stretch>
            <a:fillRect/>
          </a:stretch>
        </p:blipFill>
        <p:spPr>
          <a:xfrm>
            <a:off x="11280008" y="3524383"/>
            <a:ext cx="665504" cy="568022"/>
          </a:xfrm>
          <a:prstGeom prst="rect">
            <a:avLst/>
          </a:prstGeom>
        </p:spPr>
      </p:pic>
      <p:grpSp>
        <p:nvGrpSpPr>
          <p:cNvPr id="50" name="Group 49">
            <a:extLst>
              <a:ext uri="{FF2B5EF4-FFF2-40B4-BE49-F238E27FC236}">
                <a16:creationId xmlns:a16="http://schemas.microsoft.com/office/drawing/2014/main" id="{E25BC94B-529F-4CB1-8157-2EC588EA80F5}"/>
              </a:ext>
            </a:extLst>
          </p:cNvPr>
          <p:cNvGrpSpPr/>
          <p:nvPr/>
        </p:nvGrpSpPr>
        <p:grpSpPr>
          <a:xfrm>
            <a:off x="7413542" y="4213206"/>
            <a:ext cx="2257181" cy="1166078"/>
            <a:chOff x="7365496" y="3166156"/>
            <a:chExt cx="2085932" cy="1169361"/>
          </a:xfrm>
        </p:grpSpPr>
        <p:sp>
          <p:nvSpPr>
            <p:cNvPr id="51" name="Rectangle: Rounded Corners 50">
              <a:extLst>
                <a:ext uri="{FF2B5EF4-FFF2-40B4-BE49-F238E27FC236}">
                  <a16:creationId xmlns:a16="http://schemas.microsoft.com/office/drawing/2014/main" id="{343D4828-E685-40C1-BAE5-E71552A0E0C4}"/>
                </a:ext>
              </a:extLst>
            </p:cNvPr>
            <p:cNvSpPr/>
            <p:nvPr/>
          </p:nvSpPr>
          <p:spPr>
            <a:xfrm>
              <a:off x="7365496" y="3166156"/>
              <a:ext cx="2085932" cy="11693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B9F9F389-554E-4F22-BF9F-CDC41940D96D}"/>
                </a:ext>
              </a:extLst>
            </p:cNvPr>
            <p:cNvSpPr txBox="1"/>
            <p:nvPr/>
          </p:nvSpPr>
          <p:spPr>
            <a:xfrm>
              <a:off x="7425559" y="3166156"/>
              <a:ext cx="1882785" cy="1049386"/>
            </a:xfrm>
            <a:prstGeom prst="rect">
              <a:avLst/>
            </a:prstGeom>
            <a:noFill/>
          </p:spPr>
          <p:txBody>
            <a:bodyPr wrap="square" rtlCol="0">
              <a:spAutoFit/>
            </a:bodyPr>
            <a:lstStyle/>
            <a:p>
              <a:pPr algn="ctr"/>
              <a:r>
                <a:rPr lang="en-GB" dirty="0"/>
                <a:t>Squash</a:t>
              </a:r>
            </a:p>
            <a:p>
              <a:r>
                <a:rPr lang="en-GB" sz="1100" dirty="0"/>
                <a:t>When a material is pushed together with force it is squashed and changes </a:t>
              </a:r>
            </a:p>
            <a:p>
              <a:r>
                <a:rPr lang="en-GB" sz="1100" dirty="0"/>
                <a:t>shape. </a:t>
              </a:r>
            </a:p>
          </p:txBody>
        </p:sp>
      </p:grpSp>
      <p:pic>
        <p:nvPicPr>
          <p:cNvPr id="49" name="Picture 48">
            <a:extLst>
              <a:ext uri="{FF2B5EF4-FFF2-40B4-BE49-F238E27FC236}">
                <a16:creationId xmlns:a16="http://schemas.microsoft.com/office/drawing/2014/main" id="{BA1049E8-FDB2-406F-87E4-112522D2B331}"/>
              </a:ext>
            </a:extLst>
          </p:cNvPr>
          <p:cNvPicPr>
            <a:picLocks noChangeAspect="1"/>
          </p:cNvPicPr>
          <p:nvPr/>
        </p:nvPicPr>
        <p:blipFill rotWithShape="1">
          <a:blip r:embed="rId15">
            <a:extLst>
              <a:ext uri="{28A0092B-C50C-407E-A947-70E740481C1C}">
                <a14:useLocalDpi xmlns:a14="http://schemas.microsoft.com/office/drawing/2010/main" val="0"/>
              </a:ext>
            </a:extLst>
          </a:blip>
          <a:srcRect l="82970"/>
          <a:stretch/>
        </p:blipFill>
        <p:spPr>
          <a:xfrm>
            <a:off x="9059044" y="4658083"/>
            <a:ext cx="503340" cy="703728"/>
          </a:xfrm>
          <a:prstGeom prst="rect">
            <a:avLst/>
          </a:prstGeom>
        </p:spPr>
      </p:pic>
      <p:grpSp>
        <p:nvGrpSpPr>
          <p:cNvPr id="58" name="Group 57">
            <a:extLst>
              <a:ext uri="{FF2B5EF4-FFF2-40B4-BE49-F238E27FC236}">
                <a16:creationId xmlns:a16="http://schemas.microsoft.com/office/drawing/2014/main" id="{A19CF849-00B5-41B3-B484-1C24EAEECE6C}"/>
              </a:ext>
            </a:extLst>
          </p:cNvPr>
          <p:cNvGrpSpPr/>
          <p:nvPr/>
        </p:nvGrpSpPr>
        <p:grpSpPr>
          <a:xfrm>
            <a:off x="9702959" y="4213206"/>
            <a:ext cx="2346166" cy="1148605"/>
            <a:chOff x="7365496" y="3166156"/>
            <a:chExt cx="2085932" cy="1169361"/>
          </a:xfrm>
        </p:grpSpPr>
        <p:sp>
          <p:nvSpPr>
            <p:cNvPr id="59" name="Rectangle: Rounded Corners 58">
              <a:extLst>
                <a:ext uri="{FF2B5EF4-FFF2-40B4-BE49-F238E27FC236}">
                  <a16:creationId xmlns:a16="http://schemas.microsoft.com/office/drawing/2014/main" id="{430C79A0-2AF0-4E9F-805E-4519DBC00B55}"/>
                </a:ext>
              </a:extLst>
            </p:cNvPr>
            <p:cNvSpPr/>
            <p:nvPr/>
          </p:nvSpPr>
          <p:spPr>
            <a:xfrm>
              <a:off x="7365496" y="3166156"/>
              <a:ext cx="2085932" cy="11693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TextBox 59">
              <a:extLst>
                <a:ext uri="{FF2B5EF4-FFF2-40B4-BE49-F238E27FC236}">
                  <a16:creationId xmlns:a16="http://schemas.microsoft.com/office/drawing/2014/main" id="{F25941C0-0933-4F16-B1F9-EEA4DF60BF49}"/>
                </a:ext>
              </a:extLst>
            </p:cNvPr>
            <p:cNvSpPr txBox="1"/>
            <p:nvPr/>
          </p:nvSpPr>
          <p:spPr>
            <a:xfrm>
              <a:off x="7425559" y="3166156"/>
              <a:ext cx="1882785" cy="839210"/>
            </a:xfrm>
            <a:prstGeom prst="rect">
              <a:avLst/>
            </a:prstGeom>
            <a:noFill/>
          </p:spPr>
          <p:txBody>
            <a:bodyPr wrap="square" rtlCol="0">
              <a:spAutoFit/>
            </a:bodyPr>
            <a:lstStyle/>
            <a:p>
              <a:pPr algn="ctr"/>
              <a:r>
                <a:rPr lang="en-GB" dirty="0"/>
                <a:t>Squeeze </a:t>
              </a:r>
            </a:p>
            <a:p>
              <a:r>
                <a:rPr lang="en-GB" sz="1100" dirty="0"/>
                <a:t>When a material is pushed together with force, but springs back to the same shape. </a:t>
              </a:r>
            </a:p>
          </p:txBody>
        </p:sp>
      </p:grpSp>
      <p:pic>
        <p:nvPicPr>
          <p:cNvPr id="57" name="Picture 56">
            <a:extLst>
              <a:ext uri="{FF2B5EF4-FFF2-40B4-BE49-F238E27FC236}">
                <a16:creationId xmlns:a16="http://schemas.microsoft.com/office/drawing/2014/main" id="{22CB3C6F-4D34-4A9B-9C4D-BD122D9A1F91}"/>
              </a:ext>
            </a:extLst>
          </p:cNvPr>
          <p:cNvPicPr>
            <a:picLocks noChangeAspect="1"/>
          </p:cNvPicPr>
          <p:nvPr/>
        </p:nvPicPr>
        <p:blipFill rotWithShape="1">
          <a:blip r:embed="rId15">
            <a:extLst>
              <a:ext uri="{28A0092B-C50C-407E-A947-70E740481C1C}">
                <a14:useLocalDpi xmlns:a14="http://schemas.microsoft.com/office/drawing/2010/main" val="0"/>
              </a:ext>
            </a:extLst>
          </a:blip>
          <a:srcRect l="25456" r="48604" b="22289"/>
          <a:stretch/>
        </p:blipFill>
        <p:spPr>
          <a:xfrm>
            <a:off x="11316225" y="4836290"/>
            <a:ext cx="698679" cy="498355"/>
          </a:xfrm>
          <a:prstGeom prst="rect">
            <a:avLst/>
          </a:prstGeom>
        </p:spPr>
      </p:pic>
      <p:grpSp>
        <p:nvGrpSpPr>
          <p:cNvPr id="63" name="Group 62">
            <a:extLst>
              <a:ext uri="{FF2B5EF4-FFF2-40B4-BE49-F238E27FC236}">
                <a16:creationId xmlns:a16="http://schemas.microsoft.com/office/drawing/2014/main" id="{A6287F4B-EEEE-48D5-889F-5CA5D3A8127E}"/>
              </a:ext>
            </a:extLst>
          </p:cNvPr>
          <p:cNvGrpSpPr/>
          <p:nvPr/>
        </p:nvGrpSpPr>
        <p:grpSpPr>
          <a:xfrm>
            <a:off x="7413541" y="5457705"/>
            <a:ext cx="2289418" cy="1264365"/>
            <a:chOff x="7365496" y="3166156"/>
            <a:chExt cx="2085932" cy="1169361"/>
          </a:xfrm>
        </p:grpSpPr>
        <p:sp>
          <p:nvSpPr>
            <p:cNvPr id="64" name="Rectangle: Rounded Corners 63">
              <a:extLst>
                <a:ext uri="{FF2B5EF4-FFF2-40B4-BE49-F238E27FC236}">
                  <a16:creationId xmlns:a16="http://schemas.microsoft.com/office/drawing/2014/main" id="{FF3024C1-5B93-4CDE-A2CD-EF77B62E8BB2}"/>
                </a:ext>
              </a:extLst>
            </p:cNvPr>
            <p:cNvSpPr/>
            <p:nvPr/>
          </p:nvSpPr>
          <p:spPr>
            <a:xfrm>
              <a:off x="7365496" y="3166156"/>
              <a:ext cx="2085932" cy="11693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TextBox 64">
              <a:extLst>
                <a:ext uri="{FF2B5EF4-FFF2-40B4-BE49-F238E27FC236}">
                  <a16:creationId xmlns:a16="http://schemas.microsoft.com/office/drawing/2014/main" id="{FC994423-F71F-4568-B0D6-6957D1B025F7}"/>
                </a:ext>
              </a:extLst>
            </p:cNvPr>
            <p:cNvSpPr txBox="1"/>
            <p:nvPr/>
          </p:nvSpPr>
          <p:spPr>
            <a:xfrm>
              <a:off x="7425559" y="3166156"/>
              <a:ext cx="1882785" cy="753154"/>
            </a:xfrm>
            <a:prstGeom prst="rect">
              <a:avLst/>
            </a:prstGeom>
            <a:noFill/>
          </p:spPr>
          <p:txBody>
            <a:bodyPr wrap="square" rtlCol="0">
              <a:spAutoFit/>
            </a:bodyPr>
            <a:lstStyle/>
            <a:p>
              <a:pPr algn="ctr"/>
              <a:r>
                <a:rPr lang="en-GB" dirty="0"/>
                <a:t>Stretch</a:t>
              </a:r>
            </a:p>
            <a:p>
              <a:r>
                <a:rPr lang="en-GB" sz="1100" dirty="0"/>
                <a:t>When a material is pulled apart and then its elasticity puts it back to the same shape. </a:t>
              </a:r>
            </a:p>
          </p:txBody>
        </p:sp>
      </p:grpSp>
      <p:pic>
        <p:nvPicPr>
          <p:cNvPr id="62" name="Picture 61">
            <a:extLst>
              <a:ext uri="{FF2B5EF4-FFF2-40B4-BE49-F238E27FC236}">
                <a16:creationId xmlns:a16="http://schemas.microsoft.com/office/drawing/2014/main" id="{2D16B1FF-01B6-4564-AFC5-6D3AA04D95C0}"/>
              </a:ext>
            </a:extLst>
          </p:cNvPr>
          <p:cNvPicPr>
            <a:picLocks noChangeAspect="1"/>
          </p:cNvPicPr>
          <p:nvPr/>
        </p:nvPicPr>
        <p:blipFill rotWithShape="1">
          <a:blip r:embed="rId15">
            <a:extLst>
              <a:ext uri="{28A0092B-C50C-407E-A947-70E740481C1C}">
                <a14:useLocalDpi xmlns:a14="http://schemas.microsoft.com/office/drawing/2010/main" val="0"/>
              </a:ext>
            </a:extLst>
          </a:blip>
          <a:srcRect l="52005" r="18841" b="-798"/>
          <a:stretch/>
        </p:blipFill>
        <p:spPr>
          <a:xfrm>
            <a:off x="8778750" y="6123192"/>
            <a:ext cx="685845" cy="564584"/>
          </a:xfrm>
          <a:prstGeom prst="rect">
            <a:avLst/>
          </a:prstGeom>
        </p:spPr>
      </p:pic>
      <p:grpSp>
        <p:nvGrpSpPr>
          <p:cNvPr id="68" name="Group 67">
            <a:extLst>
              <a:ext uri="{FF2B5EF4-FFF2-40B4-BE49-F238E27FC236}">
                <a16:creationId xmlns:a16="http://schemas.microsoft.com/office/drawing/2014/main" id="{B3A6F019-DB15-42BE-B78D-F993B1B36ABD}"/>
              </a:ext>
            </a:extLst>
          </p:cNvPr>
          <p:cNvGrpSpPr/>
          <p:nvPr/>
        </p:nvGrpSpPr>
        <p:grpSpPr>
          <a:xfrm>
            <a:off x="9768881" y="5457705"/>
            <a:ext cx="2248008" cy="1264365"/>
            <a:chOff x="7365496" y="3166156"/>
            <a:chExt cx="2085932" cy="1169361"/>
          </a:xfrm>
        </p:grpSpPr>
        <p:sp>
          <p:nvSpPr>
            <p:cNvPr id="69" name="Rectangle: Rounded Corners 68">
              <a:extLst>
                <a:ext uri="{FF2B5EF4-FFF2-40B4-BE49-F238E27FC236}">
                  <a16:creationId xmlns:a16="http://schemas.microsoft.com/office/drawing/2014/main" id="{5DFAFA1E-BFF6-4E42-873B-D7F08B0E5FEB}"/>
                </a:ext>
              </a:extLst>
            </p:cNvPr>
            <p:cNvSpPr/>
            <p:nvPr/>
          </p:nvSpPr>
          <p:spPr>
            <a:xfrm>
              <a:off x="7365496" y="3166156"/>
              <a:ext cx="2085932" cy="11693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TextBox 69">
              <a:extLst>
                <a:ext uri="{FF2B5EF4-FFF2-40B4-BE49-F238E27FC236}">
                  <a16:creationId xmlns:a16="http://schemas.microsoft.com/office/drawing/2014/main" id="{C43BE42A-E63E-4BBB-B01E-1899B5BE805C}"/>
                </a:ext>
              </a:extLst>
            </p:cNvPr>
            <p:cNvSpPr txBox="1"/>
            <p:nvPr/>
          </p:nvSpPr>
          <p:spPr>
            <a:xfrm>
              <a:off x="7425559" y="3166156"/>
              <a:ext cx="1882785" cy="1014929"/>
            </a:xfrm>
            <a:prstGeom prst="rect">
              <a:avLst/>
            </a:prstGeom>
            <a:noFill/>
          </p:spPr>
          <p:txBody>
            <a:bodyPr wrap="square" rtlCol="0">
              <a:spAutoFit/>
            </a:bodyPr>
            <a:lstStyle/>
            <a:p>
              <a:pPr algn="ctr"/>
              <a:r>
                <a:rPr lang="en-GB" dirty="0"/>
                <a:t>Bend </a:t>
              </a:r>
            </a:p>
            <a:p>
              <a:r>
                <a:rPr lang="en-GB" sz="1100" dirty="0"/>
                <a:t>When a material is flexible to bend up and down and can be returned to its original </a:t>
              </a:r>
            </a:p>
            <a:p>
              <a:r>
                <a:rPr lang="en-GB" sz="1100" dirty="0"/>
                <a:t>shape</a:t>
              </a:r>
            </a:p>
          </p:txBody>
        </p:sp>
      </p:grpSp>
      <p:pic>
        <p:nvPicPr>
          <p:cNvPr id="67" name="Picture 66">
            <a:extLst>
              <a:ext uri="{FF2B5EF4-FFF2-40B4-BE49-F238E27FC236}">
                <a16:creationId xmlns:a16="http://schemas.microsoft.com/office/drawing/2014/main" id="{50358DA9-C687-4D43-AAD9-00D36D18A42C}"/>
              </a:ext>
            </a:extLst>
          </p:cNvPr>
          <p:cNvPicPr>
            <a:picLocks noChangeAspect="1"/>
          </p:cNvPicPr>
          <p:nvPr/>
        </p:nvPicPr>
        <p:blipFill rotWithShape="1">
          <a:blip r:embed="rId15">
            <a:extLst>
              <a:ext uri="{28A0092B-C50C-407E-A947-70E740481C1C}">
                <a14:useLocalDpi xmlns:a14="http://schemas.microsoft.com/office/drawing/2010/main" val="0"/>
              </a:ext>
            </a:extLst>
          </a:blip>
          <a:srcRect l="1754" t="13158" r="75063"/>
          <a:stretch/>
        </p:blipFill>
        <p:spPr>
          <a:xfrm>
            <a:off x="11243068" y="6146691"/>
            <a:ext cx="645121" cy="575379"/>
          </a:xfrm>
          <a:prstGeom prst="rect">
            <a:avLst/>
          </a:prstGeom>
        </p:spPr>
      </p:pic>
      <p:sp>
        <p:nvSpPr>
          <p:cNvPr id="71" name="TextBox 70">
            <a:extLst>
              <a:ext uri="{FF2B5EF4-FFF2-40B4-BE49-F238E27FC236}">
                <a16:creationId xmlns:a16="http://schemas.microsoft.com/office/drawing/2014/main" id="{00D6082C-0053-4B33-BB05-6ACA399FBC19}"/>
              </a:ext>
            </a:extLst>
          </p:cNvPr>
          <p:cNvSpPr txBox="1"/>
          <p:nvPr/>
        </p:nvSpPr>
        <p:spPr>
          <a:xfrm>
            <a:off x="7413540" y="2528926"/>
            <a:ext cx="4628906" cy="369332"/>
          </a:xfrm>
          <a:prstGeom prst="rect">
            <a:avLst/>
          </a:prstGeom>
          <a:solidFill>
            <a:schemeClr val="accent1"/>
          </a:solidFill>
        </p:spPr>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Changing materials</a:t>
            </a:r>
          </a:p>
        </p:txBody>
      </p:sp>
      <p:pic>
        <p:nvPicPr>
          <p:cNvPr id="78" name="Picture 77">
            <a:extLst>
              <a:ext uri="{FF2B5EF4-FFF2-40B4-BE49-F238E27FC236}">
                <a16:creationId xmlns:a16="http://schemas.microsoft.com/office/drawing/2014/main" id="{1490BB05-F440-4500-B173-95D2237B776D}"/>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0936787" y="1227579"/>
            <a:ext cx="1112335" cy="1044921"/>
          </a:xfrm>
          <a:prstGeom prst="rect">
            <a:avLst/>
          </a:prstGeom>
        </p:spPr>
      </p:pic>
      <p:sp>
        <p:nvSpPr>
          <p:cNvPr id="76" name="TextBox 75">
            <a:extLst>
              <a:ext uri="{FF2B5EF4-FFF2-40B4-BE49-F238E27FC236}">
                <a16:creationId xmlns:a16="http://schemas.microsoft.com/office/drawing/2014/main" id="{0A740850-36FA-4791-A7BD-1BEB36878497}"/>
              </a:ext>
            </a:extLst>
          </p:cNvPr>
          <p:cNvSpPr txBox="1"/>
          <p:nvPr/>
        </p:nvSpPr>
        <p:spPr>
          <a:xfrm>
            <a:off x="7315200" y="765237"/>
            <a:ext cx="4699703" cy="374965"/>
          </a:xfrm>
          <a:prstGeom prst="rect">
            <a:avLst/>
          </a:prstGeom>
          <a:solidFill>
            <a:schemeClr val="accent1"/>
          </a:solidFill>
        </p:spPr>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Did you know?</a:t>
            </a:r>
          </a:p>
        </p:txBody>
      </p:sp>
      <p:sp>
        <p:nvSpPr>
          <p:cNvPr id="77" name="TextBox 76">
            <a:extLst>
              <a:ext uri="{FF2B5EF4-FFF2-40B4-BE49-F238E27FC236}">
                <a16:creationId xmlns:a16="http://schemas.microsoft.com/office/drawing/2014/main" id="{A3B6F847-EA36-4E1F-83BE-53E5182A23FC}"/>
              </a:ext>
            </a:extLst>
          </p:cNvPr>
          <p:cNvSpPr txBox="1"/>
          <p:nvPr/>
        </p:nvSpPr>
        <p:spPr>
          <a:xfrm>
            <a:off x="7315200" y="1157048"/>
            <a:ext cx="3838576" cy="830997"/>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Many of the materials we use or look at can be recycled, reused or reduced. We can recycle plastic, paper, metals. We can reuse bottles, cardboard in many ways. What could you reuse? </a:t>
            </a:r>
          </a:p>
        </p:txBody>
      </p:sp>
      <p:pic>
        <p:nvPicPr>
          <p:cNvPr id="82" name="Picture 81">
            <a:extLst>
              <a:ext uri="{FF2B5EF4-FFF2-40B4-BE49-F238E27FC236}">
                <a16:creationId xmlns:a16="http://schemas.microsoft.com/office/drawing/2014/main" id="{22E7D6B1-9873-4BE4-963F-0C0053E25CBB}"/>
              </a:ext>
            </a:extLst>
          </p:cNvPr>
          <p:cNvPicPr>
            <a:picLocks noChangeAspect="1"/>
          </p:cNvPicPr>
          <p:nvPr/>
        </p:nvPicPr>
        <p:blipFill>
          <a:blip r:embed="rId17" cstate="hqprint">
            <a:extLst>
              <a:ext uri="{28A0092B-C50C-407E-A947-70E740481C1C}">
                <a14:useLocalDpi xmlns:a14="http://schemas.microsoft.com/office/drawing/2010/main" val="0"/>
              </a:ext>
            </a:extLst>
          </a:blip>
          <a:stretch>
            <a:fillRect/>
          </a:stretch>
        </p:blipFill>
        <p:spPr>
          <a:xfrm>
            <a:off x="7387740" y="1984262"/>
            <a:ext cx="918060" cy="497767"/>
          </a:xfrm>
          <a:prstGeom prst="rect">
            <a:avLst/>
          </a:prstGeom>
        </p:spPr>
      </p:pic>
      <p:pic>
        <p:nvPicPr>
          <p:cNvPr id="84" name="Picture 83">
            <a:extLst>
              <a:ext uri="{FF2B5EF4-FFF2-40B4-BE49-F238E27FC236}">
                <a16:creationId xmlns:a16="http://schemas.microsoft.com/office/drawing/2014/main" id="{CEE18DEF-25A4-4204-BE79-3DCA34EDEFA5}"/>
              </a:ext>
            </a:extLst>
          </p:cNvPr>
          <p:cNvPicPr>
            <a:picLocks noChangeAspect="1"/>
          </p:cNvPicPr>
          <p:nvPr/>
        </p:nvPicPr>
        <p:blipFill rotWithShape="1">
          <a:blip r:embed="rId18" cstate="hqprint">
            <a:extLst>
              <a:ext uri="{28A0092B-C50C-407E-A947-70E740481C1C}">
                <a14:useLocalDpi xmlns:a14="http://schemas.microsoft.com/office/drawing/2010/main" val="0"/>
              </a:ext>
            </a:extLst>
          </a:blip>
          <a:srcRect l="20121" r="21037" b="6911"/>
          <a:stretch/>
        </p:blipFill>
        <p:spPr>
          <a:xfrm>
            <a:off x="8407798" y="1994816"/>
            <a:ext cx="438150" cy="487213"/>
          </a:xfrm>
          <a:prstGeom prst="rect">
            <a:avLst/>
          </a:prstGeom>
        </p:spPr>
      </p:pic>
      <p:pic>
        <p:nvPicPr>
          <p:cNvPr id="86" name="Picture 85">
            <a:extLst>
              <a:ext uri="{FF2B5EF4-FFF2-40B4-BE49-F238E27FC236}">
                <a16:creationId xmlns:a16="http://schemas.microsoft.com/office/drawing/2014/main" id="{565D2DE8-90B5-4357-AC99-AB5E67AA8B6F}"/>
              </a:ext>
            </a:extLst>
          </p:cNvPr>
          <p:cNvPicPr>
            <a:picLocks noChangeAspect="1"/>
          </p:cNvPicPr>
          <p:nvPr/>
        </p:nvPicPr>
        <p:blipFill>
          <a:blip r:embed="rId19" cstate="hqprint">
            <a:extLst>
              <a:ext uri="{28A0092B-C50C-407E-A947-70E740481C1C}">
                <a14:useLocalDpi xmlns:a14="http://schemas.microsoft.com/office/drawing/2010/main" val="0"/>
              </a:ext>
            </a:extLst>
          </a:blip>
          <a:stretch>
            <a:fillRect/>
          </a:stretch>
        </p:blipFill>
        <p:spPr>
          <a:xfrm>
            <a:off x="8950141" y="2004771"/>
            <a:ext cx="752818" cy="477258"/>
          </a:xfrm>
          <a:prstGeom prst="rect">
            <a:avLst/>
          </a:prstGeom>
        </p:spPr>
      </p:pic>
      <p:pic>
        <p:nvPicPr>
          <p:cNvPr id="88" name="Picture 87">
            <a:extLst>
              <a:ext uri="{FF2B5EF4-FFF2-40B4-BE49-F238E27FC236}">
                <a16:creationId xmlns:a16="http://schemas.microsoft.com/office/drawing/2014/main" id="{9CE04B73-D136-4674-A37D-2A2437F34FFC}"/>
              </a:ext>
            </a:extLst>
          </p:cNvPr>
          <p:cNvPicPr>
            <a:picLocks noChangeAspect="1"/>
          </p:cNvPicPr>
          <p:nvPr/>
        </p:nvPicPr>
        <p:blipFill>
          <a:blip r:embed="rId20" cstate="hqprint">
            <a:extLst>
              <a:ext uri="{28A0092B-C50C-407E-A947-70E740481C1C}">
                <a14:useLocalDpi xmlns:a14="http://schemas.microsoft.com/office/drawing/2010/main" val="0"/>
              </a:ext>
            </a:extLst>
          </a:blip>
          <a:stretch>
            <a:fillRect/>
          </a:stretch>
        </p:blipFill>
        <p:spPr>
          <a:xfrm>
            <a:off x="9800761" y="1993829"/>
            <a:ext cx="1038225" cy="482775"/>
          </a:xfrm>
          <a:prstGeom prst="rect">
            <a:avLst/>
          </a:prstGeom>
        </p:spPr>
      </p:pic>
    </p:spTree>
    <p:extLst>
      <p:ext uri="{BB962C8B-B14F-4D97-AF65-F5344CB8AC3E}">
        <p14:creationId xmlns:p14="http://schemas.microsoft.com/office/powerpoint/2010/main" val="3270569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481</TotalTime>
  <Words>412</Words>
  <Application>Microsoft Office PowerPoint</Application>
  <PresentationFormat>Widescreen</PresentationFormat>
  <Paragraphs>58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Denton</dc:creator>
  <cp:lastModifiedBy>R Heavens</cp:lastModifiedBy>
  <cp:revision>40</cp:revision>
  <dcterms:created xsi:type="dcterms:W3CDTF">2020-04-27T10:32:03Z</dcterms:created>
  <dcterms:modified xsi:type="dcterms:W3CDTF">2020-11-11T14:39:13Z</dcterms:modified>
</cp:coreProperties>
</file>