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6"/>
  </p:notesMasterIdLst>
  <p:handoutMasterIdLst>
    <p:handoutMasterId r:id="rId37"/>
  </p:handoutMasterIdLst>
  <p:sldIdLst>
    <p:sldId id="256" r:id="rId2"/>
    <p:sldId id="275" r:id="rId3"/>
    <p:sldId id="259" r:id="rId4"/>
    <p:sldId id="309" r:id="rId5"/>
    <p:sldId id="310" r:id="rId6"/>
    <p:sldId id="281" r:id="rId7"/>
    <p:sldId id="260" r:id="rId8"/>
    <p:sldId id="280" r:id="rId9"/>
    <p:sldId id="282" r:id="rId10"/>
    <p:sldId id="283" r:id="rId11"/>
    <p:sldId id="284" r:id="rId12"/>
    <p:sldId id="264" r:id="rId13"/>
    <p:sldId id="285" r:id="rId14"/>
    <p:sldId id="286" r:id="rId15"/>
    <p:sldId id="287" r:id="rId16"/>
    <p:sldId id="288" r:id="rId17"/>
    <p:sldId id="289" r:id="rId18"/>
    <p:sldId id="290" r:id="rId19"/>
    <p:sldId id="292" r:id="rId20"/>
    <p:sldId id="291" r:id="rId21"/>
    <p:sldId id="293" r:id="rId22"/>
    <p:sldId id="294" r:id="rId23"/>
    <p:sldId id="295" r:id="rId24"/>
    <p:sldId id="296" r:id="rId25"/>
    <p:sldId id="297" r:id="rId26"/>
    <p:sldId id="298" r:id="rId27"/>
    <p:sldId id="300" r:id="rId28"/>
    <p:sldId id="301" r:id="rId29"/>
    <p:sldId id="302" r:id="rId30"/>
    <p:sldId id="303" r:id="rId31"/>
    <p:sldId id="304" r:id="rId32"/>
    <p:sldId id="299" r:id="rId33"/>
    <p:sldId id="306" r:id="rId34"/>
    <p:sldId id="305" r:id="rId3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1" autoAdjust="0"/>
    <p:restoredTop sz="94660" autoAdjust="0"/>
  </p:normalViewPr>
  <p:slideViewPr>
    <p:cSldViewPr snapToGrid="0">
      <p:cViewPr varScale="1">
        <p:scale>
          <a:sx n="46" d="100"/>
          <a:sy n="46" d="100"/>
        </p:scale>
        <p:origin x="112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7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FB38C67-0BA7-434B-AF10-391D50AFCCA9}" type="datetimeFigureOut">
              <a:rPr lang="en-GB" smtClean="0"/>
              <a:t>27/03/2020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BC51FEF-7CBD-40A2-AA24-8EAA932D53C1}" type="slidenum">
              <a:rPr lang="en-GB" smtClean="0"/>
              <a:t>‹#›</a:t>
            </a:fld>
            <a:endParaRPr lang="en-GB"/>
          </a:p>
        </p:txBody>
      </p:sp>
    </p:spTree>
    <p:extLst>
      <p:ext uri="{BB962C8B-B14F-4D97-AF65-F5344CB8AC3E}">
        <p14:creationId xmlns:p14="http://schemas.microsoft.com/office/powerpoint/2010/main" val="538664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2022303-42AA-449A-9A78-621DA9EA0D20}" type="datetimeFigureOut">
              <a:rPr lang="en-GB" smtClean="0"/>
              <a:t>27/03/2020</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A96DCE6-E14C-4969-A3F9-D81923518AC5}" type="slidenum">
              <a:rPr lang="en-GB" smtClean="0"/>
              <a:t>‹#›</a:t>
            </a:fld>
            <a:endParaRPr lang="en-GB"/>
          </a:p>
        </p:txBody>
      </p:sp>
    </p:spTree>
    <p:extLst>
      <p:ext uri="{BB962C8B-B14F-4D97-AF65-F5344CB8AC3E}">
        <p14:creationId xmlns:p14="http://schemas.microsoft.com/office/powerpoint/2010/main" val="282919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96DCE6-E14C-4969-A3F9-D81923518AC5}" type="slidenum">
              <a:rPr lang="en-GB" smtClean="0"/>
              <a:t>1</a:t>
            </a:fld>
            <a:endParaRPr lang="en-GB"/>
          </a:p>
        </p:txBody>
      </p:sp>
    </p:spTree>
    <p:extLst>
      <p:ext uri="{BB962C8B-B14F-4D97-AF65-F5344CB8AC3E}">
        <p14:creationId xmlns:p14="http://schemas.microsoft.com/office/powerpoint/2010/main" val="69163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14</a:t>
            </a:fld>
            <a:endParaRPr lang="en-GB"/>
          </a:p>
        </p:txBody>
      </p:sp>
    </p:spTree>
    <p:extLst>
      <p:ext uri="{BB962C8B-B14F-4D97-AF65-F5344CB8AC3E}">
        <p14:creationId xmlns:p14="http://schemas.microsoft.com/office/powerpoint/2010/main" val="110035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15</a:t>
            </a:fld>
            <a:endParaRPr lang="en-GB"/>
          </a:p>
        </p:txBody>
      </p:sp>
    </p:spTree>
    <p:extLst>
      <p:ext uri="{BB962C8B-B14F-4D97-AF65-F5344CB8AC3E}">
        <p14:creationId xmlns:p14="http://schemas.microsoft.com/office/powerpoint/2010/main" val="367978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16</a:t>
            </a:fld>
            <a:endParaRPr lang="en-GB"/>
          </a:p>
        </p:txBody>
      </p:sp>
    </p:spTree>
    <p:extLst>
      <p:ext uri="{BB962C8B-B14F-4D97-AF65-F5344CB8AC3E}">
        <p14:creationId xmlns:p14="http://schemas.microsoft.com/office/powerpoint/2010/main" val="281020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17</a:t>
            </a:fld>
            <a:endParaRPr lang="en-GB"/>
          </a:p>
        </p:txBody>
      </p:sp>
    </p:spTree>
    <p:extLst>
      <p:ext uri="{BB962C8B-B14F-4D97-AF65-F5344CB8AC3E}">
        <p14:creationId xmlns:p14="http://schemas.microsoft.com/office/powerpoint/2010/main" val="3883642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18</a:t>
            </a:fld>
            <a:endParaRPr lang="en-GB"/>
          </a:p>
        </p:txBody>
      </p:sp>
    </p:spTree>
    <p:extLst>
      <p:ext uri="{BB962C8B-B14F-4D97-AF65-F5344CB8AC3E}">
        <p14:creationId xmlns:p14="http://schemas.microsoft.com/office/powerpoint/2010/main" val="98346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19</a:t>
            </a:fld>
            <a:endParaRPr lang="en-GB"/>
          </a:p>
        </p:txBody>
      </p:sp>
    </p:spTree>
    <p:extLst>
      <p:ext uri="{BB962C8B-B14F-4D97-AF65-F5344CB8AC3E}">
        <p14:creationId xmlns:p14="http://schemas.microsoft.com/office/powerpoint/2010/main" val="1293176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20</a:t>
            </a:fld>
            <a:endParaRPr lang="en-GB"/>
          </a:p>
        </p:txBody>
      </p:sp>
    </p:spTree>
    <p:extLst>
      <p:ext uri="{BB962C8B-B14F-4D97-AF65-F5344CB8AC3E}">
        <p14:creationId xmlns:p14="http://schemas.microsoft.com/office/powerpoint/2010/main" val="165579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21</a:t>
            </a:fld>
            <a:endParaRPr lang="en-GB"/>
          </a:p>
        </p:txBody>
      </p:sp>
    </p:spTree>
    <p:extLst>
      <p:ext uri="{BB962C8B-B14F-4D97-AF65-F5344CB8AC3E}">
        <p14:creationId xmlns:p14="http://schemas.microsoft.com/office/powerpoint/2010/main" val="4139352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23</a:t>
            </a:fld>
            <a:endParaRPr lang="en-GB"/>
          </a:p>
        </p:txBody>
      </p:sp>
    </p:spTree>
    <p:extLst>
      <p:ext uri="{BB962C8B-B14F-4D97-AF65-F5344CB8AC3E}">
        <p14:creationId xmlns:p14="http://schemas.microsoft.com/office/powerpoint/2010/main" val="793299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25</a:t>
            </a:fld>
            <a:endParaRPr lang="en-GB"/>
          </a:p>
        </p:txBody>
      </p:sp>
    </p:spTree>
    <p:extLst>
      <p:ext uri="{BB962C8B-B14F-4D97-AF65-F5344CB8AC3E}">
        <p14:creationId xmlns:p14="http://schemas.microsoft.com/office/powerpoint/2010/main" val="178715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A96DCE6-E14C-4969-A3F9-D81923518AC5}" type="slidenum">
              <a:rPr lang="en-GB" smtClean="0"/>
              <a:t>2</a:t>
            </a:fld>
            <a:endParaRPr lang="en-GB"/>
          </a:p>
        </p:txBody>
      </p:sp>
    </p:spTree>
    <p:extLst>
      <p:ext uri="{BB962C8B-B14F-4D97-AF65-F5344CB8AC3E}">
        <p14:creationId xmlns:p14="http://schemas.microsoft.com/office/powerpoint/2010/main" val="1926525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26</a:t>
            </a:fld>
            <a:endParaRPr lang="en-GB"/>
          </a:p>
        </p:txBody>
      </p:sp>
    </p:spTree>
    <p:extLst>
      <p:ext uri="{BB962C8B-B14F-4D97-AF65-F5344CB8AC3E}">
        <p14:creationId xmlns:p14="http://schemas.microsoft.com/office/powerpoint/2010/main" val="81052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aim for the majority of children by the end of their reception year</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3</a:t>
            </a:fld>
            <a:endParaRPr lang="en-GB"/>
          </a:p>
        </p:txBody>
      </p:sp>
    </p:spTree>
    <p:extLst>
      <p:ext uri="{BB962C8B-B14F-4D97-AF65-F5344CB8AC3E}">
        <p14:creationId xmlns:p14="http://schemas.microsoft.com/office/powerpoint/2010/main" val="126607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7</a:t>
            </a:fld>
            <a:endParaRPr lang="en-GB"/>
          </a:p>
        </p:txBody>
      </p:sp>
    </p:spTree>
    <p:extLst>
      <p:ext uri="{BB962C8B-B14F-4D97-AF65-F5344CB8AC3E}">
        <p14:creationId xmlns:p14="http://schemas.microsoft.com/office/powerpoint/2010/main" val="353919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8</a:t>
            </a:fld>
            <a:endParaRPr lang="en-GB"/>
          </a:p>
        </p:txBody>
      </p:sp>
    </p:spTree>
    <p:extLst>
      <p:ext uri="{BB962C8B-B14F-4D97-AF65-F5344CB8AC3E}">
        <p14:creationId xmlns:p14="http://schemas.microsoft.com/office/powerpoint/2010/main" val="420387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9</a:t>
            </a:fld>
            <a:endParaRPr lang="en-GB"/>
          </a:p>
        </p:txBody>
      </p:sp>
    </p:spTree>
    <p:extLst>
      <p:ext uri="{BB962C8B-B14F-4D97-AF65-F5344CB8AC3E}">
        <p14:creationId xmlns:p14="http://schemas.microsoft.com/office/powerpoint/2010/main" val="250269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10</a:t>
            </a:fld>
            <a:endParaRPr lang="en-GB"/>
          </a:p>
        </p:txBody>
      </p:sp>
    </p:spTree>
    <p:extLst>
      <p:ext uri="{BB962C8B-B14F-4D97-AF65-F5344CB8AC3E}">
        <p14:creationId xmlns:p14="http://schemas.microsoft.com/office/powerpoint/2010/main" val="90340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Government guidelines</a:t>
            </a:r>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11</a:t>
            </a:fld>
            <a:endParaRPr lang="en-GB"/>
          </a:p>
        </p:txBody>
      </p:sp>
    </p:spTree>
    <p:extLst>
      <p:ext uri="{BB962C8B-B14F-4D97-AF65-F5344CB8AC3E}">
        <p14:creationId xmlns:p14="http://schemas.microsoft.com/office/powerpoint/2010/main" val="276402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6DCE6-E14C-4969-A3F9-D81923518AC5}" type="slidenum">
              <a:rPr lang="en-GB" smtClean="0"/>
              <a:t>12</a:t>
            </a:fld>
            <a:endParaRPr lang="en-GB"/>
          </a:p>
        </p:txBody>
      </p:sp>
    </p:spTree>
    <p:extLst>
      <p:ext uri="{BB962C8B-B14F-4D97-AF65-F5344CB8AC3E}">
        <p14:creationId xmlns:p14="http://schemas.microsoft.com/office/powerpoint/2010/main" val="267133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BBDE538-4A98-4236-9614-570E4BFEFB95}" type="datetimeFigureOut">
              <a:rPr lang="en-GB" smtClean="0"/>
              <a:t>27/03/2020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1819917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BDE538-4A98-4236-9614-570E4BFEFB95}"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326230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BDE538-4A98-4236-9614-570E4BFEFB95}"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342605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BDE538-4A98-4236-9614-570E4BFEFB95}" type="datetimeFigureOut">
              <a:rPr lang="en-GB" smtClean="0"/>
              <a:t>27/03/2020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188430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7BBDE538-4A98-4236-9614-570E4BFEFB95}" type="datetimeFigureOut">
              <a:rPr lang="en-GB" smtClean="0"/>
              <a:t>27/03/2020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20596126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7BBDE538-4A98-4236-9614-570E4BFEFB95}" type="datetimeFigureOut">
              <a:rPr lang="en-GB" smtClean="0"/>
              <a:t>27/03/2020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145103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7BBDE538-4A98-4236-9614-570E4BFEFB95}" type="datetimeFigureOut">
              <a:rPr lang="en-GB" smtClean="0"/>
              <a:t>27/03/2020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32C025-7D5F-4AB9-AB21-18D4399E9857}" type="slidenum">
              <a:rPr lang="en-GB" smtClean="0"/>
              <a:t>‹#›</a:t>
            </a:fld>
            <a:endParaRPr lang="en-GB"/>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1340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BDE538-4A98-4236-9614-570E4BFEFB95}" type="datetimeFigureOut">
              <a:rPr lang="en-GB" smtClean="0"/>
              <a:t>27/03/2020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3117352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DE538-4A98-4236-9614-570E4BFEFB95}" type="datetimeFigureOut">
              <a:rPr lang="en-GB" smtClean="0"/>
              <a:t>27/03/2020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373080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7BBDE538-4A98-4236-9614-570E4BFEFB95}" type="datetimeFigureOut">
              <a:rPr lang="en-GB" smtClean="0"/>
              <a:t>27/03/2020</a:t>
            </a:fld>
            <a:endParaRPr lang="en-GB"/>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7236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BBDE538-4A98-4236-9614-570E4BFEFB95}" type="datetimeFigureOut">
              <a:rPr lang="en-GB" smtClean="0"/>
              <a:t>27/03/2020</a:t>
            </a:fld>
            <a:endParaRPr lang="en-GB"/>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B132C025-7D5F-4AB9-AB21-18D4399E9857}" type="slidenum">
              <a:rPr lang="en-GB" smtClean="0"/>
              <a:t>‹#›</a:t>
            </a:fld>
            <a:endParaRPr lang="en-GB"/>
          </a:p>
        </p:txBody>
      </p:sp>
    </p:spTree>
    <p:extLst>
      <p:ext uri="{BB962C8B-B14F-4D97-AF65-F5344CB8AC3E}">
        <p14:creationId xmlns:p14="http://schemas.microsoft.com/office/powerpoint/2010/main" val="281565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7BBDE538-4A98-4236-9614-570E4BFEFB95}" type="datetimeFigureOut">
              <a:rPr lang="en-GB" smtClean="0"/>
              <a:t>27/03/2020</a:t>
            </a:fld>
            <a:endParaRPr lang="en-GB"/>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B132C025-7D5F-4AB9-AB21-18D4399E9857}" type="slidenum">
              <a:rPr lang="en-GB" smtClean="0"/>
              <a:t>‹#›</a:t>
            </a:fld>
            <a:endParaRPr lang="en-GB"/>
          </a:p>
        </p:txBody>
      </p:sp>
    </p:spTree>
    <p:extLst>
      <p:ext uri="{BB962C8B-B14F-4D97-AF65-F5344CB8AC3E}">
        <p14:creationId xmlns:p14="http://schemas.microsoft.com/office/powerpoint/2010/main" val="25971349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bc.co.uk/bitesize/topics/zvq9bdm"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IfzeG1aC4&amp;safe=activ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www.phonicsinternational.com/hear_the_sounds/hear_the_sounds_1.htm" TargetMode="External"/><Relationship Id="rId7"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hyperlink" Target="https://www.youtube.com/watch?v=IwJx1NSineE&amp;safe=activ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honicsplay.co.uk/ParentsMenu.htm" TargetMode="External"/><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hyperlink" Target="https://www.phonicsbloom.com/uk/game/list/phonics-games-phase-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490" y="1190051"/>
            <a:ext cx="7772400" cy="4249737"/>
          </a:xfrm>
        </p:spPr>
        <p:txBody>
          <a:bodyPr>
            <a:normAutofit/>
          </a:bodyPr>
          <a:lstStyle/>
          <a:p>
            <a:r>
              <a:rPr lang="en-GB" sz="4000" b="1" cap="none" dirty="0" smtClean="0">
                <a:latin typeface="Sassoon Infant Std" panose="020B0503020103030203" pitchFamily="34" charset="0"/>
              </a:rPr>
              <a:t>Reading </a:t>
            </a:r>
            <a:br>
              <a:rPr lang="en-GB" sz="4000" b="1" cap="none" dirty="0" smtClean="0">
                <a:latin typeface="Sassoon Infant Std" panose="020B0503020103030203" pitchFamily="34" charset="0"/>
              </a:rPr>
            </a:br>
            <a:r>
              <a:rPr lang="en-GB" sz="4000" b="1" cap="none" dirty="0" smtClean="0">
                <a:latin typeface="Sassoon Infant Std" panose="020B0503020103030203" pitchFamily="34" charset="0"/>
              </a:rPr>
              <a:t>at</a:t>
            </a:r>
            <a:br>
              <a:rPr lang="en-GB" sz="4000" b="1" cap="none" dirty="0" smtClean="0">
                <a:latin typeface="Sassoon Infant Std" panose="020B0503020103030203" pitchFamily="34" charset="0"/>
              </a:rPr>
            </a:br>
            <a:r>
              <a:rPr lang="en-GB" sz="4000" b="1" cap="none" dirty="0" smtClean="0">
                <a:latin typeface="Sassoon Infant Std" panose="020B0503020103030203" pitchFamily="34" charset="0"/>
              </a:rPr>
              <a:t>Stocksbridge Nursery Infant School</a:t>
            </a:r>
            <a:br>
              <a:rPr lang="en-GB" sz="4000" b="1" cap="none" dirty="0" smtClean="0">
                <a:latin typeface="Sassoon Infant Std" panose="020B0503020103030203" pitchFamily="34" charset="0"/>
              </a:rPr>
            </a:br>
            <a:r>
              <a:rPr lang="en-GB" sz="4000" b="1" cap="none" dirty="0">
                <a:latin typeface="Sassoon Infant Std" panose="020B0503020103030203" pitchFamily="34" charset="0"/>
              </a:rPr>
              <a:t/>
            </a:r>
            <a:br>
              <a:rPr lang="en-GB" sz="4000" b="1" cap="none" dirty="0">
                <a:latin typeface="Sassoon Infant Std" panose="020B0503020103030203" pitchFamily="34" charset="0"/>
              </a:rPr>
            </a:br>
            <a:endParaRPr lang="en-GB" dirty="0">
              <a:latin typeface="Sassoon Infant Std" panose="020B0503020103030203" pitchFamily="34" charset="0"/>
            </a:endParaRPr>
          </a:p>
        </p:txBody>
      </p:sp>
      <p:pic>
        <p:nvPicPr>
          <p:cNvPr id="1026"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027" y="144074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9718" b="89969" l="4789" r="98592"/>
                    </a14:imgEffect>
                  </a14:imgLayer>
                </a14:imgProps>
              </a:ext>
            </a:extLst>
          </a:blip>
          <a:stretch>
            <a:fillRect/>
          </a:stretch>
        </p:blipFill>
        <p:spPr>
          <a:xfrm>
            <a:off x="418012" y="5439788"/>
            <a:ext cx="1638435" cy="1472284"/>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5200" b="95900" l="3000" r="99500"/>
                    </a14:imgEffect>
                  </a14:imgLayer>
                </a14:imgProps>
              </a:ext>
            </a:extLst>
          </a:blip>
          <a:stretch>
            <a:fillRect/>
          </a:stretch>
        </p:blipFill>
        <p:spPr>
          <a:xfrm>
            <a:off x="6552453" y="3609474"/>
            <a:ext cx="3423788" cy="3423788"/>
          </a:xfrm>
          <a:prstGeom prst="rect">
            <a:avLst/>
          </a:prstGeom>
        </p:spPr>
      </p:pic>
    </p:spTree>
    <p:extLst>
      <p:ext uri="{BB962C8B-B14F-4D97-AF65-F5344CB8AC3E}">
        <p14:creationId xmlns:p14="http://schemas.microsoft.com/office/powerpoint/2010/main" val="118273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Two</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30443" y="2161099"/>
            <a:ext cx="8439237" cy="4507865"/>
          </a:xfrm>
          <a:prstGeom prst="rect">
            <a:avLst/>
          </a:prstGeom>
        </p:spPr>
      </p:pic>
    </p:spTree>
    <p:extLst>
      <p:ext uri="{BB962C8B-B14F-4D97-AF65-F5344CB8AC3E}">
        <p14:creationId xmlns:p14="http://schemas.microsoft.com/office/powerpoint/2010/main" val="287813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57428"/>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68320" y="1414667"/>
            <a:ext cx="8620298" cy="4929717"/>
          </a:xfrm>
        </p:spPr>
        <p:txBody>
          <a:bodyPr>
            <a:normAutofit/>
          </a:bodyPr>
          <a:lstStyle/>
          <a:p>
            <a:pPr marL="0" indent="0" algn="ctr">
              <a:buNone/>
            </a:pPr>
            <a:r>
              <a:rPr lang="en-GB" sz="2800" b="1" dirty="0" smtClean="0"/>
              <a:t>Phase Three</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044324" y="1883496"/>
            <a:ext cx="7030414" cy="4543144"/>
          </a:xfrm>
          <a:prstGeom prst="rect">
            <a:avLst/>
          </a:prstGeom>
        </p:spPr>
      </p:pic>
      <p:sp>
        <p:nvSpPr>
          <p:cNvPr id="5" name="Rectangle 4"/>
          <p:cNvSpPr/>
          <p:nvPr/>
        </p:nvSpPr>
        <p:spPr>
          <a:xfrm>
            <a:off x="2092469" y="6384385"/>
            <a:ext cx="5052914" cy="388696"/>
          </a:xfrm>
          <a:prstGeom prst="rect">
            <a:avLst/>
          </a:prstGeom>
        </p:spPr>
        <p:txBody>
          <a:bodyPr wrap="square">
            <a:spAutoFit/>
          </a:bodyPr>
          <a:lstStyle/>
          <a:p>
            <a:pPr algn="ctr">
              <a:lnSpc>
                <a:spcPct val="107000"/>
              </a:lnSpc>
              <a:spcAft>
                <a:spcPts val="0"/>
              </a:spcAft>
            </a:pPr>
            <a:r>
              <a:rPr lang="en-GB" u="sng" dirty="0">
                <a:solidFill>
                  <a:srgbClr val="0000FF"/>
                </a:solidFill>
                <a:latin typeface="Sassoon Infant Std" panose="020B0503020103030203" pitchFamily="34" charset="0"/>
                <a:ea typeface="Calibri" panose="020F0502020204030204" pitchFamily="34" charset="0"/>
                <a:cs typeface="Times New Roman" panose="02020603050405020304" pitchFamily="18" charset="0"/>
                <a:hlinkClick r:id="rId5"/>
              </a:rPr>
              <a:t>https://</a:t>
            </a:r>
            <a:r>
              <a:rPr lang="en-GB" u="sng" dirty="0" smtClean="0">
                <a:solidFill>
                  <a:srgbClr val="0000FF"/>
                </a:solidFill>
                <a:latin typeface="Sassoon Infant Std" panose="020B0503020103030203" pitchFamily="34" charset="0"/>
                <a:ea typeface="Calibri" panose="020F0502020204030204" pitchFamily="34" charset="0"/>
                <a:cs typeface="Times New Roman" panose="02020603050405020304" pitchFamily="18" charset="0"/>
                <a:hlinkClick r:id="rId5"/>
              </a:rPr>
              <a:t>www.bbc.co.uk/bitesize/topics/zvq9bdm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60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90500" y="1936750"/>
            <a:ext cx="8801099" cy="4521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Phoneme is the sound we say.  Grapheme is the letters we write to make the sound. </a:t>
            </a:r>
          </a:p>
          <a:p>
            <a:pPr lvl="0"/>
            <a:endParaRPr lang="en-GB" sz="1600" b="1" dirty="0" smtClean="0"/>
          </a:p>
          <a:p>
            <a:pPr lvl="0"/>
            <a:r>
              <a:rPr lang="en-GB" sz="1600" b="1" dirty="0" smtClean="0"/>
              <a:t>Sing </a:t>
            </a:r>
            <a:r>
              <a:rPr lang="en-GB" sz="1600" b="1" dirty="0"/>
              <a:t>the alphabet – </a:t>
            </a:r>
            <a:r>
              <a:rPr lang="en-GB" sz="1600" dirty="0"/>
              <a:t>hundreds on the internet but make sure it’s shows the grapheme in lower case and upper case.  Not just uppercase.</a:t>
            </a:r>
            <a:r>
              <a:rPr lang="en-GB" sz="1600" b="1" dirty="0"/>
              <a:t> </a:t>
            </a:r>
            <a:endParaRPr lang="en-GB" sz="1600" b="1" dirty="0" smtClean="0"/>
          </a:p>
          <a:p>
            <a:pPr lvl="0"/>
            <a:r>
              <a:rPr lang="en-GB" sz="1600" b="1" dirty="0" smtClean="0"/>
              <a:t>Gross </a:t>
            </a:r>
            <a:r>
              <a:rPr lang="en-GB" sz="1600" b="1" dirty="0"/>
              <a:t>motor skills</a:t>
            </a:r>
            <a:r>
              <a:rPr lang="en-GB" sz="1600" dirty="0"/>
              <a:t> – large scale movements with scarves, streamers, paper strips, painting with brushes and water, big chalk movements on playground wall or yard. </a:t>
            </a:r>
            <a:endParaRPr lang="en-GB" sz="1600" dirty="0" smtClean="0"/>
          </a:p>
          <a:p>
            <a:pPr lvl="0"/>
            <a:r>
              <a:rPr lang="en-GB" sz="1600" b="1" dirty="0" smtClean="0"/>
              <a:t>Dough </a:t>
            </a:r>
            <a:r>
              <a:rPr lang="en-GB" sz="1600" b="1" dirty="0"/>
              <a:t>disco</a:t>
            </a:r>
            <a:r>
              <a:rPr lang="en-GB" sz="1600" dirty="0"/>
              <a:t> – using play dough. </a:t>
            </a:r>
            <a:r>
              <a:rPr lang="en-GB" sz="1600" u="sng" dirty="0">
                <a:hlinkClick r:id="rId3"/>
              </a:rPr>
              <a:t>https://www.youtube.com/watch?v=i-IfzeG1aC4&amp;safe=active</a:t>
            </a:r>
            <a:r>
              <a:rPr lang="en-GB" sz="1600" dirty="0"/>
              <a:t> + lots more examples on you tube. </a:t>
            </a:r>
          </a:p>
          <a:p>
            <a:pPr lvl="0"/>
            <a:r>
              <a:rPr lang="en-GB" sz="1600" b="1" dirty="0"/>
              <a:t>Introduce phoneme using </a:t>
            </a:r>
            <a:r>
              <a:rPr lang="en-GB" sz="1600" b="1" dirty="0" smtClean="0"/>
              <a:t>Geraldine the Giraffe – from YouTube and using our puppet</a:t>
            </a:r>
            <a:r>
              <a:rPr lang="en-GB" sz="1600" dirty="0" smtClean="0"/>
              <a:t> </a:t>
            </a:r>
          </a:p>
          <a:p>
            <a:pPr lvl="0"/>
            <a:r>
              <a:rPr lang="en-GB" sz="1600" b="1" dirty="0" smtClean="0"/>
              <a:t>Introduce </a:t>
            </a:r>
            <a:r>
              <a:rPr lang="en-GB" sz="1600" b="1" dirty="0"/>
              <a:t>new phoneme/grapheme using flash </a:t>
            </a:r>
            <a:r>
              <a:rPr lang="en-GB" sz="1600" b="1" dirty="0" smtClean="0"/>
              <a:t>card</a:t>
            </a:r>
            <a:endParaRPr lang="en-GB" sz="1600" dirty="0"/>
          </a:p>
          <a:p>
            <a:pPr lvl="0"/>
            <a:r>
              <a:rPr lang="en-GB" sz="1600" b="1" dirty="0"/>
              <a:t>Revise other sounds learned</a:t>
            </a:r>
            <a:r>
              <a:rPr lang="en-GB" sz="1600" dirty="0"/>
              <a:t> </a:t>
            </a:r>
            <a:endParaRPr lang="en-GB" sz="1600" dirty="0" smtClean="0"/>
          </a:p>
          <a:p>
            <a:pPr lvl="0"/>
            <a:r>
              <a:rPr lang="en-GB" sz="1600" b="1" dirty="0" smtClean="0"/>
              <a:t>Play </a:t>
            </a:r>
            <a:r>
              <a:rPr lang="en-GB" sz="1600" b="1" dirty="0"/>
              <a:t>a game</a:t>
            </a:r>
            <a:r>
              <a:rPr lang="en-GB" sz="1600" dirty="0"/>
              <a:t> </a:t>
            </a:r>
            <a:endParaRPr lang="en-GB" sz="1600" dirty="0" smtClean="0"/>
          </a:p>
          <a:p>
            <a:pPr lvl="0"/>
            <a:r>
              <a:rPr lang="en-GB" sz="1600" b="1" dirty="0" smtClean="0"/>
              <a:t>Practise </a:t>
            </a:r>
            <a:r>
              <a:rPr lang="en-GB" sz="1600" b="1" dirty="0"/>
              <a:t>writing </a:t>
            </a:r>
            <a:r>
              <a:rPr lang="en-GB" sz="1600" b="1" dirty="0" smtClean="0"/>
              <a:t>grapheme</a:t>
            </a:r>
          </a:p>
          <a:p>
            <a:pPr lvl="0"/>
            <a:r>
              <a:rPr lang="en-GB" sz="1600" dirty="0" smtClean="0"/>
              <a:t>It develops as we move through the year groups.</a:t>
            </a:r>
            <a:endParaRPr lang="en-GB" sz="1600" dirty="0"/>
          </a:p>
        </p:txBody>
      </p:sp>
      <p:sp>
        <p:nvSpPr>
          <p:cNvPr id="2" name="Title 1"/>
          <p:cNvSpPr>
            <a:spLocks noGrp="1"/>
          </p:cNvSpPr>
          <p:nvPr>
            <p:ph type="title"/>
          </p:nvPr>
        </p:nvSpPr>
        <p:spPr>
          <a:xfrm>
            <a:off x="457200" y="304293"/>
            <a:ext cx="8534399" cy="1188720"/>
          </a:xfrm>
        </p:spPr>
        <p:txBody>
          <a:bodyPr>
            <a:normAutofit/>
          </a:bodyPr>
          <a:lstStyle/>
          <a:p>
            <a:r>
              <a:rPr lang="en-GB" sz="2800" cap="none" dirty="0"/>
              <a:t>Teach phonics every day using </a:t>
            </a:r>
            <a:r>
              <a:rPr lang="en-GB" sz="2800" cap="none" dirty="0" smtClean="0"/>
              <a:t>a similar approach </a:t>
            </a:r>
            <a:r>
              <a:rPr lang="en-GB" sz="2800" cap="none" dirty="0"/>
              <a:t>all the way through school. </a:t>
            </a:r>
          </a:p>
        </p:txBody>
      </p:sp>
      <p:pic>
        <p:nvPicPr>
          <p:cNvPr id="5" name="Picture 2" descr="StocksbridgeNurseryInfan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7730" y="5079190"/>
            <a:ext cx="1458479" cy="146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3592" b="96264" l="2756" r="96063">
                        <a14:foregroundMark x1="44094" y1="10776" x2="44094" y2="10776"/>
                        <a14:foregroundMark x1="40748" y1="12356" x2="40748" y2="12356"/>
                        <a14:foregroundMark x1="40354" y1="12213" x2="40354" y2="12213"/>
                        <a14:foregroundMark x1="34055" y1="10632" x2="34055" y2="10632"/>
                        <a14:foregroundMark x1="70472" y1="16523" x2="70472" y2="16523"/>
                        <a14:foregroundMark x1="70669" y1="16523" x2="72638" y2="16667"/>
                      </a14:backgroundRemoval>
                    </a14:imgEffect>
                  </a14:imgLayer>
                </a14:imgProps>
              </a:ext>
            </a:extLst>
          </a:blip>
          <a:stretch>
            <a:fillRect/>
          </a:stretch>
        </p:blipFill>
        <p:spPr>
          <a:xfrm>
            <a:off x="5859945" y="4785058"/>
            <a:ext cx="1497785" cy="2052084"/>
          </a:xfrm>
          <a:prstGeom prst="rect">
            <a:avLst/>
          </a:prstGeom>
        </p:spPr>
      </p:pic>
    </p:spTree>
    <p:extLst>
      <p:ext uri="{BB962C8B-B14F-4D97-AF65-F5344CB8AC3E}">
        <p14:creationId xmlns:p14="http://schemas.microsoft.com/office/powerpoint/2010/main" val="1861271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7" y="262943"/>
            <a:ext cx="8527311" cy="1188720"/>
          </a:xfrm>
        </p:spPr>
        <p:txBody>
          <a:bodyPr>
            <a:normAutofit/>
          </a:bodyPr>
          <a:lstStyle/>
          <a:p>
            <a:r>
              <a:rPr lang="en-GB" cap="none" dirty="0" smtClean="0"/>
              <a:t>Our phonics books are labelled with the same numbers.</a:t>
            </a:r>
            <a:endParaRPr lang="en-GB" cap="none" dirty="0"/>
          </a:p>
        </p:txBody>
      </p:sp>
      <p:pic>
        <p:nvPicPr>
          <p:cNvPr id="4" name="Picture 3"/>
          <p:cNvPicPr>
            <a:picLocks noChangeAspect="1"/>
          </p:cNvPicPr>
          <p:nvPr/>
        </p:nvPicPr>
        <p:blipFill rotWithShape="1">
          <a:blip r:embed="rId2"/>
          <a:srcRect l="2160" r="1417" b="1926"/>
          <a:stretch/>
        </p:blipFill>
        <p:spPr>
          <a:xfrm rot="21133051">
            <a:off x="499730" y="1845081"/>
            <a:ext cx="2764466" cy="3503096"/>
          </a:xfrm>
          <a:prstGeom prst="rect">
            <a:avLst/>
          </a:prstGeom>
        </p:spPr>
      </p:pic>
      <p:pic>
        <p:nvPicPr>
          <p:cNvPr id="5" name="Picture 4"/>
          <p:cNvPicPr>
            <a:picLocks noChangeAspect="1"/>
          </p:cNvPicPr>
          <p:nvPr/>
        </p:nvPicPr>
        <p:blipFill>
          <a:blip r:embed="rId3"/>
          <a:stretch>
            <a:fillRect/>
          </a:stretch>
        </p:blipFill>
        <p:spPr>
          <a:xfrm rot="1365819">
            <a:off x="5924842" y="2054693"/>
            <a:ext cx="2547939" cy="2883194"/>
          </a:xfrm>
          <a:prstGeom prst="rect">
            <a:avLst/>
          </a:prstGeom>
        </p:spPr>
      </p:pic>
      <p:pic>
        <p:nvPicPr>
          <p:cNvPr id="6" name="Picture 5"/>
          <p:cNvPicPr>
            <a:picLocks noChangeAspect="1"/>
          </p:cNvPicPr>
          <p:nvPr/>
        </p:nvPicPr>
        <p:blipFill>
          <a:blip r:embed="rId4"/>
          <a:stretch>
            <a:fillRect/>
          </a:stretch>
        </p:blipFill>
        <p:spPr>
          <a:xfrm>
            <a:off x="3646957" y="1674042"/>
            <a:ext cx="1661007" cy="2402072"/>
          </a:xfrm>
          <a:prstGeom prst="rect">
            <a:avLst/>
          </a:prstGeom>
        </p:spPr>
      </p:pic>
      <p:pic>
        <p:nvPicPr>
          <p:cNvPr id="7" name="Picture 6"/>
          <p:cNvPicPr>
            <a:picLocks noChangeAspect="1"/>
          </p:cNvPicPr>
          <p:nvPr/>
        </p:nvPicPr>
        <p:blipFill>
          <a:blip r:embed="rId5"/>
          <a:stretch>
            <a:fillRect/>
          </a:stretch>
        </p:blipFill>
        <p:spPr>
          <a:xfrm>
            <a:off x="3646957" y="4540102"/>
            <a:ext cx="1876135" cy="2135483"/>
          </a:xfrm>
          <a:prstGeom prst="rect">
            <a:avLst/>
          </a:prstGeom>
        </p:spPr>
      </p:pic>
      <p:sp>
        <p:nvSpPr>
          <p:cNvPr id="8" name="TextBox 7"/>
          <p:cNvSpPr txBox="1"/>
          <p:nvPr/>
        </p:nvSpPr>
        <p:spPr>
          <a:xfrm>
            <a:off x="5752841" y="5318538"/>
            <a:ext cx="3179135" cy="1477328"/>
          </a:xfrm>
          <a:prstGeom prst="rect">
            <a:avLst/>
          </a:prstGeom>
          <a:solidFill>
            <a:schemeClr val="bg1"/>
          </a:solidFill>
          <a:ln>
            <a:solidFill>
              <a:schemeClr val="tx1"/>
            </a:solidFill>
          </a:ln>
        </p:spPr>
        <p:txBody>
          <a:bodyPr wrap="square" rtlCol="0">
            <a:spAutoFit/>
          </a:bodyPr>
          <a:lstStyle/>
          <a:p>
            <a:r>
              <a:rPr lang="en-GB" dirty="0" smtClean="0"/>
              <a:t>Your child will bring home a book to practise the phonics they are learning in school.  These books are to practise </a:t>
            </a:r>
            <a:r>
              <a:rPr lang="en-GB" dirty="0" smtClean="0">
                <a:solidFill>
                  <a:srgbClr val="0070C0"/>
                </a:solidFill>
              </a:rPr>
              <a:t>blending.</a:t>
            </a:r>
            <a:endParaRPr lang="en-GB" dirty="0">
              <a:solidFill>
                <a:srgbClr val="0070C0"/>
              </a:solidFill>
            </a:endParaRPr>
          </a:p>
        </p:txBody>
      </p:sp>
      <p:pic>
        <p:nvPicPr>
          <p:cNvPr id="9" name="Picture 2" descr="StocksbridgeNurseryInfant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700" y="5741595"/>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56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85615"/>
            <a:ext cx="8620298" cy="1188720"/>
          </a:xfrm>
        </p:spPr>
        <p:txBody>
          <a:bodyPr>
            <a:normAutofit/>
          </a:bodyPr>
          <a:lstStyle/>
          <a:p>
            <a:r>
              <a:rPr lang="en-GB" cap="none" dirty="0" smtClean="0"/>
              <a:t>Blending for reading</a:t>
            </a:r>
            <a:endParaRPr lang="en-GB" dirty="0"/>
          </a:p>
        </p:txBody>
      </p:sp>
      <p:sp>
        <p:nvSpPr>
          <p:cNvPr id="3" name="Content Placeholder 2"/>
          <p:cNvSpPr>
            <a:spLocks noGrp="1"/>
          </p:cNvSpPr>
          <p:nvPr>
            <p:ph idx="1"/>
          </p:nvPr>
        </p:nvSpPr>
        <p:spPr>
          <a:xfrm>
            <a:off x="249383" y="1642533"/>
            <a:ext cx="8620298" cy="4929717"/>
          </a:xfrm>
        </p:spPr>
        <p:txBody>
          <a:bodyPr>
            <a:normAutofit fontScale="92500" lnSpcReduction="10000"/>
          </a:bodyPr>
          <a:lstStyle/>
          <a:p>
            <a:pPr marL="0" indent="0" algn="ctr">
              <a:buNone/>
            </a:pPr>
            <a:r>
              <a:rPr lang="en-GB" sz="2000" b="1" dirty="0" smtClean="0"/>
              <a:t>Blending is for reading</a:t>
            </a:r>
          </a:p>
          <a:p>
            <a:pPr marL="0" indent="0" algn="ctr">
              <a:buNone/>
            </a:pPr>
            <a:r>
              <a:rPr lang="en-GB" sz="2000" dirty="0" smtClean="0"/>
              <a:t>Being able to say the letter sounds (phonemes) in a written word and blend them together to pronounce the word</a:t>
            </a:r>
          </a:p>
          <a:p>
            <a:pPr marL="0" indent="0" algn="ctr">
              <a:buNone/>
            </a:pPr>
            <a:r>
              <a:rPr lang="en-GB" sz="2000" dirty="0" smtClean="0"/>
              <a:t>e.g. c-u-p = cup</a:t>
            </a:r>
          </a:p>
          <a:p>
            <a:pPr marL="0" indent="0" algn="ctr">
              <a:buNone/>
            </a:pPr>
            <a:r>
              <a:rPr lang="en-GB" sz="2000" dirty="0"/>
              <a:t>p</a:t>
            </a:r>
            <a:r>
              <a:rPr lang="en-GB" sz="2000" dirty="0" smtClean="0"/>
              <a:t>-</a:t>
            </a:r>
            <a:r>
              <a:rPr lang="en-GB" sz="2000" dirty="0" err="1" smtClean="0"/>
              <a:t>i</a:t>
            </a:r>
            <a:r>
              <a:rPr lang="en-GB" sz="2000" dirty="0" smtClean="0"/>
              <a:t>-</a:t>
            </a:r>
            <a:r>
              <a:rPr lang="en-GB" sz="2000" dirty="0" err="1" smtClean="0"/>
              <a:t>ck</a:t>
            </a:r>
            <a:r>
              <a:rPr lang="en-GB" sz="2000" dirty="0" smtClean="0"/>
              <a:t> = pick</a:t>
            </a:r>
          </a:p>
          <a:p>
            <a:pPr marL="0" indent="0" algn="ctr">
              <a:buNone/>
            </a:pPr>
            <a:r>
              <a:rPr lang="en-GB" sz="2000" dirty="0"/>
              <a:t>t</a:t>
            </a:r>
            <a:r>
              <a:rPr lang="en-GB" sz="2000" dirty="0" smtClean="0"/>
              <a:t>-e-</a:t>
            </a:r>
            <a:r>
              <a:rPr lang="en-GB" sz="2000" dirty="0" err="1" smtClean="0"/>
              <a:t>ll</a:t>
            </a:r>
            <a:r>
              <a:rPr lang="en-GB" sz="2000" dirty="0" smtClean="0"/>
              <a:t> = tell</a:t>
            </a:r>
          </a:p>
          <a:p>
            <a:pPr marL="0" indent="0" algn="ctr">
              <a:buNone/>
            </a:pPr>
            <a:r>
              <a:rPr lang="en-GB" sz="2000" dirty="0" err="1"/>
              <a:t>s</a:t>
            </a:r>
            <a:r>
              <a:rPr lang="en-GB" sz="2000" dirty="0" err="1" smtClean="0"/>
              <a:t>h</a:t>
            </a:r>
            <a:r>
              <a:rPr lang="en-GB" sz="2000" dirty="0" smtClean="0"/>
              <a:t>-</a:t>
            </a:r>
            <a:r>
              <a:rPr lang="en-GB" sz="2000" dirty="0" err="1" smtClean="0"/>
              <a:t>i</a:t>
            </a:r>
            <a:r>
              <a:rPr lang="en-GB" sz="2000" dirty="0" smtClean="0"/>
              <a:t>-p = ship </a:t>
            </a:r>
          </a:p>
          <a:p>
            <a:pPr marL="0" indent="0" algn="ctr">
              <a:buNone/>
            </a:pPr>
            <a:r>
              <a:rPr lang="en-GB" sz="2000" dirty="0" smtClean="0"/>
              <a:t>r-</a:t>
            </a:r>
            <a:r>
              <a:rPr lang="en-GB" sz="2000" dirty="0" err="1" smtClean="0"/>
              <a:t>ai</a:t>
            </a:r>
            <a:r>
              <a:rPr lang="en-GB" sz="2000" dirty="0" smtClean="0"/>
              <a:t>-n = rain</a:t>
            </a:r>
          </a:p>
          <a:p>
            <a:pPr marL="0" indent="0" algn="ctr">
              <a:buNone/>
            </a:pPr>
            <a:r>
              <a:rPr lang="en-GB" sz="2000" dirty="0" smtClean="0"/>
              <a:t>m-</a:t>
            </a:r>
            <a:r>
              <a:rPr lang="en-GB" sz="2000" dirty="0" err="1" smtClean="0"/>
              <a:t>oo</a:t>
            </a:r>
            <a:r>
              <a:rPr lang="en-GB" sz="2000" dirty="0" smtClean="0"/>
              <a:t>-n = moon</a:t>
            </a:r>
          </a:p>
          <a:p>
            <a:pPr marL="0" indent="0" algn="ctr">
              <a:buNone/>
            </a:pPr>
            <a:r>
              <a:rPr lang="en-GB" sz="2100" dirty="0"/>
              <a:t>c</a:t>
            </a:r>
            <a:r>
              <a:rPr lang="en-GB" sz="2100" dirty="0" smtClean="0"/>
              <a:t>-are = care</a:t>
            </a:r>
          </a:p>
          <a:p>
            <a:pPr marL="0" indent="0" algn="ctr">
              <a:buNone/>
            </a:pPr>
            <a:r>
              <a:rPr lang="en-GB" sz="2100" dirty="0" smtClean="0"/>
              <a:t>Take care to say the pure sounds.</a:t>
            </a:r>
          </a:p>
          <a:p>
            <a:pPr algn="ctr"/>
            <a:r>
              <a:rPr lang="en-US" sz="1300" b="1" u="sng" dirty="0">
                <a:solidFill>
                  <a:srgbClr val="002060"/>
                </a:solidFill>
                <a:hlinkClick r:id="rId3"/>
              </a:rPr>
              <a:t>http://www.phonicsinternational.com/hear_the_sounds/hear_the_sounds_1.htm</a:t>
            </a:r>
            <a:endParaRPr lang="en-GB" sz="1300" dirty="0">
              <a:solidFill>
                <a:srgbClr val="002060"/>
              </a:solidFill>
            </a:endParaRPr>
          </a:p>
          <a:p>
            <a:pPr algn="ctr"/>
            <a:r>
              <a:rPr lang="en-GB" sz="1300" u="sng" dirty="0" smtClean="0">
                <a:solidFill>
                  <a:srgbClr val="002060"/>
                </a:solidFill>
                <a:hlinkClick r:id="rId4"/>
              </a:rPr>
              <a:t>https</a:t>
            </a:r>
            <a:r>
              <a:rPr lang="en-GB" sz="1300" u="sng" dirty="0">
                <a:solidFill>
                  <a:srgbClr val="002060"/>
                </a:solidFill>
                <a:hlinkClick r:id="rId4"/>
              </a:rPr>
              <a:t>://</a:t>
            </a:r>
            <a:r>
              <a:rPr lang="en-GB" sz="1300" u="sng" dirty="0" smtClean="0">
                <a:solidFill>
                  <a:srgbClr val="002060"/>
                </a:solidFill>
                <a:hlinkClick r:id="rId4"/>
              </a:rPr>
              <a:t>www.youtube.com/watch?v=IwJx1NSineE&amp;safe=active</a:t>
            </a:r>
            <a:endParaRPr lang="en-GB" sz="1300" dirty="0">
              <a:solidFill>
                <a:srgbClr val="002060"/>
              </a:solidFill>
            </a:endParaRPr>
          </a:p>
          <a:p>
            <a:pPr marL="0" indent="0" algn="ctr">
              <a:buNone/>
            </a:pPr>
            <a:endParaRPr lang="en-GB" sz="2000" dirty="0" smtClean="0"/>
          </a:p>
          <a:p>
            <a:pPr marL="0" indent="0" algn="ctr">
              <a:buNone/>
            </a:pPr>
            <a:endParaRPr lang="en-GB" sz="2000" dirty="0" smtClean="0"/>
          </a:p>
          <a:p>
            <a:pPr marL="0" indent="0" algn="ctr">
              <a:buNone/>
            </a:pPr>
            <a:endParaRPr lang="en-GB" sz="2000" dirty="0" smtClean="0"/>
          </a:p>
        </p:txBody>
      </p:sp>
      <p:pic>
        <p:nvPicPr>
          <p:cNvPr id="4" name="Picture 2" descr="StocksbridgeNurseryInfant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1104" b="99558" l="10000" r="90000"/>
                    </a14:imgEffect>
                  </a14:imgLayer>
                </a14:imgProps>
              </a:ext>
            </a:extLst>
          </a:blip>
          <a:srcRect l="33708" t="976" r="41418" b="-976"/>
          <a:stretch/>
        </p:blipFill>
        <p:spPr>
          <a:xfrm>
            <a:off x="-148302" y="2439603"/>
            <a:ext cx="1815354" cy="4132647"/>
          </a:xfrm>
          <a:prstGeom prst="rect">
            <a:avLst/>
          </a:prstGeom>
        </p:spPr>
      </p:pic>
    </p:spTree>
    <p:extLst>
      <p:ext uri="{BB962C8B-B14F-4D97-AF65-F5344CB8AC3E}">
        <p14:creationId xmlns:p14="http://schemas.microsoft.com/office/powerpoint/2010/main" val="285718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85615"/>
            <a:ext cx="8620298" cy="1188720"/>
          </a:xfrm>
        </p:spPr>
        <p:txBody>
          <a:bodyPr>
            <a:normAutofit/>
          </a:bodyPr>
          <a:lstStyle/>
          <a:p>
            <a:r>
              <a:rPr lang="en-GB" cap="none" dirty="0" smtClean="0"/>
              <a:t>Segmenting</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000" b="1" dirty="0" smtClean="0"/>
              <a:t>Segmenting is for writing.</a:t>
            </a:r>
          </a:p>
          <a:p>
            <a:pPr marL="0" indent="0" algn="ctr">
              <a:buNone/>
            </a:pPr>
            <a:r>
              <a:rPr lang="en-GB" sz="2000" dirty="0" smtClean="0"/>
              <a:t>This is being able to identify the sound in a spoken word and write down the grapheme which represents the sound (or the phoneme)</a:t>
            </a:r>
          </a:p>
          <a:p>
            <a:pPr marL="0" indent="0" algn="ctr">
              <a:buNone/>
            </a:pPr>
            <a:r>
              <a:rPr lang="en-GB" sz="2000" dirty="0" smtClean="0"/>
              <a:t>e.g. mug = m-u-g</a:t>
            </a:r>
          </a:p>
          <a:p>
            <a:pPr marL="0" indent="0" algn="ctr">
              <a:buNone/>
            </a:pPr>
            <a:r>
              <a:rPr lang="en-GB" sz="2000" dirty="0" smtClean="0"/>
              <a:t>sick= s-</a:t>
            </a:r>
            <a:r>
              <a:rPr lang="en-GB" sz="2000" dirty="0" err="1" smtClean="0"/>
              <a:t>i</a:t>
            </a:r>
            <a:r>
              <a:rPr lang="en-GB" sz="2000" dirty="0" smtClean="0"/>
              <a:t>-</a:t>
            </a:r>
            <a:r>
              <a:rPr lang="en-GB" sz="2000" dirty="0" err="1" smtClean="0"/>
              <a:t>ck</a:t>
            </a:r>
            <a:endParaRPr lang="en-GB" sz="2000" dirty="0" smtClean="0"/>
          </a:p>
          <a:p>
            <a:pPr marL="0" indent="0" algn="ctr">
              <a:buNone/>
            </a:pPr>
            <a:r>
              <a:rPr lang="en-GB" sz="2000" dirty="0"/>
              <a:t>s</a:t>
            </a:r>
            <a:r>
              <a:rPr lang="en-GB" sz="2000" dirty="0" smtClean="0"/>
              <a:t>ell = s-e-</a:t>
            </a:r>
            <a:r>
              <a:rPr lang="en-GB" sz="2000" dirty="0" err="1" smtClean="0"/>
              <a:t>ll</a:t>
            </a:r>
            <a:endParaRPr lang="en-GB" sz="2000" dirty="0" smtClean="0"/>
          </a:p>
          <a:p>
            <a:pPr marL="0" indent="0" algn="ctr">
              <a:buNone/>
            </a:pPr>
            <a:r>
              <a:rPr lang="en-GB" sz="2000" dirty="0"/>
              <a:t>p</a:t>
            </a:r>
            <a:r>
              <a:rPr lang="en-GB" sz="2000" dirty="0" smtClean="0"/>
              <a:t>lay = p-l-ay</a:t>
            </a:r>
          </a:p>
          <a:p>
            <a:pPr marL="0" indent="0" algn="ctr">
              <a:buNone/>
            </a:pPr>
            <a:endParaRPr lang="en-GB" sz="2000" dirty="0" smtClean="0"/>
          </a:p>
          <a:p>
            <a:pPr marL="0" indent="0" algn="ctr">
              <a:buNone/>
            </a:pPr>
            <a:endParaRPr lang="en-GB" sz="2000" dirty="0" smtClean="0"/>
          </a:p>
          <a:p>
            <a:pPr marL="0" indent="0" algn="ctr">
              <a:buNone/>
            </a:pPr>
            <a:endParaRPr lang="en-GB" sz="2000" dirty="0" smtClean="0"/>
          </a:p>
          <a:p>
            <a:pPr marL="0" indent="0" algn="ctr">
              <a:buNone/>
            </a:pPr>
            <a:endParaRPr lang="en-GB" sz="2000" dirty="0" smtClean="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200" b="90000" l="2133" r="90000"/>
                    </a14:imgEffect>
                  </a14:imgLayer>
                </a14:imgProps>
              </a:ext>
            </a:extLst>
          </a:blip>
          <a:stretch>
            <a:fillRect/>
          </a:stretch>
        </p:blipFill>
        <p:spPr>
          <a:xfrm>
            <a:off x="249383" y="3292553"/>
            <a:ext cx="3402541" cy="3402541"/>
          </a:xfrm>
          <a:prstGeom prst="rect">
            <a:avLst/>
          </a:prstGeom>
        </p:spPr>
      </p:pic>
    </p:spTree>
    <p:extLst>
      <p:ext uri="{BB962C8B-B14F-4D97-AF65-F5344CB8AC3E}">
        <p14:creationId xmlns:p14="http://schemas.microsoft.com/office/powerpoint/2010/main" val="354433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731" y="304800"/>
            <a:ext cx="8208334" cy="1188720"/>
          </a:xfrm>
        </p:spPr>
        <p:txBody>
          <a:bodyPr>
            <a:normAutofit/>
          </a:bodyPr>
          <a:lstStyle/>
          <a:p>
            <a:r>
              <a:rPr lang="en-GB" cap="none" dirty="0" smtClean="0"/>
              <a:t>Keywords, Tricky words or Common</a:t>
            </a:r>
            <a:br>
              <a:rPr lang="en-GB" cap="none" dirty="0" smtClean="0"/>
            </a:br>
            <a:r>
              <a:rPr lang="en-GB" cap="none" dirty="0" smtClean="0"/>
              <a:t>Exception Words</a:t>
            </a:r>
            <a:endParaRPr lang="en-GB" dirty="0"/>
          </a:p>
        </p:txBody>
      </p:sp>
      <p:sp>
        <p:nvSpPr>
          <p:cNvPr id="5" name="Content Placeholder 4"/>
          <p:cNvSpPr>
            <a:spLocks noGrp="1"/>
          </p:cNvSpPr>
          <p:nvPr>
            <p:ph idx="1"/>
          </p:nvPr>
        </p:nvSpPr>
        <p:spPr>
          <a:xfrm>
            <a:off x="499731" y="1702380"/>
            <a:ext cx="8304027" cy="4740950"/>
          </a:xfrm>
        </p:spPr>
        <p:txBody>
          <a:bodyPr/>
          <a:lstStyle/>
          <a:p>
            <a:pPr marL="0" indent="0">
              <a:buNone/>
            </a:pPr>
            <a:r>
              <a:rPr lang="en-GB" dirty="0" smtClean="0"/>
              <a:t>If we only rely on words which we can decode (sound out) our choice of books would be very limited….and boring. We have revised our keyword lists so that they are in line with our phonics books. </a:t>
            </a:r>
          </a:p>
          <a:p>
            <a:pPr marL="0" indent="0">
              <a:buNone/>
            </a:pPr>
            <a:endParaRPr lang="en-GB"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441197"/>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rot="20507097">
            <a:off x="560754" y="2842479"/>
            <a:ext cx="3213802" cy="2248104"/>
          </a:xfrm>
          <a:prstGeom prst="rect">
            <a:avLst/>
          </a:prstGeom>
        </p:spPr>
      </p:pic>
      <p:pic>
        <p:nvPicPr>
          <p:cNvPr id="8" name="Picture 7"/>
          <p:cNvPicPr>
            <a:picLocks noChangeAspect="1"/>
          </p:cNvPicPr>
          <p:nvPr/>
        </p:nvPicPr>
        <p:blipFill>
          <a:blip r:embed="rId5"/>
          <a:stretch>
            <a:fillRect/>
          </a:stretch>
        </p:blipFill>
        <p:spPr>
          <a:xfrm rot="1917929">
            <a:off x="5188903" y="3056749"/>
            <a:ext cx="3556366" cy="2032209"/>
          </a:xfrm>
          <a:prstGeom prst="rect">
            <a:avLst/>
          </a:prstGeom>
        </p:spPr>
      </p:pic>
      <p:pic>
        <p:nvPicPr>
          <p:cNvPr id="9" name="Picture 8"/>
          <p:cNvPicPr>
            <a:picLocks noChangeAspect="1"/>
          </p:cNvPicPr>
          <p:nvPr/>
        </p:nvPicPr>
        <p:blipFill>
          <a:blip r:embed="rId6"/>
          <a:stretch>
            <a:fillRect/>
          </a:stretch>
        </p:blipFill>
        <p:spPr>
          <a:xfrm>
            <a:off x="3374245" y="4836820"/>
            <a:ext cx="2613852" cy="1942442"/>
          </a:xfrm>
          <a:prstGeom prst="rect">
            <a:avLst/>
          </a:prstGeom>
        </p:spPr>
      </p:pic>
    </p:spTree>
    <p:extLst>
      <p:ext uri="{BB962C8B-B14F-4D97-AF65-F5344CB8AC3E}">
        <p14:creationId xmlns:p14="http://schemas.microsoft.com/office/powerpoint/2010/main" val="1618439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Four</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935664" y="2373731"/>
            <a:ext cx="7524196" cy="4280146"/>
          </a:xfrm>
          <a:prstGeom prst="rect">
            <a:avLst/>
          </a:prstGeom>
        </p:spPr>
      </p:pic>
    </p:spTree>
    <p:extLst>
      <p:ext uri="{BB962C8B-B14F-4D97-AF65-F5344CB8AC3E}">
        <p14:creationId xmlns:p14="http://schemas.microsoft.com/office/powerpoint/2010/main" val="1059197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Five</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47202" y="2163792"/>
            <a:ext cx="8522478" cy="4565903"/>
          </a:xfrm>
          <a:prstGeom prst="rect">
            <a:avLst/>
          </a:prstGeom>
        </p:spPr>
      </p:pic>
    </p:spTree>
    <p:extLst>
      <p:ext uri="{BB962C8B-B14F-4D97-AF65-F5344CB8AC3E}">
        <p14:creationId xmlns:p14="http://schemas.microsoft.com/office/powerpoint/2010/main" val="257675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Five</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srcRect t="307" b="-1"/>
          <a:stretch/>
        </p:blipFill>
        <p:spPr>
          <a:xfrm>
            <a:off x="249382" y="1658679"/>
            <a:ext cx="8713865" cy="5256944"/>
          </a:xfrm>
          <a:prstGeom prst="rect">
            <a:avLst/>
          </a:prstGeom>
        </p:spPr>
      </p:pic>
    </p:spTree>
    <p:extLst>
      <p:ext uri="{BB962C8B-B14F-4D97-AF65-F5344CB8AC3E}">
        <p14:creationId xmlns:p14="http://schemas.microsoft.com/office/powerpoint/2010/main" val="1640852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9" y="1347077"/>
            <a:ext cx="7880747" cy="1188720"/>
          </a:xfrm>
        </p:spPr>
        <p:txBody>
          <a:bodyPr>
            <a:noAutofit/>
          </a:bodyPr>
          <a:lstStyle/>
          <a:p>
            <a:r>
              <a:rPr lang="en-GB" sz="4400" cap="none" dirty="0" smtClean="0"/>
              <a:t>Why is reading so important?</a:t>
            </a:r>
            <a:endParaRPr lang="en-GB" sz="4400" cap="none" dirty="0"/>
          </a:p>
        </p:txBody>
      </p:sp>
      <p:sp>
        <p:nvSpPr>
          <p:cNvPr id="5" name="TextBox 4"/>
          <p:cNvSpPr txBox="1"/>
          <p:nvPr/>
        </p:nvSpPr>
        <p:spPr>
          <a:xfrm>
            <a:off x="573296" y="2941840"/>
            <a:ext cx="7953375" cy="2677656"/>
          </a:xfrm>
          <a:prstGeom prst="rect">
            <a:avLst/>
          </a:prstGeom>
          <a:noFill/>
        </p:spPr>
        <p:txBody>
          <a:bodyPr wrap="square" rtlCol="0">
            <a:spAutoFit/>
          </a:bodyPr>
          <a:lstStyle/>
          <a:p>
            <a:pPr algn="ctr"/>
            <a:r>
              <a:rPr lang="en-GB" sz="2800" dirty="0" smtClean="0">
                <a:latin typeface="+mj-lt"/>
              </a:rPr>
              <a:t>When </a:t>
            </a:r>
            <a:r>
              <a:rPr lang="en-GB" sz="2800" dirty="0">
                <a:latin typeface="+mj-lt"/>
              </a:rPr>
              <a:t>children learn to read at an </a:t>
            </a:r>
            <a:r>
              <a:rPr lang="en-GB" sz="2800" b="1" dirty="0">
                <a:latin typeface="+mj-lt"/>
              </a:rPr>
              <a:t>early</a:t>
            </a:r>
            <a:r>
              <a:rPr lang="en-GB" sz="2800" dirty="0">
                <a:latin typeface="+mj-lt"/>
              </a:rPr>
              <a:t> age, they have greater general knowledge, expand their vocabulary and become more fluent </a:t>
            </a:r>
            <a:r>
              <a:rPr lang="en-GB" sz="2800" b="1" dirty="0">
                <a:latin typeface="+mj-lt"/>
              </a:rPr>
              <a:t>readers</a:t>
            </a:r>
            <a:r>
              <a:rPr lang="en-GB" sz="2800" dirty="0">
                <a:latin typeface="+mj-lt"/>
              </a:rPr>
              <a:t>. They also have improved attention spans and better concentration</a:t>
            </a:r>
            <a:r>
              <a:rPr lang="en-GB" sz="2800" dirty="0" smtClean="0">
                <a:latin typeface="+mj-lt"/>
              </a:rPr>
              <a:t>. It opens up the curriculum and through stories, helps them make sense of the world.</a:t>
            </a:r>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650" y="5483789"/>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Image result for gruffal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562954"/>
            <a:ext cx="2158409" cy="12950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10000" r="96364"/>
                    </a14:imgEffect>
                  </a14:imgLayer>
                </a14:imgProps>
              </a:ext>
            </a:extLst>
          </a:blip>
          <a:stretch>
            <a:fillRect/>
          </a:stretch>
        </p:blipFill>
        <p:spPr>
          <a:xfrm>
            <a:off x="7335157" y="248256"/>
            <a:ext cx="1385555" cy="1385555"/>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0" b="98382" l="0" r="100000"/>
                    </a14:imgEffect>
                  </a14:imgLayer>
                </a14:imgProps>
              </a:ext>
            </a:extLst>
          </a:blip>
          <a:stretch>
            <a:fillRect/>
          </a:stretch>
        </p:blipFill>
        <p:spPr>
          <a:xfrm>
            <a:off x="379253" y="108574"/>
            <a:ext cx="1085424" cy="1676980"/>
          </a:xfrm>
          <a:prstGeom prst="rect">
            <a:avLst/>
          </a:prstGeom>
        </p:spPr>
      </p:pic>
    </p:spTree>
    <p:extLst>
      <p:ext uri="{BB962C8B-B14F-4D97-AF65-F5344CB8AC3E}">
        <p14:creationId xmlns:p14="http://schemas.microsoft.com/office/powerpoint/2010/main" val="2054078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Six</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602074" y="2155397"/>
            <a:ext cx="8086544" cy="4564740"/>
          </a:xfrm>
          <a:prstGeom prst="rect">
            <a:avLst/>
          </a:prstGeom>
        </p:spPr>
      </p:pic>
    </p:spTree>
    <p:extLst>
      <p:ext uri="{BB962C8B-B14F-4D97-AF65-F5344CB8AC3E}">
        <p14:creationId xmlns:p14="http://schemas.microsoft.com/office/powerpoint/2010/main" val="408311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Six</a:t>
            </a:r>
          </a:p>
          <a:p>
            <a:pPr marL="0" indent="0" algn="ctr">
              <a:buNone/>
            </a:pPr>
            <a:endParaRPr lang="en-GB" sz="2800" b="1" dirty="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750461" y="2128909"/>
            <a:ext cx="7691790" cy="4537497"/>
          </a:xfrm>
          <a:prstGeom prst="rect">
            <a:avLst/>
          </a:prstGeom>
        </p:spPr>
      </p:pic>
    </p:spTree>
    <p:extLst>
      <p:ext uri="{BB962C8B-B14F-4D97-AF65-F5344CB8AC3E}">
        <p14:creationId xmlns:p14="http://schemas.microsoft.com/office/powerpoint/2010/main" val="1522409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7" y="262943"/>
            <a:ext cx="8527311" cy="1188720"/>
          </a:xfrm>
        </p:spPr>
        <p:txBody>
          <a:bodyPr>
            <a:normAutofit/>
          </a:bodyPr>
          <a:lstStyle/>
          <a:p>
            <a:r>
              <a:rPr lang="en-GB" cap="none" dirty="0" smtClean="0"/>
              <a:t>Our phonics books are labelled with the same numbers as our phases.</a:t>
            </a:r>
            <a:endParaRPr lang="en-GB" cap="none" dirty="0"/>
          </a:p>
        </p:txBody>
      </p:sp>
      <p:sp>
        <p:nvSpPr>
          <p:cNvPr id="8" name="TextBox 7"/>
          <p:cNvSpPr txBox="1"/>
          <p:nvPr/>
        </p:nvSpPr>
        <p:spPr>
          <a:xfrm>
            <a:off x="3827721" y="5318538"/>
            <a:ext cx="5104255" cy="1200329"/>
          </a:xfrm>
          <a:prstGeom prst="rect">
            <a:avLst/>
          </a:prstGeom>
          <a:solidFill>
            <a:schemeClr val="bg1"/>
          </a:solidFill>
          <a:ln>
            <a:solidFill>
              <a:schemeClr val="tx1"/>
            </a:solidFill>
          </a:ln>
        </p:spPr>
        <p:txBody>
          <a:bodyPr wrap="square" rtlCol="0">
            <a:spAutoFit/>
          </a:bodyPr>
          <a:lstStyle/>
          <a:p>
            <a:r>
              <a:rPr lang="en-GB" dirty="0" smtClean="0"/>
              <a:t>Because we have fine tuned the books to our phonics sequence, there are some parts with no books as yet.  We are in touch with publishers to write some!</a:t>
            </a:r>
            <a:endParaRPr lang="en-GB" dirty="0">
              <a:solidFill>
                <a:srgbClr val="0070C0"/>
              </a:solidFill>
            </a:endParaRPr>
          </a:p>
        </p:txBody>
      </p:sp>
      <p:pic>
        <p:nvPicPr>
          <p:cNvPr id="3" name="Picture 2"/>
          <p:cNvPicPr>
            <a:picLocks noChangeAspect="1"/>
          </p:cNvPicPr>
          <p:nvPr/>
        </p:nvPicPr>
        <p:blipFill rotWithShape="1">
          <a:blip r:embed="rId2"/>
          <a:srcRect t="2179"/>
          <a:stretch/>
        </p:blipFill>
        <p:spPr>
          <a:xfrm rot="20104398">
            <a:off x="563525" y="1850066"/>
            <a:ext cx="1937896" cy="2186430"/>
          </a:xfrm>
          <a:prstGeom prst="rect">
            <a:avLst/>
          </a:prstGeom>
        </p:spPr>
      </p:pic>
      <p:pic>
        <p:nvPicPr>
          <p:cNvPr id="9" name="Picture 8"/>
          <p:cNvPicPr>
            <a:picLocks noChangeAspect="1"/>
          </p:cNvPicPr>
          <p:nvPr/>
        </p:nvPicPr>
        <p:blipFill rotWithShape="1">
          <a:blip r:embed="rId3"/>
          <a:srcRect l="1367"/>
          <a:stretch/>
        </p:blipFill>
        <p:spPr>
          <a:xfrm>
            <a:off x="5752841" y="1543530"/>
            <a:ext cx="3178507" cy="3599460"/>
          </a:xfrm>
          <a:prstGeom prst="rect">
            <a:avLst/>
          </a:prstGeom>
        </p:spPr>
      </p:pic>
      <p:pic>
        <p:nvPicPr>
          <p:cNvPr id="10" name="Picture 9"/>
          <p:cNvPicPr>
            <a:picLocks noChangeAspect="1"/>
          </p:cNvPicPr>
          <p:nvPr/>
        </p:nvPicPr>
        <p:blipFill>
          <a:blip r:embed="rId4"/>
          <a:stretch>
            <a:fillRect/>
          </a:stretch>
        </p:blipFill>
        <p:spPr>
          <a:xfrm>
            <a:off x="3194331" y="1543530"/>
            <a:ext cx="2236084" cy="2544283"/>
          </a:xfrm>
          <a:prstGeom prst="rect">
            <a:avLst/>
          </a:prstGeom>
        </p:spPr>
      </p:pic>
      <p:pic>
        <p:nvPicPr>
          <p:cNvPr id="11" name="Picture 10"/>
          <p:cNvPicPr>
            <a:picLocks noChangeAspect="1"/>
          </p:cNvPicPr>
          <p:nvPr/>
        </p:nvPicPr>
        <p:blipFill>
          <a:blip r:embed="rId5"/>
          <a:stretch>
            <a:fillRect/>
          </a:stretch>
        </p:blipFill>
        <p:spPr>
          <a:xfrm>
            <a:off x="1623418" y="4179680"/>
            <a:ext cx="2065043" cy="2616186"/>
          </a:xfrm>
          <a:prstGeom prst="rect">
            <a:avLst/>
          </a:prstGeom>
        </p:spPr>
      </p:pic>
    </p:spTree>
    <p:extLst>
      <p:ext uri="{BB962C8B-B14F-4D97-AF65-F5344CB8AC3E}">
        <p14:creationId xmlns:p14="http://schemas.microsoft.com/office/powerpoint/2010/main" val="1809640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Beyond phonics.</a:t>
            </a:r>
            <a:br>
              <a:rPr lang="en-GB" cap="none" dirty="0" smtClean="0"/>
            </a:br>
            <a:r>
              <a:rPr lang="en-GB" cap="none" dirty="0" smtClean="0"/>
              <a:t>Phase 7 &amp; 8 focus on spelling &amp; grammar  </a:t>
            </a:r>
            <a:endParaRPr lang="en-GB" dirty="0"/>
          </a:p>
        </p:txBody>
      </p:sp>
      <p:pic>
        <p:nvPicPr>
          <p:cNvPr id="7" name="Content Placeholder 6"/>
          <p:cNvPicPr>
            <a:picLocks noGrp="1" noChangeAspect="1"/>
          </p:cNvPicPr>
          <p:nvPr>
            <p:ph idx="1"/>
          </p:nvPr>
        </p:nvPicPr>
        <p:blipFill>
          <a:blip r:embed="rId3"/>
          <a:stretch>
            <a:fillRect/>
          </a:stretch>
        </p:blipFill>
        <p:spPr>
          <a:xfrm>
            <a:off x="367025" y="3441211"/>
            <a:ext cx="8401674" cy="3365466"/>
          </a:xfrm>
          <a:prstGeom prst="rect">
            <a:avLst/>
          </a:prstGeom>
        </p:spPr>
      </p:pic>
      <p:pic>
        <p:nvPicPr>
          <p:cNvPr id="4" name="Picture 2" descr="StocksbridgeNurseryInfant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6034" y="304800"/>
            <a:ext cx="912584" cy="9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249382" y="1493520"/>
            <a:ext cx="8636960" cy="1817874"/>
          </a:xfrm>
          <a:prstGeom prst="rect">
            <a:avLst/>
          </a:prstGeom>
        </p:spPr>
      </p:pic>
    </p:spTree>
    <p:extLst>
      <p:ext uri="{BB962C8B-B14F-4D97-AF65-F5344CB8AC3E}">
        <p14:creationId xmlns:p14="http://schemas.microsoft.com/office/powerpoint/2010/main" val="4222977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Learning to read</a:t>
            </a:r>
            <a:endParaRPr lang="en-GB" cap="none" dirty="0"/>
          </a:p>
        </p:txBody>
      </p:sp>
      <p:sp>
        <p:nvSpPr>
          <p:cNvPr id="3" name="Content Placeholder 2"/>
          <p:cNvSpPr>
            <a:spLocks noGrp="1"/>
          </p:cNvSpPr>
          <p:nvPr>
            <p:ph idx="1"/>
          </p:nvPr>
        </p:nvSpPr>
        <p:spPr/>
        <p:txBody>
          <a:bodyPr>
            <a:normAutofit fontScale="92500" lnSpcReduction="20000"/>
          </a:bodyPr>
          <a:lstStyle/>
          <a:p>
            <a:r>
              <a:rPr lang="en-GB" dirty="0" smtClean="0"/>
              <a:t>Children learn to read using phonics (their knowledge of our letters are put together to make sounds).</a:t>
            </a:r>
            <a:endParaRPr lang="en-GB" dirty="0"/>
          </a:p>
          <a:p>
            <a:r>
              <a:rPr lang="en-GB" dirty="0" smtClean="0"/>
              <a:t>Children learn to read using other strategies.</a:t>
            </a:r>
          </a:p>
          <a:p>
            <a:r>
              <a:rPr lang="en-GB" b="1" dirty="0" smtClean="0"/>
              <a:t>The emphasis is on phonics.</a:t>
            </a:r>
          </a:p>
          <a:p>
            <a:endParaRPr lang="en-GB" b="1" dirty="0"/>
          </a:p>
          <a:p>
            <a:pPr marL="0" indent="0">
              <a:buNone/>
            </a:pPr>
            <a:endParaRPr lang="en-GB" b="1" dirty="0" smtClean="0"/>
          </a:p>
          <a:p>
            <a:pPr marL="0" indent="0">
              <a:buNone/>
            </a:pPr>
            <a:endParaRPr lang="en-GB" b="1" dirty="0" smtClean="0"/>
          </a:p>
          <a:p>
            <a:pPr algn="ctr"/>
            <a:r>
              <a:rPr lang="en-GB" sz="2800" dirty="0" smtClean="0"/>
              <a:t>What are the other strategies children use?</a:t>
            </a:r>
          </a:p>
        </p:txBody>
      </p:sp>
      <p:pic>
        <p:nvPicPr>
          <p:cNvPr id="4" name="Picture 2" descr="StocksbridgeNurseryInfant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50" y="545885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9825" r="100000"/>
                    </a14:imgEffect>
                  </a14:imgLayer>
                </a14:imgProps>
              </a:ext>
            </a:extLst>
          </a:blip>
          <a:stretch>
            <a:fillRect/>
          </a:stretch>
        </p:blipFill>
        <p:spPr>
          <a:xfrm>
            <a:off x="0" y="3461935"/>
            <a:ext cx="1935757" cy="3396065"/>
          </a:xfrm>
          <a:prstGeom prst="rect">
            <a:avLst/>
          </a:prstGeom>
        </p:spPr>
      </p:pic>
    </p:spTree>
    <p:extLst>
      <p:ext uri="{BB962C8B-B14F-4D97-AF65-F5344CB8AC3E}">
        <p14:creationId xmlns:p14="http://schemas.microsoft.com/office/powerpoint/2010/main" val="19017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85615"/>
            <a:ext cx="8620298" cy="1188720"/>
          </a:xfrm>
        </p:spPr>
        <p:txBody>
          <a:bodyPr>
            <a:normAutofit/>
          </a:bodyPr>
          <a:lstStyle/>
          <a:p>
            <a:r>
              <a:rPr lang="en-GB" cap="none" dirty="0" smtClean="0"/>
              <a:t>Strategies to Learn to Read</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r>
              <a:rPr lang="en-GB" sz="2000" dirty="0" smtClean="0"/>
              <a:t>Making up stories using the pictures.  A very important early step prior to reading. </a:t>
            </a:r>
            <a:endParaRPr lang="en-GB" sz="2000" dirty="0"/>
          </a:p>
          <a:p>
            <a:r>
              <a:rPr lang="en-GB" sz="2000" dirty="0" smtClean="0"/>
              <a:t>Using their key word knowledge</a:t>
            </a:r>
          </a:p>
          <a:p>
            <a:pPr marL="0" indent="0">
              <a:buNone/>
            </a:pPr>
            <a:endParaRPr lang="en-GB" sz="2000" dirty="0" smtClean="0"/>
          </a:p>
          <a:p>
            <a:r>
              <a:rPr lang="en-GB" sz="2000" dirty="0" smtClean="0"/>
              <a:t>Using the picture clues to help them read unfamiliar words.</a:t>
            </a:r>
          </a:p>
          <a:p>
            <a:endParaRPr lang="en-GB" sz="2000" dirty="0" smtClean="0"/>
          </a:p>
          <a:p>
            <a:endParaRPr lang="en-GB" sz="2000" dirty="0"/>
          </a:p>
          <a:p>
            <a:endParaRPr lang="en-GB" sz="2000" dirty="0" smtClean="0"/>
          </a:p>
          <a:p>
            <a:r>
              <a:rPr lang="en-GB" sz="2000" dirty="0" smtClean="0"/>
              <a:t>Recognise where words or phrases are repeated…they get used to</a:t>
            </a:r>
          </a:p>
          <a:p>
            <a:pPr marL="0" indent="0">
              <a:buNone/>
            </a:pPr>
            <a:r>
              <a:rPr lang="en-GB" sz="2000" dirty="0"/>
              <a:t> </a:t>
            </a:r>
            <a:r>
              <a:rPr lang="en-GB" sz="2000" dirty="0" smtClean="0"/>
              <a:t>  the pattern of the book.</a:t>
            </a:r>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7635266" y="2036466"/>
            <a:ext cx="1114553" cy="1397851"/>
          </a:xfrm>
          <a:prstGeom prst="rect">
            <a:avLst/>
          </a:prstGeom>
        </p:spPr>
      </p:pic>
      <p:pic>
        <p:nvPicPr>
          <p:cNvPr id="6" name="Picture 5"/>
          <p:cNvPicPr>
            <a:picLocks noChangeAspect="1"/>
          </p:cNvPicPr>
          <p:nvPr/>
        </p:nvPicPr>
        <p:blipFill>
          <a:blip r:embed="rId5"/>
          <a:stretch>
            <a:fillRect/>
          </a:stretch>
        </p:blipFill>
        <p:spPr>
          <a:xfrm>
            <a:off x="3982296" y="2115879"/>
            <a:ext cx="995085" cy="1159611"/>
          </a:xfrm>
          <a:prstGeom prst="rect">
            <a:avLst/>
          </a:prstGeom>
        </p:spPr>
      </p:pic>
      <p:pic>
        <p:nvPicPr>
          <p:cNvPr id="7" name="Picture 6"/>
          <p:cNvPicPr>
            <a:picLocks noChangeAspect="1"/>
          </p:cNvPicPr>
          <p:nvPr/>
        </p:nvPicPr>
        <p:blipFill>
          <a:blip r:embed="rId6"/>
          <a:stretch>
            <a:fillRect/>
          </a:stretch>
        </p:blipFill>
        <p:spPr>
          <a:xfrm>
            <a:off x="5562361" y="3615047"/>
            <a:ext cx="1658236" cy="1409501"/>
          </a:xfrm>
          <a:prstGeom prst="rect">
            <a:avLst/>
          </a:prstGeom>
        </p:spPr>
      </p:pic>
      <p:pic>
        <p:nvPicPr>
          <p:cNvPr id="8" name="Picture 7"/>
          <p:cNvPicPr>
            <a:picLocks noChangeAspect="1"/>
          </p:cNvPicPr>
          <p:nvPr/>
        </p:nvPicPr>
        <p:blipFill>
          <a:blip r:embed="rId7"/>
          <a:stretch>
            <a:fillRect/>
          </a:stretch>
        </p:blipFill>
        <p:spPr>
          <a:xfrm>
            <a:off x="3423684" y="5453861"/>
            <a:ext cx="1228870" cy="1241233"/>
          </a:xfrm>
          <a:prstGeom prst="rect">
            <a:avLst/>
          </a:prstGeom>
        </p:spPr>
      </p:pic>
    </p:spTree>
    <p:extLst>
      <p:ext uri="{BB962C8B-B14F-4D97-AF65-F5344CB8AC3E}">
        <p14:creationId xmlns:p14="http://schemas.microsoft.com/office/powerpoint/2010/main" val="357673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85615"/>
            <a:ext cx="8620298" cy="1188720"/>
          </a:xfrm>
        </p:spPr>
        <p:txBody>
          <a:bodyPr>
            <a:normAutofit/>
          </a:bodyPr>
          <a:lstStyle/>
          <a:p>
            <a:r>
              <a:rPr lang="en-GB" cap="none" dirty="0" smtClean="0"/>
              <a:t>Strategies to Learn to Read</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r>
              <a:rPr lang="en-GB" sz="2000" dirty="0" smtClean="0"/>
              <a:t>Books to practise all these other strategies have colour labels on them as previously.</a:t>
            </a:r>
          </a:p>
          <a:p>
            <a:endParaRPr lang="en-GB" sz="2000" dirty="0"/>
          </a:p>
          <a:p>
            <a:r>
              <a:rPr lang="en-GB" sz="2000" dirty="0" smtClean="0"/>
              <a:t>We  are slowly putting stickers on the back of </a:t>
            </a:r>
          </a:p>
          <a:p>
            <a:pPr marL="0" indent="0">
              <a:buNone/>
            </a:pPr>
            <a:r>
              <a:rPr lang="en-GB" sz="2000" dirty="0"/>
              <a:t> </a:t>
            </a:r>
            <a:r>
              <a:rPr lang="en-GB" sz="2000" dirty="0" smtClean="0"/>
              <a:t>   these books to explain which strategy they are</a:t>
            </a:r>
          </a:p>
          <a:p>
            <a:pPr marL="0" indent="0">
              <a:buNone/>
            </a:pPr>
            <a:r>
              <a:rPr lang="en-GB" sz="2000" dirty="0"/>
              <a:t> </a:t>
            </a:r>
            <a:r>
              <a:rPr lang="en-GB" sz="2000" dirty="0" smtClean="0"/>
              <a:t>   designed to practise.</a:t>
            </a:r>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6326372" y="2074373"/>
            <a:ext cx="2543309" cy="2681755"/>
          </a:xfrm>
          <a:prstGeom prst="rect">
            <a:avLst/>
          </a:prstGeom>
        </p:spPr>
      </p:pic>
      <p:pic>
        <p:nvPicPr>
          <p:cNvPr id="10" name="Picture 9"/>
          <p:cNvPicPr>
            <a:picLocks noChangeAspect="1"/>
          </p:cNvPicPr>
          <p:nvPr/>
        </p:nvPicPr>
        <p:blipFill>
          <a:blip r:embed="rId5"/>
          <a:stretch>
            <a:fillRect/>
          </a:stretch>
        </p:blipFill>
        <p:spPr>
          <a:xfrm>
            <a:off x="3049607" y="3763927"/>
            <a:ext cx="2125449" cy="2808324"/>
          </a:xfrm>
          <a:prstGeom prst="rect">
            <a:avLst/>
          </a:prstGeom>
        </p:spPr>
      </p:pic>
    </p:spTree>
    <p:extLst>
      <p:ext uri="{BB962C8B-B14F-4D97-AF65-F5344CB8AC3E}">
        <p14:creationId xmlns:p14="http://schemas.microsoft.com/office/powerpoint/2010/main" val="1817139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369269"/>
            <a:ext cx="8389088" cy="1188720"/>
          </a:xfrm>
        </p:spPr>
        <p:txBody>
          <a:bodyPr/>
          <a:lstStyle/>
          <a:p>
            <a:r>
              <a:rPr lang="en-GB" cap="none" dirty="0" smtClean="0"/>
              <a:t>We have read every book to sort them, link them to phonics, attach keywords and a colour.</a:t>
            </a:r>
            <a:endParaRPr lang="en-GB" cap="none" dirty="0"/>
          </a:p>
        </p:txBody>
      </p:sp>
      <p:sp>
        <p:nvSpPr>
          <p:cNvPr id="3" name="Content Placeholder 2"/>
          <p:cNvSpPr>
            <a:spLocks noGrp="1"/>
          </p:cNvSpPr>
          <p:nvPr>
            <p:ph idx="1"/>
          </p:nvPr>
        </p:nvSpPr>
        <p:spPr>
          <a:xfrm>
            <a:off x="382772" y="1840603"/>
            <a:ext cx="8569198" cy="3101983"/>
          </a:xfrm>
        </p:spPr>
        <p:txBody>
          <a:bodyPr>
            <a:normAutofit/>
          </a:bodyPr>
          <a:lstStyle/>
          <a:p>
            <a:pPr marL="0" indent="0">
              <a:buNone/>
            </a:pPr>
            <a:endParaRPr lang="en-GB" b="1" dirty="0" smtClean="0"/>
          </a:p>
          <a:p>
            <a:endParaRPr lang="en-GB" b="1" dirty="0"/>
          </a:p>
          <a:p>
            <a:pPr marL="0" indent="0">
              <a:buNone/>
            </a:pPr>
            <a:endParaRPr lang="en-GB" b="1" dirty="0" smtClean="0"/>
          </a:p>
          <a:p>
            <a:pPr marL="0" indent="0">
              <a:buNone/>
            </a:pPr>
            <a:endParaRPr lang="en-GB" b="1" dirty="0" smtClean="0"/>
          </a:p>
        </p:txBody>
      </p:sp>
      <p:pic>
        <p:nvPicPr>
          <p:cNvPr id="4" name="Picture 2" descr="StocksbridgeNurseryInfant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50" y="545885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2162517" y="1690385"/>
            <a:ext cx="5009707" cy="5064501"/>
          </a:xfrm>
          <a:prstGeom prst="rect">
            <a:avLst/>
          </a:prstGeom>
        </p:spPr>
      </p:pic>
    </p:spTree>
    <p:extLst>
      <p:ext uri="{BB962C8B-B14F-4D97-AF65-F5344CB8AC3E}">
        <p14:creationId xmlns:p14="http://schemas.microsoft.com/office/powerpoint/2010/main" val="338298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4107" y="167573"/>
            <a:ext cx="6564497" cy="6595956"/>
          </a:xfrm>
          <a:prstGeom prst="rect">
            <a:avLst/>
          </a:prstGeom>
        </p:spPr>
      </p:pic>
    </p:spTree>
    <p:extLst>
      <p:ext uri="{BB962C8B-B14F-4D97-AF65-F5344CB8AC3E}">
        <p14:creationId xmlns:p14="http://schemas.microsoft.com/office/powerpoint/2010/main" val="3047794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1114" y="152842"/>
            <a:ext cx="6401798" cy="6497347"/>
          </a:xfrm>
          <a:prstGeom prst="rect">
            <a:avLst/>
          </a:prstGeom>
        </p:spPr>
      </p:pic>
    </p:spTree>
    <p:extLst>
      <p:ext uri="{BB962C8B-B14F-4D97-AF65-F5344CB8AC3E}">
        <p14:creationId xmlns:p14="http://schemas.microsoft.com/office/powerpoint/2010/main" val="1164272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7" y="475595"/>
            <a:ext cx="8293396" cy="1188720"/>
          </a:xfrm>
        </p:spPr>
        <p:txBody>
          <a:bodyPr/>
          <a:lstStyle/>
          <a:p>
            <a:r>
              <a:rPr lang="en-GB" cap="none" dirty="0" smtClean="0"/>
              <a:t>By the end of reception</a:t>
            </a:r>
            <a:endParaRPr lang="en-GB" cap="none" dirty="0"/>
          </a:p>
        </p:txBody>
      </p:sp>
      <p:sp>
        <p:nvSpPr>
          <p:cNvPr id="3" name="Content Placeholder 2"/>
          <p:cNvSpPr>
            <a:spLocks noGrp="1"/>
          </p:cNvSpPr>
          <p:nvPr>
            <p:ph idx="1"/>
          </p:nvPr>
        </p:nvSpPr>
        <p:spPr>
          <a:xfrm>
            <a:off x="1581857" y="2356868"/>
            <a:ext cx="5937755" cy="3101983"/>
          </a:xfrm>
        </p:spPr>
        <p:txBody>
          <a:bodyPr>
            <a:noAutofit/>
          </a:bodyPr>
          <a:lstStyle/>
          <a:p>
            <a:r>
              <a:rPr lang="en-GB" sz="2800" dirty="0" smtClean="0"/>
              <a:t>Children can read and understand simple sentences.  They use their </a:t>
            </a:r>
            <a:r>
              <a:rPr lang="en-GB" sz="2800" dirty="0" smtClean="0">
                <a:solidFill>
                  <a:srgbClr val="0070C0"/>
                </a:solidFill>
              </a:rPr>
              <a:t>phonic knowledge </a:t>
            </a:r>
            <a:r>
              <a:rPr lang="en-GB" sz="2800" dirty="0" smtClean="0"/>
              <a:t>to </a:t>
            </a:r>
            <a:r>
              <a:rPr lang="en-GB" sz="2800" dirty="0" smtClean="0">
                <a:solidFill>
                  <a:srgbClr val="0070C0"/>
                </a:solidFill>
              </a:rPr>
              <a:t>decode regular words </a:t>
            </a:r>
            <a:r>
              <a:rPr lang="en-GB" sz="2800" dirty="0" smtClean="0"/>
              <a:t>and read them aloud accurately.  They also read some </a:t>
            </a:r>
            <a:r>
              <a:rPr lang="en-GB" sz="2800" dirty="0" smtClean="0">
                <a:solidFill>
                  <a:srgbClr val="0070C0"/>
                </a:solidFill>
              </a:rPr>
              <a:t>common irregular words</a:t>
            </a:r>
            <a:r>
              <a:rPr lang="en-GB" sz="2800" dirty="0" smtClean="0"/>
              <a:t>.  They demonstrate </a:t>
            </a:r>
            <a:r>
              <a:rPr lang="en-GB" sz="2800" dirty="0" smtClean="0">
                <a:solidFill>
                  <a:srgbClr val="0070C0"/>
                </a:solidFill>
              </a:rPr>
              <a:t>understanding</a:t>
            </a:r>
            <a:r>
              <a:rPr lang="en-GB" sz="2800" dirty="0" smtClean="0"/>
              <a:t> when talking to others about what they have read.</a:t>
            </a:r>
            <a:endParaRPr lang="en-GB" sz="2800" dirty="0"/>
          </a:p>
        </p:txBody>
      </p:sp>
      <p:pic>
        <p:nvPicPr>
          <p:cNvPr id="5"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650" y="545885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99183" l="6364" r="95000"/>
                    </a14:imgEffect>
                  </a14:imgLayer>
                </a14:imgProps>
              </a:ext>
            </a:extLst>
          </a:blip>
          <a:stretch>
            <a:fillRect/>
          </a:stretch>
        </p:blipFill>
        <p:spPr>
          <a:xfrm>
            <a:off x="-207778" y="3362325"/>
            <a:ext cx="2095500" cy="3495675"/>
          </a:xfrm>
          <a:prstGeom prst="rect">
            <a:avLst/>
          </a:prstGeom>
        </p:spPr>
      </p:pic>
    </p:spTree>
    <p:extLst>
      <p:ext uri="{BB962C8B-B14F-4D97-AF65-F5344CB8AC3E}">
        <p14:creationId xmlns:p14="http://schemas.microsoft.com/office/powerpoint/2010/main" val="159310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5907" y="138297"/>
            <a:ext cx="6562060" cy="6547146"/>
          </a:xfrm>
          <a:prstGeom prst="rect">
            <a:avLst/>
          </a:prstGeom>
        </p:spPr>
      </p:pic>
    </p:spTree>
    <p:extLst>
      <p:ext uri="{BB962C8B-B14F-4D97-AF65-F5344CB8AC3E}">
        <p14:creationId xmlns:p14="http://schemas.microsoft.com/office/powerpoint/2010/main" val="3625969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061" y="401734"/>
            <a:ext cx="8903438" cy="6154678"/>
          </a:xfrm>
          <a:prstGeom prst="rect">
            <a:avLst/>
          </a:prstGeom>
        </p:spPr>
      </p:pic>
    </p:spTree>
    <p:extLst>
      <p:ext uri="{BB962C8B-B14F-4D97-AF65-F5344CB8AC3E}">
        <p14:creationId xmlns:p14="http://schemas.microsoft.com/office/powerpoint/2010/main" val="4262263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369269"/>
            <a:ext cx="8389088" cy="1188720"/>
          </a:xfrm>
        </p:spPr>
        <p:txBody>
          <a:bodyPr/>
          <a:lstStyle/>
          <a:p>
            <a:r>
              <a:rPr lang="en-GB" cap="none" dirty="0" smtClean="0"/>
              <a:t>Learning to read</a:t>
            </a:r>
            <a:endParaRPr lang="en-GB" cap="none" dirty="0"/>
          </a:p>
        </p:txBody>
      </p:sp>
      <p:sp>
        <p:nvSpPr>
          <p:cNvPr id="3" name="Content Placeholder 2"/>
          <p:cNvSpPr>
            <a:spLocks noGrp="1"/>
          </p:cNvSpPr>
          <p:nvPr>
            <p:ph idx="1"/>
          </p:nvPr>
        </p:nvSpPr>
        <p:spPr>
          <a:xfrm>
            <a:off x="382772" y="1840603"/>
            <a:ext cx="8569198" cy="4768766"/>
          </a:xfrm>
        </p:spPr>
        <p:txBody>
          <a:bodyPr>
            <a:normAutofit/>
          </a:bodyPr>
          <a:lstStyle/>
          <a:p>
            <a:r>
              <a:rPr lang="en-GB" sz="2000" dirty="0" smtClean="0"/>
              <a:t>Children learn to read using phonics (their knowledge of our letters are put together to make sounds).</a:t>
            </a:r>
            <a:endParaRPr lang="en-GB" sz="2000" dirty="0"/>
          </a:p>
          <a:p>
            <a:r>
              <a:rPr lang="en-GB" sz="2000" dirty="0" smtClean="0"/>
              <a:t>Children learn to read using other strategies.</a:t>
            </a:r>
          </a:p>
          <a:p>
            <a:r>
              <a:rPr lang="en-GB" sz="2000" b="1" dirty="0" smtClean="0"/>
              <a:t>The emphasis is on phonics. </a:t>
            </a:r>
          </a:p>
          <a:p>
            <a:r>
              <a:rPr lang="en-GB" sz="2000" dirty="0" smtClean="0"/>
              <a:t>Books with number are designed to help your child practise their phonic phase.</a:t>
            </a:r>
          </a:p>
          <a:p>
            <a:r>
              <a:rPr lang="en-GB" sz="2000" dirty="0" smtClean="0"/>
              <a:t>Colour books are designed to help your child practise other skills.</a:t>
            </a:r>
          </a:p>
          <a:p>
            <a:endParaRPr lang="en-GB" sz="2000" dirty="0" smtClean="0"/>
          </a:p>
          <a:p>
            <a:pPr marL="0" indent="0">
              <a:buNone/>
            </a:pPr>
            <a:endParaRPr lang="en-GB" b="1" dirty="0" smtClean="0"/>
          </a:p>
          <a:p>
            <a:endParaRPr lang="en-GB" b="1" dirty="0"/>
          </a:p>
          <a:p>
            <a:pPr marL="0" indent="0">
              <a:buNone/>
            </a:pPr>
            <a:endParaRPr lang="en-GB" b="1" dirty="0" smtClean="0"/>
          </a:p>
          <a:p>
            <a:pPr marL="0" indent="0">
              <a:buNone/>
            </a:pPr>
            <a:endParaRPr lang="en-GB" b="1" dirty="0" smtClean="0"/>
          </a:p>
        </p:txBody>
      </p:sp>
      <p:pic>
        <p:nvPicPr>
          <p:cNvPr id="4" name="Picture 2" descr="StocksbridgeNurseryInfant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50" y="545885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382772" y="4790094"/>
            <a:ext cx="2514600" cy="1819275"/>
          </a:xfrm>
          <a:prstGeom prst="rect">
            <a:avLst/>
          </a:prstGeom>
        </p:spPr>
      </p:pic>
    </p:spTree>
    <p:extLst>
      <p:ext uri="{BB962C8B-B14F-4D97-AF65-F5344CB8AC3E}">
        <p14:creationId xmlns:p14="http://schemas.microsoft.com/office/powerpoint/2010/main" val="3525383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369269"/>
            <a:ext cx="8389088" cy="1188720"/>
          </a:xfrm>
        </p:spPr>
        <p:txBody>
          <a:bodyPr/>
          <a:lstStyle/>
          <a:p>
            <a:r>
              <a:rPr lang="en-GB" cap="none" dirty="0" smtClean="0"/>
              <a:t>What to practise at home?</a:t>
            </a:r>
            <a:endParaRPr lang="en-GB" cap="none" dirty="0"/>
          </a:p>
        </p:txBody>
      </p:sp>
      <p:sp>
        <p:nvSpPr>
          <p:cNvPr id="3" name="Content Placeholder 2"/>
          <p:cNvSpPr>
            <a:spLocks noGrp="1"/>
          </p:cNvSpPr>
          <p:nvPr>
            <p:ph idx="1"/>
          </p:nvPr>
        </p:nvSpPr>
        <p:spPr>
          <a:xfrm>
            <a:off x="382772" y="1840603"/>
            <a:ext cx="8569198" cy="4768766"/>
          </a:xfrm>
        </p:spPr>
        <p:txBody>
          <a:bodyPr>
            <a:normAutofit lnSpcReduction="10000"/>
          </a:bodyPr>
          <a:lstStyle/>
          <a:p>
            <a:r>
              <a:rPr lang="en-GB" sz="2000" dirty="0" smtClean="0"/>
              <a:t>If possible practise reading for a short time every night.</a:t>
            </a:r>
          </a:p>
          <a:p>
            <a:r>
              <a:rPr lang="en-GB" sz="2000" dirty="0" smtClean="0"/>
              <a:t>Share a book at bedtime.</a:t>
            </a:r>
          </a:p>
          <a:p>
            <a:r>
              <a:rPr lang="en-GB" sz="2000" dirty="0" smtClean="0"/>
              <a:t>Practise their tricky words</a:t>
            </a:r>
          </a:p>
          <a:p>
            <a:r>
              <a:rPr lang="en-GB" sz="2000" dirty="0" smtClean="0"/>
              <a:t>Please jot down comments or questions in reading record books as it’s our way of knowing how reading is going at home.</a:t>
            </a:r>
          </a:p>
          <a:p>
            <a:r>
              <a:rPr lang="en-GB" sz="2000" dirty="0" smtClean="0"/>
              <a:t>Bring their reading bag each day so we can make sure their books match their phonic phases. </a:t>
            </a:r>
          </a:p>
          <a:p>
            <a:r>
              <a:rPr lang="en-GB" sz="2000" dirty="0" smtClean="0">
                <a:solidFill>
                  <a:srgbClr val="0070C0"/>
                </a:solidFill>
              </a:rPr>
              <a:t>Phonics reading books can be changed within the </a:t>
            </a:r>
          </a:p>
          <a:p>
            <a:pPr marL="0" indent="0">
              <a:buNone/>
            </a:pPr>
            <a:r>
              <a:rPr lang="en-GB" sz="2000" dirty="0" smtClean="0">
                <a:solidFill>
                  <a:srgbClr val="0070C0"/>
                </a:solidFill>
              </a:rPr>
              <a:t>   same number.  Colour banded books can be changed</a:t>
            </a:r>
          </a:p>
          <a:p>
            <a:pPr marL="0" indent="0">
              <a:buNone/>
            </a:pPr>
            <a:r>
              <a:rPr lang="en-GB" sz="2000" dirty="0" smtClean="0">
                <a:solidFill>
                  <a:srgbClr val="0070C0"/>
                </a:solidFill>
              </a:rPr>
              <a:t>   within the same colour.</a:t>
            </a:r>
          </a:p>
          <a:p>
            <a:r>
              <a:rPr lang="en-GB" sz="2000" b="1" dirty="0" smtClean="0">
                <a:solidFill>
                  <a:srgbClr val="0070C0"/>
                </a:solidFill>
              </a:rPr>
              <a:t>Children can’t progress to the next phonics book until</a:t>
            </a:r>
          </a:p>
          <a:p>
            <a:pPr marL="0" indent="0">
              <a:buNone/>
            </a:pPr>
            <a:r>
              <a:rPr lang="en-GB" sz="2000" b="1" dirty="0" smtClean="0">
                <a:solidFill>
                  <a:srgbClr val="0070C0"/>
                </a:solidFill>
              </a:rPr>
              <a:t>    they know all the keywords from the one they have read.</a:t>
            </a:r>
          </a:p>
          <a:p>
            <a:endParaRPr lang="en-GB" sz="2000" dirty="0" smtClean="0"/>
          </a:p>
          <a:p>
            <a:pPr marL="0" indent="0">
              <a:buNone/>
            </a:pPr>
            <a:endParaRPr lang="en-GB" b="1" dirty="0" smtClean="0"/>
          </a:p>
          <a:p>
            <a:endParaRPr lang="en-GB" b="1" dirty="0"/>
          </a:p>
          <a:p>
            <a:pPr marL="0" indent="0">
              <a:buNone/>
            </a:pPr>
            <a:endParaRPr lang="en-GB" b="1" dirty="0" smtClean="0"/>
          </a:p>
          <a:p>
            <a:pPr marL="0" indent="0">
              <a:buNone/>
            </a:pPr>
            <a:endParaRPr lang="en-GB" b="1" dirty="0" smtClean="0"/>
          </a:p>
        </p:txBody>
      </p:sp>
      <p:pic>
        <p:nvPicPr>
          <p:cNvPr id="5" name="Picture 4"/>
          <p:cNvPicPr>
            <a:picLocks noChangeAspect="1"/>
          </p:cNvPicPr>
          <p:nvPr/>
        </p:nvPicPr>
        <p:blipFill>
          <a:blip r:embed="rId2"/>
          <a:stretch>
            <a:fillRect/>
          </a:stretch>
        </p:blipFill>
        <p:spPr>
          <a:xfrm>
            <a:off x="6936376" y="4955645"/>
            <a:ext cx="2015593" cy="1657584"/>
          </a:xfrm>
          <a:prstGeom prst="rect">
            <a:avLst/>
          </a:prstGeom>
        </p:spPr>
      </p:pic>
    </p:spTree>
    <p:extLst>
      <p:ext uri="{BB962C8B-B14F-4D97-AF65-F5344CB8AC3E}">
        <p14:creationId xmlns:p14="http://schemas.microsoft.com/office/powerpoint/2010/main" val="322018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369269"/>
            <a:ext cx="8389088" cy="1188720"/>
          </a:xfrm>
        </p:spPr>
        <p:txBody>
          <a:bodyPr/>
          <a:lstStyle/>
          <a:p>
            <a:r>
              <a:rPr lang="en-GB" cap="none" dirty="0" smtClean="0"/>
              <a:t>Thoughts or Questions</a:t>
            </a:r>
            <a:endParaRPr lang="en-GB" cap="none" dirty="0"/>
          </a:p>
        </p:txBody>
      </p:sp>
      <p:sp>
        <p:nvSpPr>
          <p:cNvPr id="3" name="Content Placeholder 2"/>
          <p:cNvSpPr>
            <a:spLocks noGrp="1"/>
          </p:cNvSpPr>
          <p:nvPr>
            <p:ph idx="1"/>
          </p:nvPr>
        </p:nvSpPr>
        <p:spPr>
          <a:xfrm>
            <a:off x="382772" y="1840603"/>
            <a:ext cx="8569198" cy="4879174"/>
          </a:xfrm>
        </p:spPr>
        <p:txBody>
          <a:bodyPr>
            <a:normAutofit/>
          </a:bodyPr>
          <a:lstStyle/>
          <a:p>
            <a:r>
              <a:rPr lang="en-GB" sz="3200" dirty="0" smtClean="0"/>
              <a:t>If you would like us to deliver workshops on any other areas of school….or more on reading, please just jot it on a post it note.</a:t>
            </a:r>
          </a:p>
          <a:p>
            <a:endParaRPr lang="en-GB" sz="3200" dirty="0"/>
          </a:p>
          <a:p>
            <a:r>
              <a:rPr lang="en-GB" sz="3200" dirty="0" smtClean="0"/>
              <a:t>Also, let us know what time suits you best.</a:t>
            </a:r>
          </a:p>
          <a:p>
            <a:endParaRPr lang="en-GB" sz="3200" dirty="0"/>
          </a:p>
          <a:p>
            <a:r>
              <a:rPr lang="en-GB" sz="3200" dirty="0" smtClean="0"/>
              <a:t>Thank you very much for your time.</a:t>
            </a:r>
          </a:p>
          <a:p>
            <a:endParaRPr lang="en-GB" sz="2000" dirty="0"/>
          </a:p>
          <a:p>
            <a:endParaRPr lang="en-GB" sz="2000" dirty="0" smtClean="0"/>
          </a:p>
          <a:p>
            <a:pPr marL="0" indent="0">
              <a:buNone/>
            </a:pPr>
            <a:endParaRPr lang="en-GB" b="1" dirty="0" smtClean="0"/>
          </a:p>
          <a:p>
            <a:endParaRPr lang="en-GB" b="1" dirty="0"/>
          </a:p>
          <a:p>
            <a:pPr marL="0" indent="0">
              <a:buNone/>
            </a:pPr>
            <a:endParaRPr lang="en-GB" b="1" dirty="0" smtClean="0"/>
          </a:p>
          <a:p>
            <a:pPr marL="0" indent="0">
              <a:buNone/>
            </a:pPr>
            <a:endParaRPr lang="en-GB" b="1" dirty="0" smtClean="0"/>
          </a:p>
        </p:txBody>
      </p:sp>
      <p:pic>
        <p:nvPicPr>
          <p:cNvPr id="4" name="Picture 2" descr="StocksbridgeNurseryInfant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50" y="545885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71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08234"/>
            <a:ext cx="8379229" cy="739417"/>
          </a:xfrm>
        </p:spPr>
        <p:txBody>
          <a:bodyPr/>
          <a:lstStyle/>
          <a:p>
            <a:r>
              <a:rPr lang="en-GB" cap="none" dirty="0" smtClean="0"/>
              <a:t>Background to the teaching of reading</a:t>
            </a:r>
            <a:endParaRPr lang="en-GB" cap="none" dirty="0"/>
          </a:p>
        </p:txBody>
      </p:sp>
      <p:pic>
        <p:nvPicPr>
          <p:cNvPr id="4" name="Picture 3">
            <a:extLst>
              <a:ext uri="{FF2B5EF4-FFF2-40B4-BE49-F238E27FC236}">
                <a16:creationId xmlns:a16="http://schemas.microsoft.com/office/drawing/2014/main" id="{347A1DEE-C708-4BEA-831E-228ED692C41C}"/>
              </a:ext>
            </a:extLst>
          </p:cNvPr>
          <p:cNvPicPr>
            <a:picLocks noChangeAspect="1"/>
          </p:cNvPicPr>
          <p:nvPr/>
        </p:nvPicPr>
        <p:blipFill>
          <a:blip r:embed="rId2"/>
          <a:stretch>
            <a:fillRect/>
          </a:stretch>
        </p:blipFill>
        <p:spPr>
          <a:xfrm>
            <a:off x="758011" y="1221973"/>
            <a:ext cx="7853973" cy="5523980"/>
          </a:xfrm>
          <a:prstGeom prst="rect">
            <a:avLst/>
          </a:prstGeom>
        </p:spPr>
      </p:pic>
    </p:spTree>
    <p:extLst>
      <p:ext uri="{BB962C8B-B14F-4D97-AF65-F5344CB8AC3E}">
        <p14:creationId xmlns:p14="http://schemas.microsoft.com/office/powerpoint/2010/main" val="143138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08234"/>
            <a:ext cx="8379229" cy="739417"/>
          </a:xfrm>
        </p:spPr>
        <p:txBody>
          <a:bodyPr/>
          <a:lstStyle/>
          <a:p>
            <a:r>
              <a:rPr lang="en-GB" cap="none" dirty="0" smtClean="0"/>
              <a:t>Background to the teaching of reading</a:t>
            </a:r>
            <a:endParaRPr lang="en-GB" cap="none" dirty="0"/>
          </a:p>
        </p:txBody>
      </p:sp>
      <p:pic>
        <p:nvPicPr>
          <p:cNvPr id="4" name="Picture 3">
            <a:extLst>
              <a:ext uri="{FF2B5EF4-FFF2-40B4-BE49-F238E27FC236}">
                <a16:creationId xmlns:a16="http://schemas.microsoft.com/office/drawing/2014/main" id="{347A1DEE-C708-4BEA-831E-228ED692C41C}"/>
              </a:ext>
            </a:extLst>
          </p:cNvPr>
          <p:cNvPicPr>
            <a:picLocks noChangeAspect="1"/>
          </p:cNvPicPr>
          <p:nvPr/>
        </p:nvPicPr>
        <p:blipFill>
          <a:blip r:embed="rId2"/>
          <a:stretch>
            <a:fillRect/>
          </a:stretch>
        </p:blipFill>
        <p:spPr>
          <a:xfrm>
            <a:off x="982454" y="1030780"/>
            <a:ext cx="7853973" cy="5523980"/>
          </a:xfrm>
          <a:prstGeom prst="rect">
            <a:avLst/>
          </a:prstGeom>
        </p:spPr>
      </p:pic>
      <p:pic>
        <p:nvPicPr>
          <p:cNvPr id="5" name="Picture 4">
            <a:extLst>
              <a:ext uri="{FF2B5EF4-FFF2-40B4-BE49-F238E27FC236}">
                <a16:creationId xmlns:a16="http://schemas.microsoft.com/office/drawing/2014/main" id="{F908BE09-7FE2-4347-982A-26B5FAAA7321}"/>
              </a:ext>
            </a:extLst>
          </p:cNvPr>
          <p:cNvPicPr>
            <a:picLocks noChangeAspect="1"/>
          </p:cNvPicPr>
          <p:nvPr/>
        </p:nvPicPr>
        <p:blipFill>
          <a:blip r:embed="rId3"/>
          <a:stretch>
            <a:fillRect/>
          </a:stretch>
        </p:blipFill>
        <p:spPr>
          <a:xfrm>
            <a:off x="1354630" y="2239181"/>
            <a:ext cx="2422644" cy="594117"/>
          </a:xfrm>
          <a:prstGeom prst="rect">
            <a:avLst/>
          </a:prstGeom>
        </p:spPr>
      </p:pic>
      <p:pic>
        <p:nvPicPr>
          <p:cNvPr id="6" name="Picture 5">
            <a:extLst>
              <a:ext uri="{FF2B5EF4-FFF2-40B4-BE49-F238E27FC236}">
                <a16:creationId xmlns:a16="http://schemas.microsoft.com/office/drawing/2014/main" id="{272F3D29-0422-4C91-8BB5-F47918AA1D12}"/>
              </a:ext>
            </a:extLst>
          </p:cNvPr>
          <p:cNvPicPr>
            <a:picLocks noChangeAspect="1"/>
          </p:cNvPicPr>
          <p:nvPr/>
        </p:nvPicPr>
        <p:blipFill>
          <a:blip r:embed="rId4"/>
          <a:stretch>
            <a:fillRect/>
          </a:stretch>
        </p:blipFill>
        <p:spPr>
          <a:xfrm>
            <a:off x="5758359" y="2239181"/>
            <a:ext cx="2422644" cy="594117"/>
          </a:xfrm>
          <a:prstGeom prst="rect">
            <a:avLst/>
          </a:prstGeom>
        </p:spPr>
      </p:pic>
      <p:pic>
        <p:nvPicPr>
          <p:cNvPr id="7" name="Picture 6">
            <a:extLst>
              <a:ext uri="{FF2B5EF4-FFF2-40B4-BE49-F238E27FC236}">
                <a16:creationId xmlns:a16="http://schemas.microsoft.com/office/drawing/2014/main" id="{6FC53166-0F0F-4D26-BBF0-B0987DAFE666}"/>
              </a:ext>
            </a:extLst>
          </p:cNvPr>
          <p:cNvPicPr>
            <a:picLocks noChangeAspect="1"/>
          </p:cNvPicPr>
          <p:nvPr/>
        </p:nvPicPr>
        <p:blipFill>
          <a:blip r:embed="rId5"/>
          <a:stretch>
            <a:fillRect/>
          </a:stretch>
        </p:blipFill>
        <p:spPr>
          <a:xfrm>
            <a:off x="1554136" y="4662530"/>
            <a:ext cx="2422644" cy="620197"/>
          </a:xfrm>
          <a:prstGeom prst="rect">
            <a:avLst/>
          </a:prstGeom>
          <a:solidFill>
            <a:srgbClr val="FF0000"/>
          </a:solidFill>
        </p:spPr>
      </p:pic>
      <p:pic>
        <p:nvPicPr>
          <p:cNvPr id="8" name="Picture 7">
            <a:extLst>
              <a:ext uri="{FF2B5EF4-FFF2-40B4-BE49-F238E27FC236}">
                <a16:creationId xmlns:a16="http://schemas.microsoft.com/office/drawing/2014/main" id="{6FBB4F3D-FAE1-4FD3-94F5-D3DF63063C94}"/>
              </a:ext>
            </a:extLst>
          </p:cNvPr>
          <p:cNvPicPr>
            <a:picLocks noChangeAspect="1"/>
          </p:cNvPicPr>
          <p:nvPr/>
        </p:nvPicPr>
        <p:blipFill>
          <a:blip r:embed="rId6"/>
          <a:stretch>
            <a:fillRect/>
          </a:stretch>
        </p:blipFill>
        <p:spPr>
          <a:xfrm>
            <a:off x="5517290" y="4582944"/>
            <a:ext cx="2422644" cy="600031"/>
          </a:xfrm>
          <a:prstGeom prst="rect">
            <a:avLst/>
          </a:prstGeom>
        </p:spPr>
      </p:pic>
    </p:spTree>
    <p:extLst>
      <p:ext uri="{BB962C8B-B14F-4D97-AF65-F5344CB8AC3E}">
        <p14:creationId xmlns:p14="http://schemas.microsoft.com/office/powerpoint/2010/main" val="324500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58" y="624451"/>
            <a:ext cx="8197703" cy="1188720"/>
          </a:xfrm>
        </p:spPr>
        <p:txBody>
          <a:bodyPr/>
          <a:lstStyle/>
          <a:p>
            <a:r>
              <a:rPr lang="en-GB" cap="none" dirty="0" smtClean="0"/>
              <a:t>Learning to read</a:t>
            </a:r>
            <a:endParaRPr lang="en-GB" cap="none" dirty="0"/>
          </a:p>
        </p:txBody>
      </p:sp>
      <p:sp>
        <p:nvSpPr>
          <p:cNvPr id="3" name="Content Placeholder 2"/>
          <p:cNvSpPr>
            <a:spLocks noGrp="1"/>
          </p:cNvSpPr>
          <p:nvPr>
            <p:ph idx="1"/>
          </p:nvPr>
        </p:nvSpPr>
        <p:spPr>
          <a:xfrm>
            <a:off x="574158" y="2085019"/>
            <a:ext cx="8102009" cy="3975539"/>
          </a:xfrm>
        </p:spPr>
        <p:txBody>
          <a:bodyPr>
            <a:noAutofit/>
          </a:bodyPr>
          <a:lstStyle/>
          <a:p>
            <a:r>
              <a:rPr lang="en-GB" sz="2000" dirty="0" smtClean="0"/>
              <a:t>Children learn to read using phonics (their knowledge of how our letters are put together to make sounds).</a:t>
            </a:r>
            <a:endParaRPr lang="en-GB" sz="2000" dirty="0"/>
          </a:p>
          <a:p>
            <a:r>
              <a:rPr lang="en-GB" sz="2000" dirty="0" smtClean="0"/>
              <a:t>Children learn to read using other strategies.</a:t>
            </a:r>
          </a:p>
          <a:p>
            <a:r>
              <a:rPr lang="en-GB" sz="2000" b="1" dirty="0" smtClean="0"/>
              <a:t>The emphasis is on phonics.</a:t>
            </a:r>
          </a:p>
          <a:p>
            <a:r>
              <a:rPr lang="en-GB" sz="2000" dirty="0" smtClean="0"/>
              <a:t>We’ve organised our books so that the children practise their phonic skills using one type of book. These have numbers on their spines.</a:t>
            </a:r>
          </a:p>
          <a:p>
            <a:r>
              <a:rPr lang="en-GB" sz="2000" dirty="0" smtClean="0"/>
              <a:t>They use other books to practise other strategies. These are organised in colours.</a:t>
            </a:r>
            <a:endParaRPr lang="en-GB" sz="2000" dirty="0"/>
          </a:p>
        </p:txBody>
      </p:sp>
      <p:pic>
        <p:nvPicPr>
          <p:cNvPr id="4" name="Picture 2" descr="StocksbridgeNurseryInfant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50" y="5458851"/>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00" b="99600" l="0" r="100000"/>
                    </a14:imgEffect>
                  </a14:imgLayer>
                </a14:imgProps>
              </a:ext>
            </a:extLst>
          </a:blip>
          <a:stretch>
            <a:fillRect/>
          </a:stretch>
        </p:blipFill>
        <p:spPr>
          <a:xfrm>
            <a:off x="95693" y="5007935"/>
            <a:ext cx="1594458" cy="1733107"/>
          </a:xfrm>
          <a:prstGeom prst="rect">
            <a:avLst/>
          </a:prstGeom>
        </p:spPr>
      </p:pic>
    </p:spTree>
    <p:extLst>
      <p:ext uri="{BB962C8B-B14F-4D97-AF65-F5344CB8AC3E}">
        <p14:creationId xmlns:p14="http://schemas.microsoft.com/office/powerpoint/2010/main" val="3171540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At Stocksbridge Nursery Infant school we use Letters and Sounds to teach phonics</a:t>
            </a:r>
            <a:r>
              <a:rPr lang="en-GB" dirty="0" smtClean="0"/>
              <a:t>.</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buNone/>
            </a:pPr>
            <a:r>
              <a:rPr lang="en-GB" sz="2400" dirty="0" smtClean="0"/>
              <a:t>The document breaks it down into 6 phases.  We have extended ours to 8 phases.  Letters and Sounds was develop before the new National Curriculum which came out in 2014.  The expectations for Year One and Two have been raised.  Our program includes these raised expectation.</a:t>
            </a:r>
          </a:p>
          <a:p>
            <a:pPr marL="0" indent="0">
              <a:buNone/>
            </a:pPr>
            <a:r>
              <a:rPr lang="en-GB" sz="2400" b="1" dirty="0" smtClean="0"/>
              <a:t>The expectations are high!</a:t>
            </a:r>
          </a:p>
          <a:p>
            <a:r>
              <a:rPr lang="en-GB" sz="2400" dirty="0" smtClean="0"/>
              <a:t>Phase 1		taught in Nursery.</a:t>
            </a:r>
          </a:p>
          <a:p>
            <a:r>
              <a:rPr lang="en-GB" sz="2400" dirty="0" smtClean="0"/>
              <a:t>Phase 2 &amp; 3 </a:t>
            </a:r>
            <a:r>
              <a:rPr lang="en-GB" sz="2400" dirty="0"/>
              <a:t> </a:t>
            </a:r>
            <a:r>
              <a:rPr lang="en-GB" sz="2400" dirty="0" smtClean="0"/>
              <a:t>	taught in Reception.  The expectation is 80+% </a:t>
            </a:r>
          </a:p>
          <a:p>
            <a:r>
              <a:rPr lang="en-GB" sz="2400" dirty="0" smtClean="0"/>
              <a:t>Phase 4 &amp; 5 </a:t>
            </a:r>
            <a:r>
              <a:rPr lang="en-GB" sz="2400" dirty="0"/>
              <a:t>	</a:t>
            </a:r>
            <a:r>
              <a:rPr lang="en-GB" sz="2400" dirty="0" smtClean="0"/>
              <a:t>	taught in Year 1. The expectation is 80+%</a:t>
            </a:r>
          </a:p>
          <a:p>
            <a:r>
              <a:rPr lang="en-GB" sz="2400" dirty="0" smtClean="0"/>
              <a:t>Phase 6, 7 &amp; 8 </a:t>
            </a:r>
            <a:r>
              <a:rPr lang="en-GB" sz="2400" dirty="0"/>
              <a:t>	</a:t>
            </a:r>
            <a:r>
              <a:rPr lang="en-GB" sz="2400" dirty="0" smtClean="0"/>
              <a:t>taught in Year 2. </a:t>
            </a:r>
          </a:p>
          <a:p>
            <a:r>
              <a:rPr lang="en-GB" sz="2400" dirty="0" smtClean="0"/>
              <a:t>It is carried on into Y3 and beyond.</a:t>
            </a:r>
          </a:p>
        </p:txBody>
      </p:sp>
      <p:pic>
        <p:nvPicPr>
          <p:cNvPr id="5"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403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Letters and Sounds</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800" b="1" dirty="0" smtClean="0"/>
              <a:t>Phase One:</a:t>
            </a:r>
            <a:endParaRPr lang="en-GB" sz="2800" b="1" dirty="0"/>
          </a:p>
          <a:p>
            <a:pPr marL="0" indent="0">
              <a:buNone/>
            </a:pPr>
            <a:r>
              <a:rPr lang="en-GB" sz="2000" dirty="0" smtClean="0"/>
              <a:t>The activities are designed to help children – </a:t>
            </a:r>
          </a:p>
          <a:p>
            <a:pPr>
              <a:buFontTx/>
              <a:buChar char="-"/>
            </a:pPr>
            <a:r>
              <a:rPr lang="en-GB" sz="2000" dirty="0" smtClean="0"/>
              <a:t>Discriminate sounds in the environment (a telephone ringing, a siren, a text alert.)</a:t>
            </a:r>
          </a:p>
          <a:p>
            <a:pPr>
              <a:buFontTx/>
              <a:buChar char="-"/>
            </a:pPr>
            <a:r>
              <a:rPr lang="en-GB" sz="2000" dirty="0" smtClean="0"/>
              <a:t>Discriminate sounds instruments make – loud sounds, quiet sounds, squeaky sounds.  Lots of making instruments, playing instruments</a:t>
            </a:r>
          </a:p>
          <a:p>
            <a:pPr>
              <a:buFontTx/>
              <a:buChar char="-"/>
            </a:pPr>
            <a:r>
              <a:rPr lang="en-GB" sz="2000" dirty="0" smtClean="0"/>
              <a:t>Identify rhythm and rhyme-  rhyming books, nursery rhymes, rhyming pairs</a:t>
            </a:r>
          </a:p>
          <a:p>
            <a:pPr>
              <a:buFontTx/>
              <a:buChar char="-"/>
            </a:pPr>
            <a:r>
              <a:rPr lang="en-GB" sz="2000" dirty="0" smtClean="0"/>
              <a:t>Alliteration – words that begin with the same letter</a:t>
            </a:r>
          </a:p>
          <a:p>
            <a:pPr>
              <a:buFontTx/>
              <a:buChar char="-"/>
            </a:pPr>
            <a:r>
              <a:rPr lang="en-GB" sz="2000" dirty="0" smtClean="0"/>
              <a:t>Voice sounds – listening to and remembering sounds</a:t>
            </a:r>
          </a:p>
          <a:p>
            <a:pPr>
              <a:buFontTx/>
              <a:buChar char="-"/>
            </a:pPr>
            <a:r>
              <a:rPr lang="en-GB" sz="2000" dirty="0" smtClean="0"/>
              <a:t>Oral blending and segmenting</a:t>
            </a:r>
          </a:p>
          <a:p>
            <a:pPr>
              <a:buFontTx/>
              <a:buChar char="-"/>
            </a:pPr>
            <a:r>
              <a:rPr lang="en-GB" sz="1600" dirty="0">
                <a:hlinkClick r:id="rId3"/>
              </a:rPr>
              <a:t>https://</a:t>
            </a:r>
            <a:r>
              <a:rPr lang="en-GB" sz="1600" dirty="0" smtClean="0">
                <a:hlinkClick r:id="rId3"/>
              </a:rPr>
              <a:t>www.phonicsplay.co.uk/ParentsMenu.htm</a:t>
            </a:r>
            <a:endParaRPr lang="en-GB" sz="1600" dirty="0" smtClean="0"/>
          </a:p>
          <a:p>
            <a:pPr>
              <a:buFontTx/>
              <a:buChar char="-"/>
            </a:pPr>
            <a:r>
              <a:rPr lang="en-GB" sz="1400" u="sng" dirty="0">
                <a:hlinkClick r:id="rId4"/>
              </a:rPr>
              <a:t>https://</a:t>
            </a:r>
            <a:r>
              <a:rPr lang="en-GB" sz="1400" u="sng" dirty="0" smtClean="0">
                <a:hlinkClick r:id="rId4"/>
              </a:rPr>
              <a:t>www.phonicsbloom.com/uk/game/list/phonics-games-phase-1</a:t>
            </a:r>
            <a:r>
              <a:rPr lang="en-GB" sz="1600" dirty="0" smtClean="0"/>
              <a:t> </a:t>
            </a:r>
          </a:p>
        </p:txBody>
      </p:sp>
      <p:pic>
        <p:nvPicPr>
          <p:cNvPr id="4" name="Picture 2" descr="StocksbridgeNurseryInfant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3127" y1="78974" x2="13127" y2="78974"/>
                        <a14:foregroundMark x1="13514" y1="72821" x2="13514" y2="72821"/>
                        <a14:foregroundMark x1="8880" y1="70256" x2="8880" y2="70256"/>
                        <a14:foregroundMark x1="8880" y1="81538" x2="8880" y2="81538"/>
                        <a14:foregroundMark x1="8880" y1="89231" x2="8880" y2="89231"/>
                        <a14:foregroundMark x1="8880" y1="95385" x2="8880" y2="95385"/>
                        <a14:foregroundMark x1="93436" y1="75385" x2="93436" y2="75385"/>
                        <a14:foregroundMark x1="93436" y1="67692" x2="93436" y2="67692"/>
                        <a14:foregroundMark x1="65251" y1="76410" x2="65251" y2="76410"/>
                        <a14:foregroundMark x1="86486" y1="96923" x2="86486" y2="96923"/>
                        <a14:foregroundMark x1="84170" y1="96923" x2="84170" y2="96923"/>
                        <a14:foregroundMark x1="5405" y1="96410" x2="5405" y2="96410"/>
                        <a14:foregroundMark x1="10039" y1="97436" x2="10039" y2="97436"/>
                        <a14:foregroundMark x1="81467" y1="54359" x2="81467" y2="54359"/>
                        <a14:foregroundMark x1="81467" y1="41026" x2="81467" y2="41026"/>
                        <a14:foregroundMark x1="82625" y1="38974" x2="82625" y2="38974"/>
                        <a14:foregroundMark x1="80695" y1="36410" x2="80695" y2="36410"/>
                        <a14:foregroundMark x1="88803" y1="43590" x2="88803" y2="43590"/>
                        <a14:foregroundMark x1="91892" y1="39487" x2="91892" y2="39487"/>
                        <a14:foregroundMark x1="91892" y1="53846" x2="91892" y2="53846"/>
                      </a14:backgroundRemoval>
                    </a14:imgEffect>
                  </a14:imgLayer>
                </a14:imgProps>
              </a:ext>
            </a:extLst>
          </a:blip>
          <a:stretch>
            <a:fillRect/>
          </a:stretch>
        </p:blipFill>
        <p:spPr>
          <a:xfrm>
            <a:off x="5829470" y="5269192"/>
            <a:ext cx="1893891" cy="1425902"/>
          </a:xfrm>
          <a:prstGeom prst="rect">
            <a:avLst/>
          </a:prstGeom>
        </p:spPr>
      </p:pic>
    </p:spTree>
    <p:extLst>
      <p:ext uri="{BB962C8B-B14F-4D97-AF65-F5344CB8AC3E}">
        <p14:creationId xmlns:p14="http://schemas.microsoft.com/office/powerpoint/2010/main" val="423882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4983"/>
            <a:ext cx="8620298" cy="1188720"/>
          </a:xfrm>
        </p:spPr>
        <p:txBody>
          <a:bodyPr>
            <a:normAutofit/>
          </a:bodyPr>
          <a:lstStyle/>
          <a:p>
            <a:r>
              <a:rPr lang="en-GB" cap="none" dirty="0" smtClean="0"/>
              <a:t>Oral Blending</a:t>
            </a:r>
            <a:endParaRPr lang="en-GB" dirty="0"/>
          </a:p>
        </p:txBody>
      </p:sp>
      <p:sp>
        <p:nvSpPr>
          <p:cNvPr id="3" name="Content Placeholder 2"/>
          <p:cNvSpPr>
            <a:spLocks noGrp="1"/>
          </p:cNvSpPr>
          <p:nvPr>
            <p:ph idx="1"/>
          </p:nvPr>
        </p:nvSpPr>
        <p:spPr>
          <a:xfrm>
            <a:off x="249383" y="1642533"/>
            <a:ext cx="8620298" cy="4929717"/>
          </a:xfrm>
        </p:spPr>
        <p:txBody>
          <a:bodyPr>
            <a:normAutofit/>
          </a:bodyPr>
          <a:lstStyle/>
          <a:p>
            <a:pPr marL="0" indent="0" algn="ctr">
              <a:buNone/>
            </a:pPr>
            <a:r>
              <a:rPr lang="en-GB" sz="2000" dirty="0" smtClean="0"/>
              <a:t>Hearing a series of spoken sounds and merging them together to make a word</a:t>
            </a:r>
          </a:p>
          <a:p>
            <a:pPr marL="0" indent="0" algn="ctr">
              <a:buNone/>
            </a:pPr>
            <a:r>
              <a:rPr lang="en-GB" sz="2000" dirty="0" smtClean="0"/>
              <a:t>e.g. b-u-s</a:t>
            </a:r>
          </a:p>
          <a:p>
            <a:pPr marL="0" indent="0" algn="ctr">
              <a:buNone/>
            </a:pPr>
            <a:r>
              <a:rPr lang="en-GB" sz="2000" dirty="0" smtClean="0"/>
              <a:t>b-</a:t>
            </a:r>
            <a:r>
              <a:rPr lang="en-GB" sz="2000" dirty="0" err="1" smtClean="0"/>
              <a:t>ir</a:t>
            </a:r>
            <a:r>
              <a:rPr lang="en-GB" sz="2000" dirty="0" smtClean="0"/>
              <a:t>-d</a:t>
            </a:r>
          </a:p>
          <a:p>
            <a:pPr marL="0" indent="0" algn="ctr">
              <a:buNone/>
            </a:pPr>
            <a:r>
              <a:rPr lang="en-GB" sz="2000" dirty="0" err="1" smtClean="0"/>
              <a:t>Sh</a:t>
            </a:r>
            <a:r>
              <a:rPr lang="en-GB" sz="2000" dirty="0" smtClean="0"/>
              <a:t>-</a:t>
            </a:r>
            <a:r>
              <a:rPr lang="en-GB" sz="2000" dirty="0" err="1" smtClean="0"/>
              <a:t>i</a:t>
            </a:r>
            <a:r>
              <a:rPr lang="en-GB" sz="2000" dirty="0" smtClean="0"/>
              <a:t>-p</a:t>
            </a:r>
          </a:p>
          <a:p>
            <a:pPr marL="0" indent="0" algn="ctr">
              <a:buNone/>
            </a:pPr>
            <a:endParaRPr lang="en-GB" sz="2000" dirty="0"/>
          </a:p>
          <a:p>
            <a:pPr marL="0" indent="0" algn="ctr">
              <a:buNone/>
            </a:pPr>
            <a:r>
              <a:rPr lang="en-GB" sz="2000" dirty="0" smtClean="0"/>
              <a:t>We try and do it lots through the day</a:t>
            </a:r>
          </a:p>
          <a:p>
            <a:pPr marL="0" indent="0" algn="ctr">
              <a:buNone/>
            </a:pPr>
            <a:r>
              <a:rPr lang="en-GB" sz="2000" dirty="0" smtClean="0"/>
              <a:t>P-u-</a:t>
            </a:r>
            <a:r>
              <a:rPr lang="en-GB" sz="2000" dirty="0" err="1" smtClean="0"/>
              <a:t>sh</a:t>
            </a:r>
            <a:r>
              <a:rPr lang="en-GB" sz="2000" dirty="0" smtClean="0"/>
              <a:t> your chair under</a:t>
            </a:r>
          </a:p>
          <a:p>
            <a:pPr marL="0" indent="0" algn="ctr">
              <a:buNone/>
            </a:pPr>
            <a:r>
              <a:rPr lang="en-GB" sz="2000" dirty="0" smtClean="0"/>
              <a:t>S-t-a-n-d u-p!</a:t>
            </a:r>
          </a:p>
          <a:p>
            <a:pPr marL="0" indent="0" algn="ctr">
              <a:buNone/>
            </a:pPr>
            <a:r>
              <a:rPr lang="en-GB" sz="2000" dirty="0" smtClean="0"/>
              <a:t>Where is my p-e-n?</a:t>
            </a:r>
          </a:p>
          <a:p>
            <a:pPr marL="0" indent="0" algn="ctr">
              <a:buNone/>
            </a:pPr>
            <a:endParaRPr lang="en-GB" sz="2000" dirty="0" smtClean="0"/>
          </a:p>
        </p:txBody>
      </p:sp>
      <p:pic>
        <p:nvPicPr>
          <p:cNvPr id="4" name="Picture 2" descr="StocksbridgeNurseryInfant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175" y="5544576"/>
            <a:ext cx="1146320" cy="115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99153"/>
                    </a14:imgEffect>
                  </a14:imgLayer>
                </a14:imgProps>
              </a:ext>
            </a:extLst>
          </a:blip>
          <a:stretch>
            <a:fillRect/>
          </a:stretch>
        </p:blipFill>
        <p:spPr>
          <a:xfrm>
            <a:off x="249382" y="4489313"/>
            <a:ext cx="2959466" cy="2144359"/>
          </a:xfrm>
          <a:prstGeom prst="rect">
            <a:avLst/>
          </a:prstGeom>
        </p:spPr>
      </p:pic>
    </p:spTree>
    <p:extLst>
      <p:ext uri="{BB962C8B-B14F-4D97-AF65-F5344CB8AC3E}">
        <p14:creationId xmlns:p14="http://schemas.microsoft.com/office/powerpoint/2010/main" val="54060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819</TotalTime>
  <Words>1367</Words>
  <Application>Microsoft Office PowerPoint</Application>
  <PresentationFormat>On-screen Show (4:3)</PresentationFormat>
  <Paragraphs>196</Paragraphs>
  <Slides>34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Gill Sans MT</vt:lpstr>
      <vt:lpstr>Sassoon Infant Std</vt:lpstr>
      <vt:lpstr>Times New Roman</vt:lpstr>
      <vt:lpstr>Parcel</vt:lpstr>
      <vt:lpstr>Reading  at Stocksbridge Nursery Infant School  </vt:lpstr>
      <vt:lpstr>Why is reading so important?</vt:lpstr>
      <vt:lpstr>By the end of reception</vt:lpstr>
      <vt:lpstr>Background to the teaching of reading</vt:lpstr>
      <vt:lpstr>Background to the teaching of reading</vt:lpstr>
      <vt:lpstr>Learning to read</vt:lpstr>
      <vt:lpstr>At Stocksbridge Nursery Infant school we use Letters and Sounds to teach phonics.</vt:lpstr>
      <vt:lpstr>Letters and Sounds</vt:lpstr>
      <vt:lpstr>Oral Blending</vt:lpstr>
      <vt:lpstr>Letters and Sounds</vt:lpstr>
      <vt:lpstr>Letters and Sounds</vt:lpstr>
      <vt:lpstr>Teach phonics every day using a similar approach all the way through school. </vt:lpstr>
      <vt:lpstr>Our phonics books are labelled with the same numbers.</vt:lpstr>
      <vt:lpstr>Blending for reading</vt:lpstr>
      <vt:lpstr>Segmenting</vt:lpstr>
      <vt:lpstr>Keywords, Tricky words or Common Exception Words</vt:lpstr>
      <vt:lpstr>Letters and Sounds</vt:lpstr>
      <vt:lpstr>Letters and Sounds</vt:lpstr>
      <vt:lpstr>Letters and Sounds</vt:lpstr>
      <vt:lpstr>Letters and Sounds</vt:lpstr>
      <vt:lpstr>Letters and Sounds</vt:lpstr>
      <vt:lpstr>Our phonics books are labelled with the same numbers as our phases.</vt:lpstr>
      <vt:lpstr>Beyond phonics. Phase 7 &amp; 8 focus on spelling &amp; grammar  </vt:lpstr>
      <vt:lpstr>Learning to read</vt:lpstr>
      <vt:lpstr>Strategies to Learn to Read</vt:lpstr>
      <vt:lpstr>Strategies to Learn to Read</vt:lpstr>
      <vt:lpstr>We have read every book to sort them, link them to phonics, attach keywords and a colour.</vt:lpstr>
      <vt:lpstr>PowerPoint Presentation</vt:lpstr>
      <vt:lpstr>PowerPoint Presentation</vt:lpstr>
      <vt:lpstr>PowerPoint Presentation</vt:lpstr>
      <vt:lpstr>PowerPoint Presentation</vt:lpstr>
      <vt:lpstr>Learning to read</vt:lpstr>
      <vt:lpstr>What to practise at home?</vt:lpstr>
      <vt:lpstr>Thoughts or Questions</vt:lpstr>
    </vt:vector>
  </TitlesOfParts>
  <Company>Norton Juxta Kempsey CE First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clp56</dc:creator>
  <cp:lastModifiedBy>J Hutchinson</cp:lastModifiedBy>
  <cp:revision>49</cp:revision>
  <cp:lastPrinted>2019-11-14T08:23:10Z</cp:lastPrinted>
  <dcterms:created xsi:type="dcterms:W3CDTF">2018-03-07T08:44:10Z</dcterms:created>
  <dcterms:modified xsi:type="dcterms:W3CDTF">2020-03-27T10:41:28Z</dcterms:modified>
</cp:coreProperties>
</file>